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2" r:id="rId5"/>
    <p:sldId id="258" r:id="rId6"/>
    <p:sldId id="271" r:id="rId7"/>
    <p:sldId id="274" r:id="rId8"/>
    <p:sldId id="275" r:id="rId9"/>
    <p:sldId id="276" r:id="rId10"/>
    <p:sldId id="259" r:id="rId11"/>
    <p:sldId id="260" r:id="rId12"/>
    <p:sldId id="261" r:id="rId13"/>
    <p:sldId id="262" r:id="rId14"/>
    <p:sldId id="263" r:id="rId15"/>
    <p:sldId id="265" r:id="rId16"/>
    <p:sldId id="273" r:id="rId17"/>
    <p:sldId id="266" r:id="rId18"/>
    <p:sldId id="267" r:id="rId19"/>
    <p:sldId id="268" r:id="rId2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接點 62">
            <a:extLst>
              <a:ext uri="{FF2B5EF4-FFF2-40B4-BE49-F238E27FC236}">
                <a16:creationId xmlns:a16="http://schemas.microsoft.com/office/drawing/2014/main" id="{0110EE75-01F3-FD0E-3F2F-F1CB266BB278}"/>
              </a:ext>
            </a:extLst>
          </p:cNvPr>
          <p:cNvCxnSpPr/>
          <p:nvPr userDrawn="1"/>
        </p:nvCxnSpPr>
        <p:spPr>
          <a:xfrm flipV="1">
            <a:off x="199485" y="-191740"/>
            <a:ext cx="0" cy="4571359"/>
          </a:xfrm>
          <a:prstGeom prst="straightConnector1">
            <a:avLst/>
          </a:prstGeom>
          <a:noFill/>
          <a:ln w="19046" cap="flat">
            <a:solidFill>
              <a:srgbClr val="E0E6EC"/>
            </a:solidFill>
            <a:prstDash val="solid"/>
            <a:miter/>
          </a:ln>
        </p:spPr>
      </p:cxnSp>
      <p:cxnSp>
        <p:nvCxnSpPr>
          <p:cNvPr id="8" name="直線接點 63">
            <a:extLst>
              <a:ext uri="{FF2B5EF4-FFF2-40B4-BE49-F238E27FC236}">
                <a16:creationId xmlns:a16="http://schemas.microsoft.com/office/drawing/2014/main" id="{328E2E36-2D2D-F6CE-DD9F-7063ADDEC28C}"/>
              </a:ext>
            </a:extLst>
          </p:cNvPr>
          <p:cNvCxnSpPr/>
          <p:nvPr userDrawn="1"/>
        </p:nvCxnSpPr>
        <p:spPr>
          <a:xfrm flipV="1">
            <a:off x="425781" y="-39337"/>
            <a:ext cx="0" cy="2915993"/>
          </a:xfrm>
          <a:prstGeom prst="straightConnector1">
            <a:avLst/>
          </a:prstGeom>
          <a:noFill/>
          <a:ln w="19046" cap="flat">
            <a:solidFill>
              <a:srgbClr val="E0E6EC"/>
            </a:solidFill>
            <a:prstDash val="solid"/>
            <a:miter/>
          </a:ln>
        </p:spPr>
      </p:cxnSp>
      <p:cxnSp>
        <p:nvCxnSpPr>
          <p:cNvPr id="9" name="直線接點 64">
            <a:extLst>
              <a:ext uri="{FF2B5EF4-FFF2-40B4-BE49-F238E27FC236}">
                <a16:creationId xmlns:a16="http://schemas.microsoft.com/office/drawing/2014/main" id="{8C1F5962-BED8-BC05-4C6A-E9A411A605D9}"/>
              </a:ext>
            </a:extLst>
          </p:cNvPr>
          <p:cNvCxnSpPr/>
          <p:nvPr userDrawn="1"/>
        </p:nvCxnSpPr>
        <p:spPr>
          <a:xfrm flipV="1">
            <a:off x="11980258" y="2416402"/>
            <a:ext cx="0" cy="4644000"/>
          </a:xfrm>
          <a:prstGeom prst="straightConnector1">
            <a:avLst/>
          </a:prstGeom>
          <a:noFill/>
          <a:ln w="19046" cap="flat">
            <a:solidFill>
              <a:srgbClr val="F7EBE9"/>
            </a:solidFill>
            <a:prstDash val="solid"/>
            <a:miter/>
          </a:ln>
        </p:spPr>
      </p:cxnSp>
      <p:cxnSp>
        <p:nvCxnSpPr>
          <p:cNvPr id="10" name="直線接點 65">
            <a:extLst>
              <a:ext uri="{FF2B5EF4-FFF2-40B4-BE49-F238E27FC236}">
                <a16:creationId xmlns:a16="http://schemas.microsoft.com/office/drawing/2014/main" id="{9BE3B053-ED74-3922-CB46-E528095BFCCC}"/>
              </a:ext>
            </a:extLst>
          </p:cNvPr>
          <p:cNvCxnSpPr/>
          <p:nvPr userDrawn="1"/>
        </p:nvCxnSpPr>
        <p:spPr>
          <a:xfrm flipV="1">
            <a:off x="11719489" y="3941996"/>
            <a:ext cx="0" cy="2916004"/>
          </a:xfrm>
          <a:prstGeom prst="straightConnector1">
            <a:avLst/>
          </a:prstGeom>
          <a:noFill/>
          <a:ln w="19046" cap="flat">
            <a:solidFill>
              <a:srgbClr val="F7EBE9"/>
            </a:solidFill>
            <a:prstDash val="solid"/>
            <a:miter/>
          </a:ln>
        </p:spPr>
      </p:cxn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44977022-BEBE-6B58-B9F4-4B2C1CA8C52F}"/>
              </a:ext>
            </a:extLst>
          </p:cNvPr>
          <p:cNvGrpSpPr/>
          <p:nvPr userDrawn="1"/>
        </p:nvGrpSpPr>
        <p:grpSpPr>
          <a:xfrm>
            <a:off x="547209" y="129182"/>
            <a:ext cx="2402760" cy="432000"/>
            <a:chOff x="474510" y="0"/>
            <a:chExt cx="2402760" cy="432000"/>
          </a:xfrm>
        </p:grpSpPr>
        <p:pic>
          <p:nvPicPr>
            <p:cNvPr id="14" name="圖片 13" descr="一張含有 符號, 圖形, 字型, 鮮豔 的圖片&#10;&#10;AI 產生的內容可能不正確。">
              <a:extLst>
                <a:ext uri="{FF2B5EF4-FFF2-40B4-BE49-F238E27FC236}">
                  <a16:creationId xmlns:a16="http://schemas.microsoft.com/office/drawing/2014/main" id="{1A3BAA59-9600-95A5-3F80-F8BA44071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510" y="0"/>
              <a:ext cx="451641" cy="432000"/>
            </a:xfrm>
            <a:prstGeom prst="rect">
              <a:avLst/>
            </a:prstGeom>
          </p:spPr>
        </p:pic>
        <p:pic>
          <p:nvPicPr>
            <p:cNvPr id="15" name="圖片 14" descr="一張含有 文字, 字型, 圖形, 黑色 的圖片&#10;&#10;AI 產生的內容可能不正確。">
              <a:extLst>
                <a:ext uri="{FF2B5EF4-FFF2-40B4-BE49-F238E27FC236}">
                  <a16:creationId xmlns:a16="http://schemas.microsoft.com/office/drawing/2014/main" id="{33BE252A-47BD-3D8A-1C8B-0B9767E1F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540" y="0"/>
              <a:ext cx="1859730" cy="432000"/>
            </a:xfrm>
            <a:prstGeom prst="rect">
              <a:avLst/>
            </a:prstGeom>
          </p:spPr>
        </p:pic>
      </p:grpSp>
      <p:pic>
        <p:nvPicPr>
          <p:cNvPr id="16" name="圖片 15" descr="一張含有 文字, 字型, 螢幕擷取畫面, 符號 的圖片&#10;&#10;AI 產生的內容可能不正確。">
            <a:extLst>
              <a:ext uri="{FF2B5EF4-FFF2-40B4-BE49-F238E27FC236}">
                <a16:creationId xmlns:a16="http://schemas.microsoft.com/office/drawing/2014/main" id="{FAC450FA-0BAE-AACF-9C80-1B16A76DAE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050" y="6362440"/>
            <a:ext cx="1800000" cy="432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6B12D23-3DB0-4BEF-5578-BC6B9AC11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B448D56-84C4-879E-75CB-70C505C157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8E58158-6DE3-EBD2-8439-9C96F5B04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7D0010-C8B8-F30E-C668-B251484CE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3E12E17-5C12-BF30-99A6-478E9880D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4884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D21DAC-F648-85B9-1E27-E051A1857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43F8773-B1C2-05E0-96D4-09BE4B1D8B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EA4019-13B0-A08A-E74B-9029CF2CF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9F4667-6A13-B4DA-87F7-7C82C95A6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330AE08-6278-A6B9-01D7-F82A84D1E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478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4385C6C7-8049-4B0A-7372-2FE7050463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7391E7F3-8D1D-0A1D-7135-EF165A6FF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5AC8428-C568-C6BA-4571-A8A4F21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2AD4FEF-5C38-BEA3-05E2-FC5C83006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B2A3C24-7E1B-9CBE-09DE-04B55F2AE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614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C1EA94F-D68E-E0C2-CB19-F813AF569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E3FA4BD-6AB1-FC70-2B22-0CD11B817C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CF06879-31C1-DD83-92DD-84125C28A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02DCE65-D1E7-F7B6-F3F4-F0C97ADF6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5D708B3-0AA9-72F6-4CD5-E1331FFED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E5AB8709-5778-BB01-B9DD-6D0218F6C7AA}"/>
              </a:ext>
            </a:extLst>
          </p:cNvPr>
          <p:cNvSpPr txBox="1"/>
          <p:nvPr userDrawn="1"/>
        </p:nvSpPr>
        <p:spPr>
          <a:xfrm>
            <a:off x="9208803" y="6470440"/>
            <a:ext cx="2743200" cy="21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8EC1575-00DB-4671-A819-A73E7B0D00E5}" type="slidenum">
              <a: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微軟正黑體" pitchFamily="34"/>
                <a:ea typeface="微軟正黑體" pitchFamily="34"/>
              </a:rPr>
              <a:t>‹#›</a:t>
            </a:fld>
            <a:endParaRPr lang="en-US" sz="1200" b="0" i="0" u="none" strike="noStrike" kern="1200" cap="none" spc="0" baseline="0" dirty="0">
              <a:solidFill>
                <a:srgbClr val="595959"/>
              </a:solidFill>
              <a:uFillTx/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923968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C98671-84E1-5CD2-244F-E8BEF9ACF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221C4ED-9EFC-25C8-DF23-310732D63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9DBAD9C-8CFC-A03B-4412-EA86F040B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AC93B7-FF4D-3758-95A6-0BA33BBD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C4217AE-67D5-E5CB-8DD5-ECBAED1EA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投影片編號版面配置區 2">
            <a:extLst>
              <a:ext uri="{FF2B5EF4-FFF2-40B4-BE49-F238E27FC236}">
                <a16:creationId xmlns:a16="http://schemas.microsoft.com/office/drawing/2014/main" id="{0D77D7E8-9DFD-9AAE-E8F7-744378CE9056}"/>
              </a:ext>
            </a:extLst>
          </p:cNvPr>
          <p:cNvSpPr txBox="1"/>
          <p:nvPr userDrawn="1"/>
        </p:nvSpPr>
        <p:spPr>
          <a:xfrm>
            <a:off x="9208803" y="6470440"/>
            <a:ext cx="2743200" cy="21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8EC1575-00DB-4671-A819-A73E7B0D00E5}" type="slidenum">
              <a: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微軟正黑體" pitchFamily="34"/>
                <a:ea typeface="微軟正黑體" pitchFamily="34"/>
              </a:rPr>
              <a:t>‹#›</a:t>
            </a:fld>
            <a:endParaRPr lang="en-US" sz="1200" b="0" i="0" u="none" strike="noStrike" kern="1200" cap="none" spc="0" baseline="0" dirty="0">
              <a:solidFill>
                <a:srgbClr val="595959"/>
              </a:solidFill>
              <a:uFillTx/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027763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E382A1-974C-6FE1-5F91-F5C6E109D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38EB094-E2D7-C249-4515-8C9A874601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328018A-E7F5-0670-C8D8-54BAAC44A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C0CB974-85A2-DD17-C441-FA0D2E2A1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391E77E-4C43-518A-0457-CEC4DB7E4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2CD957A-C822-C70D-9283-2BBEC0B60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834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34D250-2E32-2179-2B65-825B51B9B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20BBD4A-C2BA-A36C-68BA-1D5E356E8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B16C587-4EB1-30BB-38D9-DFDAF28DA1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20C760D-C576-7E18-7E0F-2FBEA14491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002984B8-DF58-4111-26A6-2DEEF6929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1E33C0AA-26CA-6E75-6BDD-5B7A355D6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0ADA000-F93F-E72B-9867-B2EAA58FB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390E429F-24B6-7D64-92CE-B65F683C4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276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A239F6D-06F3-FEF4-6EE1-B233C43BC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9AC7350-3FD0-1A46-B633-7B5BFC2DE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6407D745-1838-1AB1-4D2E-27985AF36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760ECD4-6B00-E786-30C5-0C413835B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317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EFD780F-D823-08CE-B2D9-CDBC4C787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068A97BD-CA7A-1255-1E6C-5B5AC938A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F014FC8-D583-1C3A-D88C-F8B35F8D7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投影片編號版面配置區 2">
            <a:extLst>
              <a:ext uri="{FF2B5EF4-FFF2-40B4-BE49-F238E27FC236}">
                <a16:creationId xmlns:a16="http://schemas.microsoft.com/office/drawing/2014/main" id="{B9BF674C-688B-FEF5-E617-41A0E13B18DA}"/>
              </a:ext>
            </a:extLst>
          </p:cNvPr>
          <p:cNvSpPr txBox="1"/>
          <p:nvPr userDrawn="1"/>
        </p:nvSpPr>
        <p:spPr>
          <a:xfrm>
            <a:off x="9208803" y="6470440"/>
            <a:ext cx="2743200" cy="215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8EC1575-00DB-4671-A819-A73E7B0D00E5}" type="slidenum">
              <a:rPr lang="en-US" sz="1200" b="0" i="0" u="none" strike="noStrike" kern="1200" cap="none" spc="0" baseline="0">
                <a:solidFill>
                  <a:srgbClr val="595959"/>
                </a:solidFill>
                <a:uFillTx/>
                <a:latin typeface="微軟正黑體" pitchFamily="34"/>
                <a:ea typeface="微軟正黑體" pitchFamily="34"/>
              </a:rPr>
              <a:t>‹#›</a:t>
            </a:fld>
            <a:endParaRPr lang="en-US" sz="1200" b="0" i="0" u="none" strike="noStrike" kern="1200" cap="none" spc="0" baseline="0" dirty="0">
              <a:solidFill>
                <a:srgbClr val="595959"/>
              </a:solidFill>
              <a:uFillTx/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307120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B1EFB7-FE7B-245B-5821-A0B224F9B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3B9B4E5-CDE0-0300-B979-015489151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A9BA010-2A2E-A343-3CE7-E1AD4439D6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8135557-8563-7ADB-8161-7B01B59DC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C16D5BF-03EA-7978-DC95-64DF639B3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60E04B0A-6A5D-AD42-4147-002DACD84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0381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8191758-2805-E6D4-F1C8-A26893BB7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2B73B41-6DE0-60C8-C3C8-2599A49FE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62A3801-AD97-ABB2-3A5C-9E9CF3D10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B9744AA-C9F0-A1EF-0E84-1AB297685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A9BE65A-C50E-B55E-465C-4BD76CC9B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3167822-8CAA-7127-986D-F4A351D23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376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9C730A9-3BAF-A2AC-8883-2AB95D335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6DDE22C-9285-7CE2-8704-378D3C6B8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E029D19-FF7F-6507-379F-17486B5D1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87D881-206F-447E-99A4-6E883DAB98D4}" type="datetimeFigureOut">
              <a:rPr lang="zh-TW" altLang="en-US" smtClean="0"/>
              <a:t>2025/7/4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393D61A-B684-CE48-8B2F-3E27E286A0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BDA8F31-54E4-EB91-A490-80BA47D849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725E36-17CD-4A0D-A2D8-E37E60BF0FD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4159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5F5369E-4BF2-9E05-6E39-54EC8D391FD5}"/>
              </a:ext>
            </a:extLst>
          </p:cNvPr>
          <p:cNvSpPr/>
          <p:nvPr/>
        </p:nvSpPr>
        <p:spPr>
          <a:xfrm>
            <a:off x="2024060" y="517596"/>
            <a:ext cx="8143875" cy="142864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TW" sz="32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114</a:t>
            </a:r>
            <a:r>
              <a:rPr lang="zh-TW" altLang="en-US" sz="32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年提升中小企業智慧化經營效能計畫</a:t>
            </a:r>
            <a:endParaRPr lang="en-US" altLang="zh-TW" sz="3200" b="1" i="0" u="none" strike="noStrike" kern="1200" cap="none" spc="0" baseline="0" dirty="0">
              <a:solidFill>
                <a:srgbClr val="000000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3200" b="1" i="0" u="none" strike="noStrike" kern="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產業</a:t>
            </a:r>
            <a:r>
              <a:rPr lang="en-US" sz="3200" b="1" i="0" u="none" strike="noStrike" kern="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AI</a:t>
            </a:r>
            <a:r>
              <a:rPr lang="zh-TW" sz="3200" b="1" i="0" u="none" strike="noStrike" kern="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應用人培推動輔導計畫</a:t>
            </a:r>
            <a:endParaRPr lang="en-US" sz="1800" b="1" i="0" u="none" strike="noStrike" kern="1200" cap="none" spc="0" baseline="0" dirty="0">
              <a:solidFill>
                <a:srgbClr val="595959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</p:txBody>
      </p:sp>
      <p:sp>
        <p:nvSpPr>
          <p:cNvPr id="5" name="副標題 2">
            <a:extLst>
              <a:ext uri="{FF2B5EF4-FFF2-40B4-BE49-F238E27FC236}">
                <a16:creationId xmlns:a16="http://schemas.microsoft.com/office/drawing/2014/main" id="{D866F25E-818C-B85F-B862-6998D0F82A9B}"/>
              </a:ext>
            </a:extLst>
          </p:cNvPr>
          <p:cNvSpPr/>
          <p:nvPr/>
        </p:nvSpPr>
        <p:spPr>
          <a:xfrm>
            <a:off x="1809753" y="2162235"/>
            <a:ext cx="8572500" cy="441620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b="1" i="0" u="none" strike="noStrike" kern="0" cap="none" spc="0" baseline="0" dirty="0">
              <a:solidFill>
                <a:srgbClr val="A6A6A6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b="1" i="0" u="none" strike="noStrike" kern="0" cap="none" spc="0" baseline="0" dirty="0">
              <a:solidFill>
                <a:srgbClr val="A6A6A6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(</a:t>
            </a:r>
            <a:r>
              <a:rPr lang="zh-TW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提案</a:t>
            </a:r>
            <a:r>
              <a:rPr lang="zh-TW" altLang="en-US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計畫</a:t>
            </a:r>
            <a:r>
              <a:rPr lang="zh-TW" sz="3600" b="1" i="0" u="none" strike="noStrike" kern="120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名稱</a:t>
            </a:r>
            <a:r>
              <a:rPr lang="en-US" sz="3600" b="1" i="0" u="none" strike="noStrike" kern="120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)</a:t>
            </a: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000" b="1" i="0" u="none" strike="noStrike" kern="1200" cap="none" spc="0" baseline="0" dirty="0">
              <a:solidFill>
                <a:srgbClr val="A6A6A6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0" u="none" strike="noStrike" kern="1200" cap="none" spc="0" baseline="0" dirty="0">
              <a:solidFill>
                <a:srgbClr val="A6A6A6"/>
              </a:solidFill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(</a:t>
            </a:r>
            <a:r>
              <a:rPr lang="zh-TW" altLang="en-US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提案單位</a:t>
            </a:r>
            <a:r>
              <a:rPr lang="zh-TW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名稱</a:t>
            </a:r>
            <a:r>
              <a:rPr lang="en-US" sz="3600" b="1" i="0" u="none" strike="noStrike" kern="0" cap="none" spc="0" baseline="0" dirty="0">
                <a:solidFill>
                  <a:srgbClr val="A6A6A6"/>
                </a:solidFill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)</a:t>
            </a: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400" b="1" i="0" u="none" strike="noStrike" kern="0" cap="none" spc="0" baseline="0" dirty="0">
                <a:uFillTx/>
                <a:latin typeface="微軟正黑體" pitchFamily="34"/>
                <a:ea typeface="微軟正黑體" pitchFamily="34"/>
                <a:cs typeface="Times New Roman" pitchFamily="18"/>
              </a:rPr>
              <a:t>主辦單位：經濟部中小及新創企業署</a:t>
            </a:r>
            <a:endParaRPr lang="en-US" altLang="zh-TW" sz="2400" b="1" i="0" u="none" strike="noStrike" kern="0" cap="none" spc="0" baseline="0" dirty="0"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marL="0" marR="0" lvl="0" indent="0" algn="ctr" defTabSz="914400" rtl="0" fontAlgn="auto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執行單位：中華民國資訊軟體協會</a:t>
            </a:r>
            <a:endParaRPr lang="en-US" sz="2400" b="1" i="0" u="none" strike="noStrike" kern="0" cap="none" spc="0" baseline="0" dirty="0">
              <a:uFillTx/>
              <a:latin typeface="微軟正黑體" pitchFamily="34"/>
              <a:ea typeface="微軟正黑體" pitchFamily="34"/>
              <a:cs typeface="Times New Roman" pitchFamily="18"/>
            </a:endParaRPr>
          </a:p>
          <a:p>
            <a:pPr algn="ctr">
              <a:lnSpc>
                <a:spcPct val="90000"/>
              </a:lnSpc>
              <a:spcBef>
                <a:spcPts val="18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114</a:t>
            </a:r>
            <a:r>
              <a:rPr lang="zh-TW" alt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年</a:t>
            </a:r>
            <a:r>
              <a:rPr 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O</a:t>
            </a:r>
            <a:r>
              <a:rPr lang="zh-TW" alt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月</a:t>
            </a:r>
            <a:r>
              <a:rPr 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O</a:t>
            </a:r>
            <a:r>
              <a:rPr lang="zh-TW" altLang="en-US" sz="2400" b="1" kern="0" dirty="0">
                <a:latin typeface="微軟正黑體" pitchFamily="34"/>
                <a:ea typeface="微軟正黑體" pitchFamily="34"/>
                <a:cs typeface="Times New Roman" pitchFamily="18"/>
              </a:rPr>
              <a:t>日</a:t>
            </a:r>
            <a:endParaRPr lang="en-US" sz="2400" b="1" kern="0" dirty="0">
              <a:latin typeface="微軟正黑體" pitchFamily="34"/>
              <a:ea typeface="微軟正黑體" pitchFamily="34"/>
              <a:cs typeface="Times New Roman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328925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F0135-1013-049B-6C51-D54D1B46D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DC1115C-65BC-A1C8-8C98-F9D62AA5A3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開課規劃設計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(1/3)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E6C6705-0BBF-FCBA-D312-D3AE6097FB67}"/>
              </a:ext>
            </a:extLst>
          </p:cNvPr>
          <p:cNvSpPr txBox="1"/>
          <p:nvPr/>
        </p:nvSpPr>
        <p:spPr>
          <a:xfrm>
            <a:off x="609600" y="1629651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開課次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產業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別教案、課程對象及規模預估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algn="just">
              <a:lnSpc>
                <a:spcPct val="9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針對選定的產業與所產出之</a:t>
            </a: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產業導向</a:t>
            </a:r>
            <a:r>
              <a:rPr lang="en-US" altLang="zh-TW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內容、預計招生對象、開課規模預估等進行說明</a:t>
            </a:r>
            <a:endParaRPr 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26F93507-F2A6-AFDB-8CC3-547CADA473F0}"/>
              </a:ext>
            </a:extLst>
          </p:cNvPr>
          <p:cNvSpPr txBox="1"/>
          <p:nvPr/>
        </p:nvSpPr>
        <p:spPr>
          <a:xfrm>
            <a:off x="609600" y="1079209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提案單位須針對預計推動之次產業導向</a:t>
            </a:r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教材，明確規劃課程執行方式</a:t>
            </a:r>
          </a:p>
        </p:txBody>
      </p:sp>
    </p:spTree>
    <p:extLst>
      <p:ext uri="{BB962C8B-B14F-4D97-AF65-F5344CB8AC3E}">
        <p14:creationId xmlns:p14="http://schemas.microsoft.com/office/powerpoint/2010/main" val="2345829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A5A32-5162-12FF-E41A-26065213C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90CF60-4F00-15A4-827E-83654EDC04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開課規劃設計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(2/3)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82F0E80-5C19-DED3-A552-490C24F904E1}"/>
              </a:ext>
            </a:extLst>
          </p:cNvPr>
          <p:cNvSpPr txBox="1"/>
          <p:nvPr/>
        </p:nvSpPr>
        <p:spPr>
          <a:xfrm>
            <a:off x="609603" y="1098709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上課形式規劃與課程時程安排</a:t>
            </a:r>
            <a:endParaRPr lang="en-US" alt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說明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課程規劃及安排</a:t>
            </a:r>
            <a:r>
              <a:rPr lang="en-US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如預定開課週期、課程時間、實體課程規劃、教材設計、教室資源等</a:t>
            </a:r>
            <a:r>
              <a:rPr lang="en-US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840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5ECCF-E2B7-98C9-F80E-09748483A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3C7E74F-E750-C889-0AFB-14E542A8B80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開課規劃設計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(3/3)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54460D7-B030-3DC1-6B27-14504FCC5F1C}"/>
              </a:ext>
            </a:extLst>
          </p:cNvPr>
          <p:cNvSpPr txBox="1"/>
          <p:nvPr/>
        </p:nvSpPr>
        <p:spPr>
          <a:xfrm>
            <a:off x="609595" y="1123283"/>
            <a:ext cx="10972809" cy="4322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0" indent="0" algn="just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(</a:t>
            </a:r>
            <a:r>
              <a:rPr lang="zh-TW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三</a:t>
            </a: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授課師資與教學團隊：</a:t>
            </a:r>
            <a:r>
              <a:rPr lang="zh-TW" altLang="en-US" sz="1600" kern="0" dirty="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授課</a:t>
            </a:r>
            <a:r>
              <a:rPr lang="zh-TW" altLang="en-US" sz="1600" dirty="0">
                <a:solidFill>
                  <a:srgbClr val="7F7F7F"/>
                </a:solidFill>
                <a:latin typeface="微軟正黑體" pitchFamily="34"/>
                <a:ea typeface="微軟正黑體" pitchFamily="34"/>
              </a:rPr>
              <a:t>師資及教學團隊介紹</a:t>
            </a:r>
            <a:endParaRPr lang="zh-TW" sz="1600" b="0" i="0" u="none" strike="noStrike" kern="1200" cap="none" spc="0" baseline="0" dirty="0">
              <a:solidFill>
                <a:srgbClr val="7F7F7F"/>
              </a:solidFill>
              <a:uFillTx/>
              <a:latin typeface="微軟正黑體" pitchFamily="34"/>
              <a:ea typeface="微軟正黑體" pitchFamily="34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1C1467B-6639-B8B2-D38B-3913C0698D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82221"/>
              </p:ext>
            </p:extLst>
          </p:nvPr>
        </p:nvGraphicFramePr>
        <p:xfrm>
          <a:off x="609595" y="1611427"/>
          <a:ext cx="6241954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1608418495"/>
                    </a:ext>
                  </a:extLst>
                </a:gridCol>
                <a:gridCol w="1392250">
                  <a:extLst>
                    <a:ext uri="{9D8B030D-6E8A-4147-A177-3AD203B41FA5}">
                      <a16:colId xmlns:a16="http://schemas.microsoft.com/office/drawing/2014/main" val="200209817"/>
                    </a:ext>
                  </a:extLst>
                </a:gridCol>
                <a:gridCol w="2786452">
                  <a:extLst>
                    <a:ext uri="{9D8B030D-6E8A-4147-A177-3AD203B41FA5}">
                      <a16:colId xmlns:a16="http://schemas.microsoft.com/office/drawing/2014/main" val="3775483685"/>
                    </a:ext>
                  </a:extLst>
                </a:gridCol>
                <a:gridCol w="1451252">
                  <a:extLst>
                    <a:ext uri="{9D8B030D-6E8A-4147-A177-3AD203B41FA5}">
                      <a16:colId xmlns:a16="http://schemas.microsoft.com/office/drawing/2014/main" val="1750215420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師資簡例說明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719176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基本資料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27937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9272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34076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97722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可自行新增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0970223"/>
                  </a:ext>
                </a:extLst>
              </a:tr>
              <a:tr h="1402098"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師資條件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請提出符合下述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項條件之說明及佐證</a:t>
                      </a:r>
                      <a:endParaRPr lang="en-US" altLang="zh-TW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實務經驗或學術背景條件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須符合至少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  <a:p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(1)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須具備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導入、應用、技術開發與數據分析等方面經歷，或曾參與企業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轉型與應用輔導項目。</a:t>
                      </a:r>
                      <a:endParaRPr lang="en-US" altLang="zh-TW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(2)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須具備產業實務背景，培訓內容貼合產業需求，並透過具體案例引導學員理解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技術如何有效解決產業痛點，提升整體培訓效益。</a:t>
                      </a:r>
                      <a:endParaRPr lang="en-US" altLang="zh-TW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其他應備條件</a:t>
                      </a:r>
                      <a:endParaRPr lang="en-US" altLang="zh-TW" sz="16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相關課程具有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6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年以上教學經驗者，須熟知產業知識經驗等相關條件佐證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103437"/>
                  </a:ext>
                </a:extLst>
              </a:tr>
            </a:tbl>
          </a:graphicData>
        </a:graphic>
      </p:graphicFrame>
      <p:sp>
        <p:nvSpPr>
          <p:cNvPr id="5" name="文字方塊 4">
            <a:extLst>
              <a:ext uri="{FF2B5EF4-FFF2-40B4-BE49-F238E27FC236}">
                <a16:creationId xmlns:a16="http://schemas.microsoft.com/office/drawing/2014/main" id="{E4C200C2-E313-47F7-E4E5-F5CCE550BEB4}"/>
              </a:ext>
            </a:extLst>
          </p:cNvPr>
          <p:cNvSpPr txBox="1"/>
          <p:nvPr/>
        </p:nvSpPr>
        <p:spPr>
          <a:xfrm>
            <a:off x="530941" y="6208830"/>
            <a:ext cx="10972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原有格式可自行增列調整，唯範例內之項目皆須提出</a:t>
            </a: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每一師資應提供一份簡例說明，勿合併提出</a:t>
            </a:r>
          </a:p>
        </p:txBody>
      </p:sp>
    </p:spTree>
    <p:extLst>
      <p:ext uri="{BB962C8B-B14F-4D97-AF65-F5344CB8AC3E}">
        <p14:creationId xmlns:p14="http://schemas.microsoft.com/office/powerpoint/2010/main" val="2314453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CD517-EAEA-BAAB-9E5B-7716D293B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EADFEB-672F-A254-6C62-1ADC8CA9AE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招生與推廣策略</a:t>
            </a:r>
            <a:r>
              <a:rPr lang="en-US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(1/2)</a:t>
            </a:r>
            <a:endParaRPr lang="en-US" sz="1800" dirty="0">
              <a:solidFill>
                <a:srgbClr val="7F7F7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9C7B533-8CD6-CE68-EAE7-943E275C087B}"/>
              </a:ext>
            </a:extLst>
          </p:cNvPr>
          <p:cNvSpPr txBox="1"/>
          <p:nvPr/>
        </p:nvSpPr>
        <p:spPr>
          <a:xfrm>
            <a:off x="609600" y="1629651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推動目標及規劃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預計推動之產業別及目標數量，並說明達成策略</a:t>
            </a:r>
            <a:r>
              <a:rPr lang="en-US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如是否結合產業公協會、培育機構或合作動向等</a:t>
            </a:r>
            <a:r>
              <a:rPr lang="en-US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D885FA5-A66B-0DF9-AFA6-6A13EA36E1C6}"/>
              </a:ext>
            </a:extLst>
          </p:cNvPr>
          <p:cNvSpPr txBox="1"/>
          <p:nvPr/>
        </p:nvSpPr>
        <p:spPr>
          <a:xfrm>
            <a:off x="609600" y="1079209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提案單位需提出具體且可行之招生與宣傳方式，內容須包含：</a:t>
            </a:r>
          </a:p>
        </p:txBody>
      </p:sp>
    </p:spTree>
    <p:extLst>
      <p:ext uri="{BB962C8B-B14F-4D97-AF65-F5344CB8AC3E}">
        <p14:creationId xmlns:p14="http://schemas.microsoft.com/office/powerpoint/2010/main" val="3218177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D3493-14C7-BED7-7F82-67C80543C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BFD426-F1A0-0A99-C641-E90061EF1B6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招生與推廣策略</a:t>
            </a:r>
            <a:r>
              <a:rPr lang="en-US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(2/2)</a:t>
            </a:r>
            <a:endParaRPr lang="en-US" sz="1800" b="1" dirty="0">
              <a:solidFill>
                <a:srgbClr val="7F7F7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4F3A4FD-0E25-90A3-8096-B1AECBF6C66F}"/>
              </a:ext>
            </a:extLst>
          </p:cNvPr>
          <p:cNvSpPr txBox="1"/>
          <p:nvPr/>
        </p:nvSpPr>
        <p:spPr>
          <a:xfrm>
            <a:off x="609603" y="1294602"/>
            <a:ext cx="10972809" cy="102433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推廣與宣傳</a:t>
            </a:r>
            <a:endParaRPr lang="en-US" altLang="zh-TW" sz="2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說明</a:t>
            </a:r>
            <a:r>
              <a:rPr lang="zh-TW" altLang="en-US" sz="160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如何觸及中小企業關鍵決策者或目標族群，並提出宣傳方式、管道及曝光資源</a:t>
            </a:r>
            <a:endParaRPr lang="zh-TW" sz="160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3204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F249A-05E0-D910-207A-AC75C3539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546243-09E6-907F-736D-D143199D791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五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工作項目與績效指標</a:t>
            </a:r>
            <a:endParaRPr lang="zh-TW" sz="4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A8ED55D-01B9-03AB-E1F0-7891687820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077265"/>
              </p:ext>
            </p:extLst>
          </p:nvPr>
        </p:nvGraphicFramePr>
        <p:xfrm>
          <a:off x="773470" y="1393692"/>
          <a:ext cx="10425471" cy="4658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5157">
                  <a:extLst>
                    <a:ext uri="{9D8B030D-6E8A-4147-A177-3AD203B41FA5}">
                      <a16:colId xmlns:a16="http://schemas.microsoft.com/office/drawing/2014/main" val="3182597161"/>
                    </a:ext>
                  </a:extLst>
                </a:gridCol>
                <a:gridCol w="3475157">
                  <a:extLst>
                    <a:ext uri="{9D8B030D-6E8A-4147-A177-3AD203B41FA5}">
                      <a16:colId xmlns:a16="http://schemas.microsoft.com/office/drawing/2014/main" val="1881602729"/>
                    </a:ext>
                  </a:extLst>
                </a:gridCol>
                <a:gridCol w="3475157">
                  <a:extLst>
                    <a:ext uri="{9D8B030D-6E8A-4147-A177-3AD203B41FA5}">
                      <a16:colId xmlns:a16="http://schemas.microsoft.com/office/drawing/2014/main" val="2421548080"/>
                    </a:ext>
                  </a:extLst>
                </a:gridCol>
              </a:tblGrid>
              <a:tr h="71041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關鍵績效指標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年度目標數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佐證資料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102718"/>
                  </a:ext>
                </a:extLst>
              </a:tr>
              <a:tr h="629265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產業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應用教材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50588"/>
                  </a:ext>
                </a:extLst>
              </a:tr>
              <a:tr h="893261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辦理人才培育課程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場次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線上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實體共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小時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課程宣傳文案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例：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EDM)</a:t>
                      </a: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課程宣傳畫面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例：社群貼文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議程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簽到表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現場照片或截圖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測驗結果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......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81067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人才培育評量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前測問卷完成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後測問卷完成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問卷完成截圖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531978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6325143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DBCE87A2-ED7F-104F-90D9-8B14E0FD7699}"/>
              </a:ext>
            </a:extLst>
          </p:cNvPr>
          <p:cNvSpPr txBox="1"/>
          <p:nvPr/>
        </p:nvSpPr>
        <p:spPr>
          <a:xfrm>
            <a:off x="773470" y="6055219"/>
            <a:ext cx="10972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若原有格式長度及寬度不敷使用，請自行增列調整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灰色字體為舉例參考說明，應規劃符合計畫內容之績效指標及可受稽核、衡量並呈現之效益</a:t>
            </a:r>
          </a:p>
        </p:txBody>
      </p:sp>
    </p:spTree>
    <p:extLst>
      <p:ext uri="{BB962C8B-B14F-4D97-AF65-F5344CB8AC3E}">
        <p14:creationId xmlns:p14="http://schemas.microsoft.com/office/powerpoint/2010/main" val="950307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54A7CC-5D5F-580F-7B97-1F1DA511D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87D868-EB3B-06EC-C17E-3695749770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六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計畫甘特圖</a:t>
            </a:r>
            <a:endParaRPr lang="zh-TW" sz="4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C6AB2BF-0891-CD11-EBA0-544580C6AB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932380"/>
              </p:ext>
            </p:extLst>
          </p:nvPr>
        </p:nvGraphicFramePr>
        <p:xfrm>
          <a:off x="773470" y="1466083"/>
          <a:ext cx="10479281" cy="4310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556">
                  <a:extLst>
                    <a:ext uri="{9D8B030D-6E8A-4147-A177-3AD203B41FA5}">
                      <a16:colId xmlns:a16="http://schemas.microsoft.com/office/drawing/2014/main" val="3182597161"/>
                    </a:ext>
                  </a:extLst>
                </a:gridCol>
                <a:gridCol w="1506302">
                  <a:extLst>
                    <a:ext uri="{9D8B030D-6E8A-4147-A177-3AD203B41FA5}">
                      <a16:colId xmlns:a16="http://schemas.microsoft.com/office/drawing/2014/main" val="4071872396"/>
                    </a:ext>
                  </a:extLst>
                </a:gridCol>
                <a:gridCol w="1506302">
                  <a:extLst>
                    <a:ext uri="{9D8B030D-6E8A-4147-A177-3AD203B41FA5}">
                      <a16:colId xmlns:a16="http://schemas.microsoft.com/office/drawing/2014/main" val="3453849274"/>
                    </a:ext>
                  </a:extLst>
                </a:gridCol>
                <a:gridCol w="1506302">
                  <a:extLst>
                    <a:ext uri="{9D8B030D-6E8A-4147-A177-3AD203B41FA5}">
                      <a16:colId xmlns:a16="http://schemas.microsoft.com/office/drawing/2014/main" val="842862850"/>
                    </a:ext>
                  </a:extLst>
                </a:gridCol>
                <a:gridCol w="1506302">
                  <a:extLst>
                    <a:ext uri="{9D8B030D-6E8A-4147-A177-3AD203B41FA5}">
                      <a16:colId xmlns:a16="http://schemas.microsoft.com/office/drawing/2014/main" val="1881602729"/>
                    </a:ext>
                  </a:extLst>
                </a:gridCol>
                <a:gridCol w="1506302">
                  <a:extLst>
                    <a:ext uri="{9D8B030D-6E8A-4147-A177-3AD203B41FA5}">
                      <a16:colId xmlns:a16="http://schemas.microsoft.com/office/drawing/2014/main" val="2421548080"/>
                    </a:ext>
                  </a:extLst>
                </a:gridCol>
                <a:gridCol w="909215">
                  <a:extLst>
                    <a:ext uri="{9D8B030D-6E8A-4147-A177-3AD203B41FA5}">
                      <a16:colId xmlns:a16="http://schemas.microsoft.com/office/drawing/2014/main" val="366329376"/>
                    </a:ext>
                  </a:extLst>
                </a:gridCol>
              </a:tblGrid>
              <a:tr h="710411">
                <a:tc>
                  <a:txBody>
                    <a:bodyPr/>
                    <a:lstStyle/>
                    <a:p>
                      <a:pPr algn="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月份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114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10271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產業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應用教材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174167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辦理人才培育課程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課程推廣與招募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堂課程培育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辦理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堂課程培育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辦理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堂課程培育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辦理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堂課程培育</a:t>
                      </a:r>
                      <a:r>
                        <a:rPr kumimoji="0" lang="en-US" altLang="zh-TW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</a:t>
                      </a:r>
                      <a:r>
                        <a: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81067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人才培育評量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前測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前測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後測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後測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531978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65692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每月工作進度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257091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7E693BD1-DADC-88E2-3D00-EE96DB11AD8E}"/>
              </a:ext>
            </a:extLst>
          </p:cNvPr>
          <p:cNvSpPr txBox="1"/>
          <p:nvPr/>
        </p:nvSpPr>
        <p:spPr>
          <a:xfrm>
            <a:off x="773470" y="6053324"/>
            <a:ext cx="10972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若原有格式長度及寬度不敷使用，請自行增列調整</a:t>
            </a:r>
          </a:p>
        </p:txBody>
      </p:sp>
    </p:spTree>
    <p:extLst>
      <p:ext uri="{BB962C8B-B14F-4D97-AF65-F5344CB8AC3E}">
        <p14:creationId xmlns:p14="http://schemas.microsoft.com/office/powerpoint/2010/main" val="3184433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C3524-BDEA-8B25-1CEE-21822F704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03210F-EFE0-D930-914F-A34F99EB05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計畫人力需求表</a:t>
            </a:r>
            <a:endParaRPr lang="zh-TW" sz="4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5BF7706-3950-1BD2-DD14-84F1300CE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732980"/>
              </p:ext>
            </p:extLst>
          </p:nvPr>
        </p:nvGraphicFramePr>
        <p:xfrm>
          <a:off x="773470" y="1654870"/>
          <a:ext cx="10479278" cy="341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6775">
                  <a:extLst>
                    <a:ext uri="{9D8B030D-6E8A-4147-A177-3AD203B41FA5}">
                      <a16:colId xmlns:a16="http://schemas.microsoft.com/office/drawing/2014/main" val="3182597161"/>
                    </a:ext>
                  </a:extLst>
                </a:gridCol>
                <a:gridCol w="1750142">
                  <a:extLst>
                    <a:ext uri="{9D8B030D-6E8A-4147-A177-3AD203B41FA5}">
                      <a16:colId xmlns:a16="http://schemas.microsoft.com/office/drawing/2014/main" val="4071872396"/>
                    </a:ext>
                  </a:extLst>
                </a:gridCol>
                <a:gridCol w="3333136">
                  <a:extLst>
                    <a:ext uri="{9D8B030D-6E8A-4147-A177-3AD203B41FA5}">
                      <a16:colId xmlns:a16="http://schemas.microsoft.com/office/drawing/2014/main" val="3453849274"/>
                    </a:ext>
                  </a:extLst>
                </a:gridCol>
                <a:gridCol w="2507225">
                  <a:extLst>
                    <a:ext uri="{9D8B030D-6E8A-4147-A177-3AD203B41FA5}">
                      <a16:colId xmlns:a16="http://schemas.microsoft.com/office/drawing/2014/main" val="1881602729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val="2421548080"/>
                    </a:ext>
                  </a:extLst>
                </a:gridCol>
              </a:tblGrid>
              <a:tr h="71041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在本計畫所擔任之職級及負責工作項目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工作總年資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102718"/>
                  </a:ext>
                </a:extLst>
              </a:tr>
              <a:tr h="893261"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OO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大學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企業管理所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碩士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現職：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OO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協會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秘書長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經歷：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專案經理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28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810673"/>
                  </a:ext>
                </a:extLst>
              </a:tr>
              <a:tr h="893261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5319783"/>
                  </a:ext>
                </a:extLst>
              </a:tr>
              <a:tr h="893261">
                <a:tc>
                  <a:txBody>
                    <a:bodyPr/>
                    <a:lstStyle/>
                    <a:p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……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2374222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0CF4ACC1-4852-EE3C-F4FF-CAB1FE96113D}"/>
              </a:ext>
            </a:extLst>
          </p:cNvPr>
          <p:cNvSpPr txBox="1"/>
          <p:nvPr/>
        </p:nvSpPr>
        <p:spPr>
          <a:xfrm>
            <a:off x="773470" y="5465283"/>
            <a:ext cx="109728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本表職級認定請依「經濟部及所屬機關委辦計畫人事費職級認定表」內各職級定義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經歷編寫時請由新到舊，第一項應為現任職公司及職稱，並依序往下填寫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學歷務必填寫「學校全稱」、「系所全稱」、「最後獲得學位」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計畫人力須為提案單位勞保聘用人力，若提案單位為公協會，則須編制至少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“1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正式人員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若原有格式長度及寬度不敷使用，請自行增列調整</a:t>
            </a:r>
          </a:p>
        </p:txBody>
      </p:sp>
    </p:spTree>
    <p:extLst>
      <p:ext uri="{BB962C8B-B14F-4D97-AF65-F5344CB8AC3E}">
        <p14:creationId xmlns:p14="http://schemas.microsoft.com/office/powerpoint/2010/main" val="3774296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AA724-2DD7-4741-51D5-F4F35864B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7A8988-337E-97C7-125C-4DC57AB184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八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計畫</a:t>
            </a:r>
            <a:r>
              <a:rPr lang="zh-TW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經費運用</a:t>
            </a:r>
            <a:endParaRPr lang="zh-TW" sz="4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C14704D-985A-B70E-FAA1-7F6B66A03E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497291"/>
              </p:ext>
            </p:extLst>
          </p:nvPr>
        </p:nvGraphicFramePr>
        <p:xfrm>
          <a:off x="694811" y="1828470"/>
          <a:ext cx="10887592" cy="422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1898">
                  <a:extLst>
                    <a:ext uri="{9D8B030D-6E8A-4147-A177-3AD203B41FA5}">
                      <a16:colId xmlns:a16="http://schemas.microsoft.com/office/drawing/2014/main" val="1744706730"/>
                    </a:ext>
                  </a:extLst>
                </a:gridCol>
                <a:gridCol w="2721898">
                  <a:extLst>
                    <a:ext uri="{9D8B030D-6E8A-4147-A177-3AD203B41FA5}">
                      <a16:colId xmlns:a16="http://schemas.microsoft.com/office/drawing/2014/main" val="962923723"/>
                    </a:ext>
                  </a:extLst>
                </a:gridCol>
                <a:gridCol w="2721898">
                  <a:extLst>
                    <a:ext uri="{9D8B030D-6E8A-4147-A177-3AD203B41FA5}">
                      <a16:colId xmlns:a16="http://schemas.microsoft.com/office/drawing/2014/main" val="3053042251"/>
                    </a:ext>
                  </a:extLst>
                </a:gridCol>
                <a:gridCol w="2721898">
                  <a:extLst>
                    <a:ext uri="{9D8B030D-6E8A-4147-A177-3AD203B41FA5}">
                      <a16:colId xmlns:a16="http://schemas.microsoft.com/office/drawing/2014/main" val="3464422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預算運用類別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金額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占總經費比例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經費使用說明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8640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產業</a:t>
                      </a:r>
                      <a:r>
                        <a:rPr lang="en-US" altLang="zh-TW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應用教材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X.XX%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產出</a:t>
                      </a:r>
                      <a:r>
                        <a:rPr lang="zh-TW" altLang="en-US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產業</a:t>
                      </a:r>
                      <a:r>
                        <a:rPr lang="en-US" altLang="zh-TW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8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應用教案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元*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式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=X,XXX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0813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辦理人才培育課程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X.XX%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場地費：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元*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場</a:t>
                      </a:r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=X,XXX</a:t>
                      </a:r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講師費：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茶點費：</a:t>
                      </a:r>
                      <a:endParaRPr lang="en-US" altLang="zh-TW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……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216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專案執行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X.XX%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交通、人力成本等各項執行費用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1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可自行增列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X,XXX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X.XX%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501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4.76%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104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總計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100%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4013789"/>
                  </a:ext>
                </a:extLst>
              </a:tr>
            </a:tbl>
          </a:graphicData>
        </a:graphic>
      </p:graphicFrame>
      <p:sp>
        <p:nvSpPr>
          <p:cNvPr id="4" name="文字方塊 3">
            <a:extLst>
              <a:ext uri="{FF2B5EF4-FFF2-40B4-BE49-F238E27FC236}">
                <a16:creationId xmlns:a16="http://schemas.microsoft.com/office/drawing/2014/main" id="{50AFF5B9-759B-A9A5-6A19-9A6BBAAF14E0}"/>
              </a:ext>
            </a:extLst>
          </p:cNvPr>
          <p:cNvSpPr txBox="1"/>
          <p:nvPr/>
        </p:nvSpPr>
        <p:spPr>
          <a:xfrm>
            <a:off x="4416020" y="1267248"/>
            <a:ext cx="3445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中華民國</a:t>
            </a:r>
            <a:r>
              <a:rPr lang="en-US" altLang="zh-TW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114/O/O~114/11/10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AFE295A-F7FA-FE7C-6B57-AE8F25F2792E}"/>
              </a:ext>
            </a:extLst>
          </p:cNvPr>
          <p:cNvSpPr txBox="1"/>
          <p:nvPr/>
        </p:nvSpPr>
        <p:spPr>
          <a:xfrm>
            <a:off x="9830000" y="1451914"/>
            <a:ext cx="1752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新台幣</a:t>
            </a: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：元</a:t>
            </a:r>
          </a:p>
        </p:txBody>
      </p:sp>
    </p:spTree>
    <p:extLst>
      <p:ext uri="{BB962C8B-B14F-4D97-AF65-F5344CB8AC3E}">
        <p14:creationId xmlns:p14="http://schemas.microsoft.com/office/powerpoint/2010/main" val="3733268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2CB94-530E-99EB-07E3-539C53647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7E76B4-0B3C-6935-0CC8-AB88652DAC30}"/>
              </a:ext>
            </a:extLst>
          </p:cNvPr>
          <p:cNvSpPr txBox="1"/>
          <p:nvPr/>
        </p:nvSpPr>
        <p:spPr>
          <a:xfrm>
            <a:off x="761996" y="495403"/>
            <a:ext cx="10972800" cy="6653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marL="0" marR="0" lvl="0" indent="0" algn="l" defTabSz="914400" rtl="0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4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附件、</a:t>
            </a:r>
          </a:p>
        </p:txBody>
      </p:sp>
      <p:sp>
        <p:nvSpPr>
          <p:cNvPr id="3" name="文字方塊 5">
            <a:extLst>
              <a:ext uri="{FF2B5EF4-FFF2-40B4-BE49-F238E27FC236}">
                <a16:creationId xmlns:a16="http://schemas.microsoft.com/office/drawing/2014/main" id="{3F1F0632-4FAC-4CEF-87B2-A050627EB146}"/>
              </a:ext>
            </a:extLst>
          </p:cNvPr>
          <p:cNvSpPr txBox="1"/>
          <p:nvPr/>
        </p:nvSpPr>
        <p:spPr>
          <a:xfrm>
            <a:off x="761996" y="1202042"/>
            <a:ext cx="9103894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1" indent="0" algn="just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800" b="0" i="0" u="none" strike="noStrike" kern="1200" cap="none" spc="0" baseline="0" dirty="0">
                <a:solidFill>
                  <a:srgbClr val="7F7F7F"/>
                </a:solidFill>
                <a:uFillTx/>
                <a:latin typeface="微軟正黑體" pitchFamily="34"/>
                <a:ea typeface="微軟正黑體" pitchFamily="34"/>
              </a:rPr>
              <a:t>可視需要增列其他附件及說明</a:t>
            </a:r>
          </a:p>
        </p:txBody>
      </p:sp>
    </p:spTree>
    <p:extLst>
      <p:ext uri="{BB962C8B-B14F-4D97-AF65-F5344CB8AC3E}">
        <p14:creationId xmlns:p14="http://schemas.microsoft.com/office/powerpoint/2010/main" val="3548066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F7DDA-FDAA-7114-6EDB-D0F6164F8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803F3001-A552-DEA7-4BE8-B86253749D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 anchorCtr="1"/>
          <a:lstStyle/>
          <a:p>
            <a:pPr lvl="0" algn="ctr"/>
            <a:r>
              <a:rPr 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簡報目錄</a:t>
            </a:r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0EEDF5B9-1A1A-1909-E95F-839E03BDD037}"/>
              </a:ext>
            </a:extLst>
          </p:cNvPr>
          <p:cNvSpPr txBox="1"/>
          <p:nvPr/>
        </p:nvSpPr>
        <p:spPr>
          <a:xfrm>
            <a:off x="2428351" y="1224403"/>
            <a:ext cx="7559472" cy="408174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0004" tIns="44997" rIns="90004" bIns="44997" anchor="t" anchorCtr="0" compatLnSpc="1">
            <a:normAutofit lnSpcReduction="10000"/>
          </a:bodyPr>
          <a:lstStyle/>
          <a:p>
            <a:pPr marL="107999" marR="0" lvl="0" indent="0" algn="l" defTabSz="914400" rtl="0" fontAlgn="b" hangingPunct="1">
              <a:lnSpc>
                <a:spcPct val="120000"/>
              </a:lnSpc>
              <a:buNone/>
              <a:tabLst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一、</a:t>
            </a:r>
            <a:r>
              <a:rPr lang="zh-TW" altLang="en-US" sz="2600" b="1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計畫內容</a:t>
            </a:r>
            <a:r>
              <a:rPr lang="zh-TW" altLang="en-US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摘要</a:t>
            </a:r>
            <a:endParaRPr lang="en-US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marR="0" lvl="0" indent="0" algn="l" defTabSz="914400" rtl="0" fontAlgn="b" hangingPunct="1">
              <a:lnSpc>
                <a:spcPct val="120000"/>
              </a:lnSpc>
              <a:buNone/>
              <a:tabLst/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二、</a:t>
            </a:r>
            <a:r>
              <a:rPr lang="zh-TW" altLang="en-US" sz="26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49"/>
                <a:cs typeface="Lucida Sans" pitchFamily="2"/>
              </a:rPr>
              <a:t>產業選定及教案規劃</a:t>
            </a:r>
            <a:endParaRPr lang="en-US" altLang="zh-TW" sz="2600" b="1" i="0" u="none" strike="noStrike" kern="1200" cap="none" spc="0" baseline="0" dirty="0">
              <a:solidFill>
                <a:srgbClr val="000000"/>
              </a:solidFill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lvl="0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2600" b="1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三、</a:t>
            </a:r>
            <a:r>
              <a:rPr lang="zh-TW" alt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開課規劃設計</a:t>
            </a:r>
            <a:endParaRPr lang="en-US" altLang="zh-TW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四</a:t>
            </a: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、</a:t>
            </a:r>
            <a:r>
              <a:rPr lang="zh-TW" alt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招生與推廣策略</a:t>
            </a:r>
            <a:endParaRPr lang="en-US" altLang="zh-TW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lvl="0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600" b="1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五</a:t>
            </a: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、工作項目與績效指標</a:t>
            </a:r>
            <a:endParaRPr lang="en-US" altLang="zh-TW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lvl="0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600" b="1" kern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六</a:t>
            </a:r>
            <a:r>
              <a:rPr lang="zh-TW" altLang="en-US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、計畫甘特圖</a:t>
            </a:r>
            <a:endParaRPr lang="en-US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lvl="0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600" b="1" kern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七</a:t>
            </a:r>
            <a:r>
              <a:rPr lang="zh-TW" sz="2600" b="1" i="0" u="none" strike="noStrike" kern="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、</a:t>
            </a:r>
            <a:r>
              <a:rPr lang="zh-TW" altLang="en-US" sz="2600" b="1" i="0" u="none" strike="noStrike" kern="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計畫</a:t>
            </a:r>
            <a:r>
              <a:rPr lang="zh-TW" sz="2600" b="1" i="0" u="none" strike="noStrike" kern="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人力配置</a:t>
            </a:r>
            <a:endParaRPr lang="en-US" sz="2600" b="1" i="0" u="none" strike="noStrike" kern="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lvl="0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600" b="1" dirty="0">
                <a:highlight>
                  <a:scrgbClr r="0" g="0" b="0">
                    <a:alpha val="0"/>
                  </a:scrgbClr>
                </a:highlight>
                <a:latin typeface="微軟正黑體" pitchFamily="34"/>
                <a:ea typeface="微軟正黑體" pitchFamily="49"/>
                <a:cs typeface="Lucida Sans" pitchFamily="2"/>
              </a:rPr>
              <a:t>八</a:t>
            </a: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、</a:t>
            </a:r>
            <a:r>
              <a:rPr lang="zh-TW" altLang="en-US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計畫</a:t>
            </a:r>
            <a:r>
              <a:rPr lang="zh-TW" sz="26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itchFamily="34"/>
                <a:ea typeface="微軟正黑體" pitchFamily="49"/>
                <a:cs typeface="Lucida Sans" pitchFamily="2"/>
              </a:rPr>
              <a:t>經費運用</a:t>
            </a:r>
            <a:endParaRPr lang="en-US" altLang="zh-TW" sz="2600" b="1" i="0" u="none" strike="noStrike" kern="1200" cap="none" spc="0" baseline="0" dirty="0">
              <a:solidFill>
                <a:srgbClr val="000000"/>
              </a:solidFill>
              <a:highlight>
                <a:scrgbClr r="0" g="0" b="0">
                  <a:alpha val="0"/>
                </a:scrgbClr>
              </a:highlight>
              <a:uFillTx/>
              <a:latin typeface="微軟正黑體" pitchFamily="34"/>
              <a:ea typeface="微軟正黑體" pitchFamily="49"/>
              <a:cs typeface="Lucida Sans" pitchFamily="2"/>
            </a:endParaRPr>
          </a:p>
          <a:p>
            <a:pPr marL="107999" fontAlgn="b">
              <a:lnSpc>
                <a:spcPct val="120000"/>
              </a:lnSpc>
              <a:defRPr sz="17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2600" b="1" dirty="0">
                <a:latin typeface="微軟正黑體" pitchFamily="34"/>
                <a:ea typeface="微軟正黑體" pitchFamily="49"/>
                <a:cs typeface="Lucida Sans" pitchFamily="2"/>
              </a:rPr>
              <a:t>九</a:t>
            </a:r>
            <a:r>
              <a:rPr lang="zh-TW" altLang="en-US" sz="2600" b="1" i="0" u="none" strike="noStrike" kern="1200" cap="none" spc="0" baseline="0" dirty="0">
                <a:uFillTx/>
                <a:latin typeface="微軟正黑體" pitchFamily="34"/>
                <a:ea typeface="微軟正黑體" pitchFamily="49"/>
                <a:cs typeface="Lucida Sans" pitchFamily="2"/>
              </a:rPr>
              <a:t>、過往實績</a:t>
            </a:r>
            <a:endParaRPr lang="en-US" altLang="zh-TW" sz="2600" b="1" i="0" u="none" strike="noStrike" kern="1200" cap="none" spc="0" baseline="0" dirty="0">
              <a:uFillTx/>
              <a:latin typeface="微軟正黑體" pitchFamily="34"/>
              <a:ea typeface="微軟正黑體" pitchFamily="49"/>
              <a:cs typeface="Lucida Sans" pitchFamily="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FA1FCE8-A351-BA06-E1B1-E8B626D1E07B}"/>
              </a:ext>
            </a:extLst>
          </p:cNvPr>
          <p:cNvSpPr/>
          <p:nvPr/>
        </p:nvSpPr>
        <p:spPr>
          <a:xfrm>
            <a:off x="779425" y="5522143"/>
            <a:ext cx="9390732" cy="1269578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343082" marR="0" lvl="0" indent="-342717" algn="l" defTabSz="914400" rtl="0" fontAlgn="auto" hangingPunct="1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None/>
              <a:tabLst>
                <a:tab pos="343082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＊簡報總頁數以</a:t>
            </a:r>
            <a:r>
              <a:rPr lang="zh-TW" altLang="en-US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不超過</a:t>
            </a:r>
            <a:r>
              <a:rPr lang="en-US" alt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25</a:t>
            </a: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頁為原則</a:t>
            </a:r>
            <a:r>
              <a:rPr lang="en-US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(</a:t>
            </a: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含標題及目錄</a:t>
            </a:r>
            <a:r>
              <a:rPr lang="en-US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)</a:t>
            </a: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，供委員參考之補充資料可放附件不列入計算。</a:t>
            </a:r>
            <a:endParaRPr lang="en-US" sz="1600" b="1" i="0" u="none" strike="noStrike" kern="1200" cap="none" spc="0" baseline="0" dirty="0">
              <a:solidFill>
                <a:srgbClr val="FF6600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343082" marR="0" lvl="0" indent="-342717" algn="l" defTabSz="914400" rtl="0" fontAlgn="auto" hangingPunct="1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None/>
              <a:tabLst>
                <a:tab pos="343082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＊微軟正黑體、黑色字體，每頁字體最小不得小於</a:t>
            </a:r>
            <a:r>
              <a:rPr lang="en-US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14pt</a:t>
            </a: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。</a:t>
            </a:r>
            <a:endParaRPr lang="en-US" sz="1600" b="1" i="0" u="none" strike="noStrike" kern="1200" cap="none" spc="0" baseline="0" dirty="0">
              <a:solidFill>
                <a:srgbClr val="FF6600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343082" marR="0" lvl="0" indent="-342717" algn="l" defTabSz="914400" rtl="0" fontAlgn="auto" hangingPunct="1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None/>
              <a:tabLst>
                <a:tab pos="343082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＊範例簡報中說明頁及灰字範例說明文字可刪除。</a:t>
            </a:r>
            <a:endParaRPr lang="en-US" altLang="zh-TW" sz="1600" b="1" i="0" u="none" strike="noStrike" kern="1200" cap="none" spc="0" baseline="0" dirty="0">
              <a:solidFill>
                <a:srgbClr val="FF6600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343082" indent="-342717">
              <a:spcBef>
                <a:spcPts val="520"/>
              </a:spcBef>
              <a:tabLst>
                <a:tab pos="343082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＊簡報</a:t>
            </a:r>
            <a:r>
              <a:rPr lang="zh-TW" altLang="en-US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可自行美化、編輯</a:t>
            </a:r>
            <a:r>
              <a:rPr lang="zh-TW" altLang="zh-TW" sz="1600" b="1" i="0" u="none" strike="noStrike" kern="1200" cap="none" spc="0" baseline="0" dirty="0">
                <a:solidFill>
                  <a:srgbClr val="FF6600"/>
                </a:solidFill>
                <a:uFillTx/>
                <a:latin typeface="微軟正黑體" pitchFamily="34"/>
                <a:ea typeface="微軟正黑體" pitchFamily="34"/>
              </a:rPr>
              <a:t>。</a:t>
            </a:r>
            <a:endParaRPr lang="en-US" altLang="zh-TW" sz="1600" b="1" i="0" u="none" strike="noStrike" kern="1200" cap="none" spc="0" baseline="0" dirty="0">
              <a:solidFill>
                <a:srgbClr val="FF6600"/>
              </a:solidFill>
              <a:uFillTx/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433419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3049B-BB80-3E67-87F8-838285034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0B1F02E6-8EDB-174A-4D16-B1B28F0128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>
            <a:normAutofit/>
          </a:bodyPr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提案單位基本資料表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公協會、法人機構填寫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E8C96C2C-A52A-21D8-1806-5A44BF6AE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72703"/>
              </p:ext>
            </p:extLst>
          </p:nvPr>
        </p:nvGraphicFramePr>
        <p:xfrm>
          <a:off x="793135" y="1195220"/>
          <a:ext cx="10904852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426">
                  <a:extLst>
                    <a:ext uri="{9D8B030D-6E8A-4147-A177-3AD203B41FA5}">
                      <a16:colId xmlns:a16="http://schemas.microsoft.com/office/drawing/2014/main" val="3022943877"/>
                    </a:ext>
                  </a:extLst>
                </a:gridCol>
                <a:gridCol w="3274142">
                  <a:extLst>
                    <a:ext uri="{9D8B030D-6E8A-4147-A177-3AD203B41FA5}">
                      <a16:colId xmlns:a16="http://schemas.microsoft.com/office/drawing/2014/main" val="489664344"/>
                    </a:ext>
                  </a:extLst>
                </a:gridCol>
                <a:gridCol w="943896">
                  <a:extLst>
                    <a:ext uri="{9D8B030D-6E8A-4147-A177-3AD203B41FA5}">
                      <a16:colId xmlns:a16="http://schemas.microsoft.com/office/drawing/2014/main" val="4278368396"/>
                    </a:ext>
                  </a:extLst>
                </a:gridCol>
                <a:gridCol w="640104">
                  <a:extLst>
                    <a:ext uri="{9D8B030D-6E8A-4147-A177-3AD203B41FA5}">
                      <a16:colId xmlns:a16="http://schemas.microsoft.com/office/drawing/2014/main" val="3812976043"/>
                    </a:ext>
                  </a:extLst>
                </a:gridCol>
                <a:gridCol w="4352284">
                  <a:extLst>
                    <a:ext uri="{9D8B030D-6E8A-4147-A177-3AD203B41FA5}">
                      <a16:colId xmlns:a16="http://schemas.microsoft.com/office/drawing/2014/main" val="524573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提案單位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3799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統一編號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理事長</a:t>
                      </a:r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理事長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643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設立登記日期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企業會員家數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6239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設立登記地址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220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通訊地址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484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單位網址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8973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計畫聯絡人</a:t>
                      </a:r>
                      <a:endParaRPr lang="zh-TW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645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39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604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3248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E-mail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30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連絡電話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手機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2554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傳真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790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170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C02EA-8597-51AE-E359-208CFA572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6D9E29BB-950F-A100-272F-5A14AAF971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提案單位基本資料表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公司行號填寫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194593D-FA08-8CC1-B37C-C7C6049443E7}"/>
              </a:ext>
            </a:extLst>
          </p:cNvPr>
          <p:cNvGraphicFramePr>
            <a:graphicFrameLocks noGrp="1"/>
          </p:cNvGraphicFramePr>
          <p:nvPr/>
        </p:nvGraphicFramePr>
        <p:xfrm>
          <a:off x="773471" y="1008408"/>
          <a:ext cx="10859097" cy="535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0968">
                  <a:extLst>
                    <a:ext uri="{9D8B030D-6E8A-4147-A177-3AD203B41FA5}">
                      <a16:colId xmlns:a16="http://schemas.microsoft.com/office/drawing/2014/main" val="3022943877"/>
                    </a:ext>
                  </a:extLst>
                </a:gridCol>
                <a:gridCol w="2802193">
                  <a:extLst>
                    <a:ext uri="{9D8B030D-6E8A-4147-A177-3AD203B41FA5}">
                      <a16:colId xmlns:a16="http://schemas.microsoft.com/office/drawing/2014/main" val="489664344"/>
                    </a:ext>
                  </a:extLst>
                </a:gridCol>
                <a:gridCol w="855407">
                  <a:extLst>
                    <a:ext uri="{9D8B030D-6E8A-4147-A177-3AD203B41FA5}">
                      <a16:colId xmlns:a16="http://schemas.microsoft.com/office/drawing/2014/main" val="2656120279"/>
                    </a:ext>
                  </a:extLst>
                </a:gridCol>
                <a:gridCol w="285135">
                  <a:extLst>
                    <a:ext uri="{9D8B030D-6E8A-4147-A177-3AD203B41FA5}">
                      <a16:colId xmlns:a16="http://schemas.microsoft.com/office/drawing/2014/main" val="4278368396"/>
                    </a:ext>
                  </a:extLst>
                </a:gridCol>
                <a:gridCol w="658761">
                  <a:extLst>
                    <a:ext uri="{9D8B030D-6E8A-4147-A177-3AD203B41FA5}">
                      <a16:colId xmlns:a16="http://schemas.microsoft.com/office/drawing/2014/main" val="2517304923"/>
                    </a:ext>
                  </a:extLst>
                </a:gridCol>
                <a:gridCol w="640104">
                  <a:extLst>
                    <a:ext uri="{9D8B030D-6E8A-4147-A177-3AD203B41FA5}">
                      <a16:colId xmlns:a16="http://schemas.microsoft.com/office/drawing/2014/main" val="3812976043"/>
                    </a:ext>
                  </a:extLst>
                </a:gridCol>
                <a:gridCol w="427200">
                  <a:extLst>
                    <a:ext uri="{9D8B030D-6E8A-4147-A177-3AD203B41FA5}">
                      <a16:colId xmlns:a16="http://schemas.microsoft.com/office/drawing/2014/main" val="524573055"/>
                    </a:ext>
                  </a:extLst>
                </a:gridCol>
                <a:gridCol w="1341600">
                  <a:extLst>
                    <a:ext uri="{9D8B030D-6E8A-4147-A177-3AD203B41FA5}">
                      <a16:colId xmlns:a16="http://schemas.microsoft.com/office/drawing/2014/main" val="4226515702"/>
                    </a:ext>
                  </a:extLst>
                </a:gridCol>
                <a:gridCol w="2537729">
                  <a:extLst>
                    <a:ext uri="{9D8B030D-6E8A-4147-A177-3AD203B41FA5}">
                      <a16:colId xmlns:a16="http://schemas.microsoft.com/office/drawing/2014/main" val="1005429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提案單位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799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統一編號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負責人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643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資本總額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新台幣                                          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前一年營業額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新台幣                                                      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元</a:t>
                      </a:r>
                      <a:r>
                        <a:rPr lang="en-US" altLang="zh-TW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239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484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單位網址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973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主要營業、服務項目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622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資料項目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計畫聯絡人</a:t>
                      </a:r>
                      <a:endParaRPr lang="zh-TW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45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39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9604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248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E-mail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30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連絡電話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手機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554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傳真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7908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542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561AD6F-7B13-F7AD-F423-E940E8F4B1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計畫內容</a:t>
            </a:r>
            <a:r>
              <a:rPr lang="zh-TW" altLang="en-US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摘要</a:t>
            </a:r>
            <a:r>
              <a:rPr lang="en-US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(1/2)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FE20B0F-FA45-8A73-AC07-8A67F48437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354019"/>
              </p:ext>
            </p:extLst>
          </p:nvPr>
        </p:nvGraphicFramePr>
        <p:xfrm>
          <a:off x="723300" y="1008408"/>
          <a:ext cx="10902377" cy="5364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7113">
                  <a:extLst>
                    <a:ext uri="{9D8B030D-6E8A-4147-A177-3AD203B41FA5}">
                      <a16:colId xmlns:a16="http://schemas.microsoft.com/office/drawing/2014/main" val="3022943877"/>
                    </a:ext>
                  </a:extLst>
                </a:gridCol>
                <a:gridCol w="2418735">
                  <a:extLst>
                    <a:ext uri="{9D8B030D-6E8A-4147-A177-3AD203B41FA5}">
                      <a16:colId xmlns:a16="http://schemas.microsoft.com/office/drawing/2014/main" val="489664344"/>
                    </a:ext>
                  </a:extLst>
                </a:gridCol>
                <a:gridCol w="952720">
                  <a:extLst>
                    <a:ext uri="{9D8B030D-6E8A-4147-A177-3AD203B41FA5}">
                      <a16:colId xmlns:a16="http://schemas.microsoft.com/office/drawing/2014/main" val="361637834"/>
                    </a:ext>
                  </a:extLst>
                </a:gridCol>
                <a:gridCol w="246816">
                  <a:extLst>
                    <a:ext uri="{9D8B030D-6E8A-4147-A177-3AD203B41FA5}">
                      <a16:colId xmlns:a16="http://schemas.microsoft.com/office/drawing/2014/main" val="4278368396"/>
                    </a:ext>
                  </a:extLst>
                </a:gridCol>
                <a:gridCol w="1337184">
                  <a:extLst>
                    <a:ext uri="{9D8B030D-6E8A-4147-A177-3AD203B41FA5}">
                      <a16:colId xmlns:a16="http://schemas.microsoft.com/office/drawing/2014/main" val="2618574523"/>
                    </a:ext>
                  </a:extLst>
                </a:gridCol>
                <a:gridCol w="245809">
                  <a:extLst>
                    <a:ext uri="{9D8B030D-6E8A-4147-A177-3AD203B41FA5}">
                      <a16:colId xmlns:a16="http://schemas.microsoft.com/office/drawing/2014/main" val="524573055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62387814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2711542696"/>
                    </a:ext>
                  </a:extLst>
                </a:gridCol>
              </a:tblGrid>
              <a:tr h="468000">
                <a:tc gridSpan="8"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計畫內容摘要表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86973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計畫名稱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79997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選用課綱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本計畫選用培訓課綱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推動產業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8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主要推動區域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預計推動縣市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643938"/>
                  </a:ext>
                </a:extLst>
              </a:tr>
              <a:tr h="42911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申請模式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請依選實際狀況填選申請模式：</a:t>
                      </a:r>
                      <a:r>
                        <a:rPr lang="en-US" altLang="zh-TW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1.</a:t>
                      </a:r>
                      <a:r>
                        <a:rPr lang="zh-TW" alt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直接套用現有課綱</a:t>
                      </a:r>
                      <a:r>
                        <a:rPr lang="en-US" altLang="zh-TW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</a:t>
                      </a:r>
                      <a:r>
                        <a:rPr lang="zh-TW" alt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依企業需求調整現有課綱</a:t>
                      </a:r>
                      <a:r>
                        <a:rPr lang="en-US" altLang="zh-TW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3.</a:t>
                      </a:r>
                      <a:r>
                        <a:rPr lang="zh-TW" alt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自主擬定課綱</a:t>
                      </a:r>
                      <a:endParaRPr lang="zh-TW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8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130156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總申請金額</a:t>
                      </a:r>
                      <a:endParaRPr lang="en-US" altLang="zh-TW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新台幣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含稅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培育</a:t>
                      </a:r>
                      <a:endParaRPr lang="en-US" altLang="zh-TW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家數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23952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提案單位介紹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請簡述單位介紹、相關實績證明等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87628"/>
                  </a:ext>
                </a:extLst>
              </a:tr>
              <a:tr h="694862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推動產業現況</a:t>
                      </a:r>
                      <a:endParaRPr lang="en-US" altLang="zh-TW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及需求說明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請簡述產業現況及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需求</a:t>
                      </a:r>
                      <a:endParaRPr lang="en-US" altLang="zh-TW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例：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1.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現況說明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產業規模、產業可帶動產值、產業特性等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</a:p>
                    <a:p>
                      <a:pPr marL="0" algn="l" defTabSz="914400" rtl="0" eaLnBrk="1" latinLnBrk="0" hangingPunct="1"/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       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2.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產業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需求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48455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人才培育</a:t>
                      </a:r>
                      <a:endParaRPr lang="en-US" altLang="zh-TW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規劃重點摘要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請簡述本提案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人才培育規劃重點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97324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績效指標</a:t>
                      </a:r>
                      <a:endParaRPr lang="en-US" altLang="zh-TW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含自提項目</a:t>
                      </a: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請簡述本提案之績效指標，須提出實質說明預期成果展現內容，以條列式呈現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622769"/>
                  </a:ext>
                </a:extLst>
              </a:tr>
            </a:tbl>
          </a:graphicData>
        </a:graphic>
      </p:graphicFrame>
      <p:sp>
        <p:nvSpPr>
          <p:cNvPr id="3" name="文字方塊 2">
            <a:extLst>
              <a:ext uri="{FF2B5EF4-FFF2-40B4-BE49-F238E27FC236}">
                <a16:creationId xmlns:a16="http://schemas.microsoft.com/office/drawing/2014/main" id="{58DF392E-6515-866B-028F-A9F54692CF60}"/>
              </a:ext>
            </a:extLst>
          </p:cNvPr>
          <p:cNvSpPr txBox="1"/>
          <p:nvPr/>
        </p:nvSpPr>
        <p:spPr>
          <a:xfrm>
            <a:off x="723300" y="6472488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若原有格式長度及寬度不敷使用，請自行增列調整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6506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AE082-C644-3983-B9AA-E3F4A0D2F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182EB61-D635-B7B0-1015-ABBD49582F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計畫內容</a:t>
            </a:r>
            <a:r>
              <a:rPr lang="zh-TW" altLang="en-US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摘要</a:t>
            </a:r>
            <a:r>
              <a:rPr lang="en-US" altLang="zh-TW" sz="4000" b="1" i="0" u="none" strike="noStrike" kern="1200" cap="none" spc="0" baseline="0" dirty="0">
                <a:solidFill>
                  <a:srgbClr val="000000"/>
                </a:solidFill>
                <a:highlight>
                  <a:scrgbClr r="0" g="0" b="0">
                    <a:alpha val="0"/>
                  </a:scrgbClr>
                </a:highlight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Lucida Sans" pitchFamily="2"/>
              </a:rPr>
              <a:t>(2/2)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版面配置區 2">
            <a:extLst>
              <a:ext uri="{FF2B5EF4-FFF2-40B4-BE49-F238E27FC236}">
                <a16:creationId xmlns:a16="http://schemas.microsoft.com/office/drawing/2014/main" id="{358348EB-B8B2-8EEA-30EE-90C379E53228}"/>
              </a:ext>
            </a:extLst>
          </p:cNvPr>
          <p:cNvSpPr txBox="1"/>
          <p:nvPr/>
        </p:nvSpPr>
        <p:spPr>
          <a:xfrm>
            <a:off x="609600" y="1629651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(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一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開課次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產業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itchFamily="34"/>
                <a:ea typeface="微軟正黑體" pitchFamily="34"/>
              </a:rPr>
              <a:t>別、課程對象及規模預估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itchFamily="34"/>
              <a:ea typeface="微軟正黑體" pitchFamily="34"/>
            </a:endParaRP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針對選定的產業與所使用之課綱內容（通識</a:t>
            </a:r>
            <a:r>
              <a:rPr lang="en-US" altLang="zh-TW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/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應用）</a:t>
            </a: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itchFamily="34"/>
                <a:ea typeface="微軟正黑體" pitchFamily="34"/>
              </a:rPr>
              <a:t>，說明</a:t>
            </a: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教設計、預計招生對象、開課規模預估等整體輔導機制</a:t>
            </a:r>
            <a:endParaRPr 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itchFamily="34"/>
              <a:ea typeface="微軟正黑體" pitchFamily="34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C96D472-C5E4-4A5C-C446-0AA09AF9F466}"/>
              </a:ext>
            </a:extLst>
          </p:cNvPr>
          <p:cNvSpPr txBox="1"/>
          <p:nvPr/>
        </p:nvSpPr>
        <p:spPr>
          <a:xfrm>
            <a:off x="609600" y="1079209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提案單位須針對預計推動之次產業，明確規劃課程執行方式</a:t>
            </a:r>
          </a:p>
        </p:txBody>
      </p:sp>
    </p:spTree>
    <p:extLst>
      <p:ext uri="{BB962C8B-B14F-4D97-AF65-F5344CB8AC3E}">
        <p14:creationId xmlns:p14="http://schemas.microsoft.com/office/powerpoint/2010/main" val="1193266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9B7D1-B6B9-ECA0-17FB-7F1B50526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E89FBC-1176-4A36-48ED-9A621C1DE3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產業選定及產業導向</a:t>
            </a:r>
            <a:r>
              <a:rPr lang="en-US" altLang="zh-TW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AI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教材規劃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(1/3)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2361817-32AF-CA63-B552-F74DDCDE1BCD}"/>
              </a:ext>
            </a:extLst>
          </p:cNvPr>
          <p:cNvSpPr txBox="1"/>
          <p:nvPr/>
        </p:nvSpPr>
        <p:spPr>
          <a:xfrm>
            <a:off x="609600" y="1629651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選定之次</a:t>
            </a:r>
            <a:r>
              <a:rPr 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產業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、產業痛點及需求等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b="0" i="0" u="none" strike="noStrike" kern="1200" cap="none" spc="0" baseline="0" dirty="0">
                <a:solidFill>
                  <a:schemeClr val="bg1">
                    <a:lumMod val="65000"/>
                  </a:schemeClr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針對選定的產業</a:t>
            </a: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、產業痛點及需求做說明</a:t>
            </a:r>
            <a:endParaRPr 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DE2E96B4-EFBC-2343-3B05-03281EC8C940}"/>
              </a:ext>
            </a:extLst>
          </p:cNvPr>
          <p:cNvSpPr txBox="1"/>
          <p:nvPr/>
        </p:nvSpPr>
        <p:spPr>
          <a:xfrm>
            <a:off x="609600" y="1079209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提案單位須說明預計選定產業及產業概況</a:t>
            </a:r>
            <a:endParaRPr lang="zh-TW" altLang="zh-TW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50107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4AF9E-B6BE-5CC0-D0AC-41350EB1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6999F2-93C8-971D-3DAC-DD7805B5C1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3" y="343009"/>
            <a:ext cx="10972800" cy="665399"/>
          </a:xfrm>
        </p:spPr>
        <p:txBody>
          <a:bodyPr/>
          <a:lstStyle/>
          <a:p>
            <a:pPr lvl="0"/>
            <a:r>
              <a:rPr lang="zh-TW" altLang="en-US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產業選定及產業導向</a:t>
            </a:r>
            <a:r>
              <a:rPr lang="en-US" altLang="zh-TW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AI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教材規劃</a:t>
            </a:r>
            <a:r>
              <a:rPr lang="en-US" altLang="zh-TW" sz="4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(2/3)</a:t>
            </a:r>
            <a:endParaRPr lang="en-US" sz="20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DAC691F-3F98-D3CB-55E3-B8750736CEBF}"/>
              </a:ext>
            </a:extLst>
          </p:cNvPr>
          <p:cNvSpPr txBox="1"/>
          <p:nvPr/>
        </p:nvSpPr>
        <p:spPr>
          <a:xfrm>
            <a:off x="609600" y="1629651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針對選定的產業，提出產業導向</a:t>
            </a: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教材規劃設計</a:t>
            </a: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(10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小時</a:t>
            </a:r>
            <a:r>
              <a:rPr lang="en-US" altLang="zh-TW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algn="just">
              <a:lnSpc>
                <a:spcPct val="9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針對選定課綱，將其內容調整優化為符合推動產業需求之產業導向</a:t>
            </a:r>
            <a:r>
              <a:rPr lang="en-US" altLang="zh-TW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60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教材設計規劃，確保課程內容具備實務適切性與應用導向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A9D6558-43D9-2A78-A548-9D8D27DAC860}"/>
              </a:ext>
            </a:extLst>
          </p:cNvPr>
          <p:cNvSpPr txBox="1"/>
          <p:nvPr/>
        </p:nvSpPr>
        <p:spPr>
          <a:xfrm>
            <a:off x="609600" y="1079209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提案單位須說明預計選定課綱及產業導向</a:t>
            </a:r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教材規劃設計內容</a:t>
            </a:r>
            <a:endParaRPr lang="zh-TW" altLang="zh-TW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9456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27226A-20D0-E907-FF51-85B237CC1847}"/>
              </a:ext>
            </a:extLst>
          </p:cNvPr>
          <p:cNvSpPr txBox="1">
            <a:spLocks/>
          </p:cNvSpPr>
          <p:nvPr/>
        </p:nvSpPr>
        <p:spPr>
          <a:xfrm>
            <a:off x="609603" y="343009"/>
            <a:ext cx="10972800" cy="6653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產業選定及產業導向</a:t>
            </a:r>
            <a:r>
              <a:rPr lang="en-US" altLang="zh-TW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AI</a:t>
            </a:r>
            <a:r>
              <a:rPr lang="zh-TW" altLang="en-US" sz="4000" b="1" dirty="0">
                <a:solidFill>
                  <a:srgbClr val="000000"/>
                </a:solidFill>
                <a:latin typeface="微軟正黑體" pitchFamily="34"/>
                <a:ea typeface="微軟正黑體" pitchFamily="49"/>
                <a:cs typeface="Lucida Sans" pitchFamily="2"/>
              </a:rPr>
              <a:t>教材規劃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(3/3)</a:t>
            </a:r>
            <a:endParaRPr 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15F58FB-1E4F-38CC-6C15-CB7F237B0D3F}"/>
              </a:ext>
            </a:extLst>
          </p:cNvPr>
          <p:cNvSpPr txBox="1"/>
          <p:nvPr/>
        </p:nvSpPr>
        <p:spPr>
          <a:xfrm>
            <a:off x="609600" y="1428933"/>
            <a:ext cx="10972809" cy="1045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i="0" u="none" strike="noStrike" kern="1200" cap="none" spc="0" baseline="0" dirty="0">
                <a:solidFill>
                  <a:srgbClr val="000000"/>
                </a:solidFill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 撰寫教案師資簡介</a:t>
            </a:r>
            <a:endParaRPr lang="zh-TW" sz="2000" b="1" i="0" u="none" strike="noStrike" kern="1200" cap="none" spc="0" baseline="0" dirty="0">
              <a:solidFill>
                <a:srgbClr val="000000"/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algn="just">
              <a:lnSpc>
                <a:spcPct val="9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600" kern="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教案由具備產業實務經驗與</a:t>
            </a:r>
            <a:r>
              <a:rPr lang="en-US" altLang="zh-TW" sz="1600" kern="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1600" kern="0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專業知能之師資編撰，確保內容具備高度專業性與產業適切性，並能貼合企業實際應用場景，提升教學與培訓成效。</a:t>
            </a:r>
          </a:p>
          <a:p>
            <a:pPr marL="0" marR="0" lvl="1" indent="0" algn="just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zh-TW" sz="1600" b="0" i="0" u="none" strike="noStrike" kern="1200" cap="none" spc="0" baseline="0" dirty="0">
              <a:solidFill>
                <a:schemeClr val="bg1">
                  <a:lumMod val="65000"/>
                </a:schemeClr>
              </a:solidFill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8E7F06B-0761-FC5A-3ECB-27DCE807C858}"/>
              </a:ext>
            </a:extLst>
          </p:cNvPr>
          <p:cNvSpPr txBox="1"/>
          <p:nvPr/>
        </p:nvSpPr>
        <p:spPr>
          <a:xfrm>
            <a:off x="609600" y="1001152"/>
            <a:ext cx="1097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提案單位須說明預計撰寫產業導向</a:t>
            </a:r>
            <a:r>
              <a:rPr lang="en-US" altLang="zh-TW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教材之師資簡介</a:t>
            </a:r>
            <a:endParaRPr lang="zh-TW" altLang="zh-TW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5F00DC1-CCDC-C149-0C45-F0DACBD7F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414873"/>
              </p:ext>
            </p:extLst>
          </p:nvPr>
        </p:nvGraphicFramePr>
        <p:xfrm>
          <a:off x="782259" y="2304647"/>
          <a:ext cx="10701817" cy="40641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79385">
                  <a:extLst>
                    <a:ext uri="{9D8B030D-6E8A-4147-A177-3AD203B41FA5}">
                      <a16:colId xmlns:a16="http://schemas.microsoft.com/office/drawing/2014/main" val="4227307709"/>
                    </a:ext>
                  </a:extLst>
                </a:gridCol>
                <a:gridCol w="8622432">
                  <a:extLst>
                    <a:ext uri="{9D8B030D-6E8A-4147-A177-3AD203B41FA5}">
                      <a16:colId xmlns:a16="http://schemas.microsoft.com/office/drawing/2014/main" val="4100453748"/>
                    </a:ext>
                  </a:extLst>
                </a:gridCol>
              </a:tblGrid>
              <a:tr h="30535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欄位名稱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說明內容（填寫建議）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40845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姓名／職稱（如：王大明／資深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應用顧問）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27578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所屬單位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所屬法人或企業機構（如：金屬工業研究發展中心、某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新創公司）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441405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專業領域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技術、機械加工、射出成型、紡織模擬、食品品管等（可列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2–3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008903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學經歷背景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具代表性的學歷（如碩博士）及實務經歷（如具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年以上產線應用經驗）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79752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教學經驗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曾任培訓講師、授課班次、合作法人（如：曾於精機中心擔任培訓講師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年、累計授課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班次）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01497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教案專長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擅長撰寫之教案類型與產業面向（如：撰寫過機械振動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分析課程、塑膠成型流程智慧優化課程等）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57576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審查認證紀錄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是否通過法人審查、取得講師認證、參與政府計畫等（如：已通過法人認證講師資格）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23312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5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附加說明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可補充代表性實績、業界專利、專案導入經驗等資訊（如：參與中小企業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導入輔導專案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件以上）</a:t>
                      </a:r>
                    </a:p>
                  </a:txBody>
                  <a:tcPr marL="76339" marR="76339" marT="38170" marB="381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576769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20440055-1274-EDDA-4DB0-311C0B065D9C}"/>
              </a:ext>
            </a:extLst>
          </p:cNvPr>
          <p:cNvSpPr txBox="1"/>
          <p:nvPr/>
        </p:nvSpPr>
        <p:spPr>
          <a:xfrm>
            <a:off x="782259" y="6368827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※</a:t>
            </a:r>
            <a:r>
              <a:rPr lang="zh-TW" altLang="en-US" sz="1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若原有格式長度及寬度不敷使用，請自行增列調整</a:t>
            </a:r>
            <a:endParaRPr lang="en-US" altLang="zh-TW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5305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1943</Words>
  <Application>Microsoft Office PowerPoint</Application>
  <PresentationFormat>寬螢幕</PresentationFormat>
  <Paragraphs>272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4" baseType="lpstr">
      <vt:lpstr>微軟正黑體</vt:lpstr>
      <vt:lpstr>Aptos</vt:lpstr>
      <vt:lpstr>Aptos Display</vt:lpstr>
      <vt:lpstr>Arial</vt:lpstr>
      <vt:lpstr>Office 佈景主題</vt:lpstr>
      <vt:lpstr>PowerPoint 簡報</vt:lpstr>
      <vt:lpstr>簡報目錄</vt:lpstr>
      <vt:lpstr>提案單位基本資料表(公協會、法人機構填寫)</vt:lpstr>
      <vt:lpstr>提案單位基本資料表(公司行號填寫)</vt:lpstr>
      <vt:lpstr>一、計畫內容摘要(1/2)</vt:lpstr>
      <vt:lpstr>一、計畫內容摘要(2/2)</vt:lpstr>
      <vt:lpstr>二、產業選定及產業導向AI教材規劃(1/3)</vt:lpstr>
      <vt:lpstr>二、產業選定及產業導向AI教材規劃(2/3)</vt:lpstr>
      <vt:lpstr>PowerPoint 簡報</vt:lpstr>
      <vt:lpstr>三、開課規劃設計(1/3)</vt:lpstr>
      <vt:lpstr>三、開課規劃設計(2/3)</vt:lpstr>
      <vt:lpstr>三、開課規劃設計(3/3)</vt:lpstr>
      <vt:lpstr>四、招生與推廣策略(1/2)</vt:lpstr>
      <vt:lpstr>四、招生與推廣策略(2/2)</vt:lpstr>
      <vt:lpstr>五、工作項目與績效指標</vt:lpstr>
      <vt:lpstr>六、計畫甘特圖</vt:lpstr>
      <vt:lpstr>七、計畫人力需求表</vt:lpstr>
      <vt:lpstr>八、計畫經費運用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cisa18</dc:creator>
  <cp:lastModifiedBy>cisa18</cp:lastModifiedBy>
  <cp:revision>14</cp:revision>
  <dcterms:created xsi:type="dcterms:W3CDTF">2025-05-20T06:58:51Z</dcterms:created>
  <dcterms:modified xsi:type="dcterms:W3CDTF">2025-07-04T02:47:36Z</dcterms:modified>
</cp:coreProperties>
</file>