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docProps/app.xml" ContentType="application/vnd.openxmlformats-officedocument.extended-properties+xml"/>
  <Override PartName="/docProps/core.xml" ContentType="application/vnd.openxmlformats-package.core-properties+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Default Extension="jpg" ContentType="image/jpg"/>
  <Default Extension="png" ContentType="image/png"/>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x="12192000" cy="6858000"/>
  <p:notesSz cx="12192000" cy="6858000"/>
  <p:defaultTextStyle>
    <a:defPPr>
      <a:defRPr kern="0"/>
    </a:def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536" y="-84"/>
      </p:cViewPr>
      <p:guideLst>
        <p:guide orient="horz" pos="2880"/>
        <p:guide pos="216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theme" Target="theme/theme1.xml"/><Relationship Id="rId3" Type="http://schemas.openxmlformats.org/officeDocument/2006/relationships/viewProps" Target="viewProps.xml"/><Relationship Id="rId4" Type="http://schemas.openxmlformats.org/officeDocument/2006/relationships/presProps" Target="presProps.xml"/><Relationship Id="rId5" Type="http://schemas.openxmlformats.org/officeDocument/2006/relationships/tableStyles" Target="tableStyles.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9" Type="http://schemas.openxmlformats.org/officeDocument/2006/relationships/slide" Target="slides/slide4.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Relationship Id="rId14" Type="http://schemas.openxmlformats.org/officeDocument/2006/relationships/slide" Target="slides/slide9.xml"/><Relationship Id="rId15" Type="http://schemas.openxmlformats.org/officeDocument/2006/relationships/slide" Target="slides/slide10.xml"/><Relationship Id="rId16" Type="http://schemas.openxmlformats.org/officeDocument/2006/relationships/slide" Target="slides/slide11.xml"/><Relationship Id="rId17" Type="http://schemas.openxmlformats.org/officeDocument/2006/relationships/slide" Target="slides/slide12.xml"/><Relationship Id="rId18" Type="http://schemas.openxmlformats.org/officeDocument/2006/relationships/slide" Target="slides/slide13.xml"/><Relationship Id="rId19" Type="http://schemas.openxmlformats.org/officeDocument/2006/relationships/slide" Target="slides/slide14.xml"/><Relationship Id="rId20" Type="http://schemas.openxmlformats.org/officeDocument/2006/relationships/slide" Target="slides/slide15.xml"/><Relationship Id="rId21" Type="http://schemas.openxmlformats.org/officeDocument/2006/relationships/slide" Target="slides/slide16.xml"/><Relationship Id="rId22" Type="http://schemas.openxmlformats.org/officeDocument/2006/relationships/slide" Target="slides/slide17.xml"/><Relationship Id="rId23" Type="http://schemas.openxmlformats.org/officeDocument/2006/relationships/slide" Target="slides/slide18.xml"/><Relationship Id="rId24" Type="http://schemas.openxmlformats.org/officeDocument/2006/relationships/slide" Target="slides/slide19.xml"/><Relationship Id="rId25" Type="http://schemas.openxmlformats.org/officeDocument/2006/relationships/slide" Target="slides/slide20.xml"/><Relationship Id="rId26" Type="http://schemas.openxmlformats.org/officeDocument/2006/relationships/slide" Target="slides/slide21.xml"/><Relationship Id="rId27" Type="http://schemas.openxmlformats.org/officeDocument/2006/relationships/slide" Target="slides/slide22.xml"/><Relationship Id="rId28" Type="http://schemas.openxmlformats.org/officeDocument/2006/relationships/slide" Target="slides/slide23.xml"/><Relationship Id="rId29" Type="http://schemas.openxmlformats.org/officeDocument/2006/relationships/slide" Target="slides/slide24.xml"/><Relationship Id="rId30" Type="http://schemas.openxmlformats.org/officeDocument/2006/relationships/slide" Target="slides/slide25.xml"/><Relationship Id="rId31" Type="http://schemas.openxmlformats.org/officeDocument/2006/relationships/slide" Target="slides/slide26.xml"/><Relationship Id="rId32" Type="http://schemas.openxmlformats.org/officeDocument/2006/relationships/slide" Target="slides/slide27.xml"/><Relationship Id="rId33" Type="http://schemas.openxmlformats.org/officeDocument/2006/relationships/slide" Target="slides/slide28.xml"/><Relationship Id="rId34" Type="http://schemas.openxmlformats.org/officeDocument/2006/relationships/slide" Target="slides/slide29.xml"/><Relationship Id="rId35" Type="http://schemas.openxmlformats.org/officeDocument/2006/relationships/slide" Target="slides/slide30.xml"/><Relationship Id="rId36" Type="http://schemas.openxmlformats.org/officeDocument/2006/relationships/slide" Target="slides/slide31.xml"/><Relationship Id="rId37" Type="http://schemas.openxmlformats.org/officeDocument/2006/relationships/slide" Target="slides/slide32.xml"/><Relationship Id="rId38" Type="http://schemas.openxmlformats.org/officeDocument/2006/relationships/slide" Target="slides/slide33.xml"/><Relationship Id="rId39" Type="http://schemas.openxmlformats.org/officeDocument/2006/relationships/slide" Target="slides/slide34.xml"/><Relationship Id="rId40" Type="http://schemas.openxmlformats.org/officeDocument/2006/relationships/slide" Target="slides/slide3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 Id="rId3"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obj" showMasterSp="0">
  <p:cSld name="Title Slide">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1524" y="0"/>
            <a:ext cx="12188951" cy="6857997"/>
          </a:xfrm>
          <a:prstGeom prst="rect">
            <a:avLst/>
          </a:prstGeom>
        </p:spPr>
      </p:pic>
      <p:sp>
        <p:nvSpPr>
          <p:cNvPr id="2" name="Holder 2"/>
          <p:cNvSpPr>
            <a:spLocks noGrp="1"/>
          </p:cNvSpPr>
          <p:nvPr>
            <p:ph type="ctrTitle"/>
          </p:nvPr>
        </p:nvSpPr>
        <p:spPr>
          <a:xfrm>
            <a:off x="854760" y="2103831"/>
            <a:ext cx="4093210" cy="2465070"/>
          </a:xfrm>
          <a:prstGeom prst="rect">
            <a:avLst/>
          </a:prstGeom>
        </p:spPr>
        <p:txBody>
          <a:bodyPr wrap="square" lIns="0" tIns="0" rIns="0" bIns="0">
            <a:spAutoFit/>
          </a:bodyPr>
          <a:lstStyle>
            <a:lvl1pPr>
              <a:defRPr sz="3600" b="1" i="0">
                <a:solidFill>
                  <a:schemeClr val="tx1"/>
                </a:solidFill>
                <a:latin typeface="Microsoft JhengHei"/>
                <a:cs typeface="Microsoft JhengHei"/>
              </a:defRPr>
            </a:lvl1pPr>
          </a:lstStyle>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sz="1800" b="0" i="0">
                <a:solidFill>
                  <a:schemeClr val="tx1"/>
                </a:solidFill>
                <a:latin typeface="Microsoft JhengHei"/>
                <a:cs typeface="Microsoft JhengHei"/>
              </a:defRPr>
            </a:lvl1pPr>
          </a:lstStyle>
          <a:p/>
        </p:txBody>
      </p:sp>
      <p:sp>
        <p:nvSpPr>
          <p:cNvPr id="4" name="Holder 4"/>
          <p:cNvSpPr>
            <a:spLocks noGrp="1"/>
          </p:cNvSpPr>
          <p:nvPr>
            <p:ph type="ftr" idx="5" sz="quarter"/>
          </p:nvPr>
        </p:nvSpPr>
        <p:spPr/>
        <p:txBody>
          <a:bodyPr lIns="0" tIns="0" rIns="0" bIns="0"/>
          <a:lstStyle>
            <a:lvl1pPr>
              <a:defRPr sz="1000" b="0" i="0">
                <a:solidFill>
                  <a:schemeClr val="tx1"/>
                </a:solidFill>
                <a:latin typeface="Microsoft JhengHei"/>
                <a:cs typeface="Microsoft JhengHei"/>
              </a:defRPr>
            </a:lvl1p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5" name="Holder 5"/>
          <p:cNvSpPr>
            <a:spLocks noGrp="1"/>
          </p:cNvSpPr>
          <p:nvPr>
            <p:ph type="dt" idx="6" sz="half"/>
          </p:nvPr>
        </p:nvSpPr>
        <p:spPr/>
        <p:txBody>
          <a:bodyPr lIns="0" tIns="0" rIns="0" bIns="0"/>
          <a:lstStyle>
            <a:lvl1pPr algn="l">
              <a:defRPr>
                <a:solidFill>
                  <a:schemeClr val="tx1">
                    <a:tint val="75000"/>
                  </a:schemeClr>
                </a:solidFill>
              </a:defRPr>
            </a:lvl1pPr>
          </a:lstStyle>
          <a:p>
            <a:fld id="{1D8BD707-D9CF-40AE-B4C6-C98DA3205C09}" type="datetimeFigureOut">
              <a:rPr lang="en-US"/>
            </a:fld>
          </a:p>
        </p:txBody>
      </p:sp>
      <p:sp>
        <p:nvSpPr>
          <p:cNvPr id="6" name="Holder 6"/>
          <p:cNvSpPr>
            <a:spLocks noGrp="1"/>
          </p:cNvSpPr>
          <p:nvPr>
            <p:ph type="sldNum" idx="7" sz="quarter"/>
          </p:nvPr>
        </p:nvSpPr>
        <p:spPr/>
        <p:txBody>
          <a:bodyPr lIns="0" tIns="0" rIns="0" bIns="0"/>
          <a:lstStyle>
            <a:lvl1pPr>
              <a:defRPr sz="1300" b="1" i="0">
                <a:solidFill>
                  <a:schemeClr val="tx1"/>
                </a:solidFill>
                <a:latin typeface="Microsoft JhengHei"/>
                <a:cs typeface="Microsoft JhengHei"/>
              </a:defRPr>
            </a:lvl1pPr>
          </a:lstStyle>
          <a:p>
            <a:pPr marL="5095240">
              <a:lnSpc>
                <a:spcPct val="100000"/>
              </a:lnSpc>
              <a:spcBef>
                <a:spcPts val="229"/>
              </a:spcBef>
            </a:pPr>
            <a:fld id="{81D60167-4931-47E6-BA6A-407CBD079E47}" type="slidenum">
              <a:rPr dirty="0" spc="-50"/>
              <a:t>#</a:t>
            </a:fl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chemeClr val="tx1"/>
                </a:solidFill>
                <a:latin typeface="Microsoft JhengHei"/>
                <a:cs typeface="Microsoft JhengHei"/>
              </a:defRPr>
            </a:lvl1pPr>
          </a:lstStyle>
          <a:p/>
        </p:txBody>
      </p:sp>
      <p:sp>
        <p:nvSpPr>
          <p:cNvPr id="3" name="Holder 3"/>
          <p:cNvSpPr>
            <a:spLocks noGrp="1"/>
          </p:cNvSpPr>
          <p:nvPr>
            <p:ph type="body" idx="1"/>
          </p:nvPr>
        </p:nvSpPr>
        <p:spPr/>
        <p:txBody>
          <a:bodyPr lIns="0" tIns="0" rIns="0" bIns="0"/>
          <a:lstStyle>
            <a:lvl1pPr>
              <a:defRPr sz="1800" b="0" i="0">
                <a:solidFill>
                  <a:schemeClr val="tx1"/>
                </a:solidFill>
                <a:latin typeface="Microsoft JhengHei"/>
                <a:cs typeface="Microsoft JhengHei"/>
              </a:defRPr>
            </a:lvl1pPr>
          </a:lstStyle>
          <a:p/>
        </p:txBody>
      </p:sp>
      <p:sp>
        <p:nvSpPr>
          <p:cNvPr id="4" name="Holder 4"/>
          <p:cNvSpPr>
            <a:spLocks noGrp="1"/>
          </p:cNvSpPr>
          <p:nvPr>
            <p:ph type="ftr" idx="5" sz="quarter"/>
          </p:nvPr>
        </p:nvSpPr>
        <p:spPr/>
        <p:txBody>
          <a:bodyPr lIns="0" tIns="0" rIns="0" bIns="0"/>
          <a:lstStyle>
            <a:lvl1pPr>
              <a:defRPr sz="1000" b="0" i="0">
                <a:solidFill>
                  <a:schemeClr val="tx1"/>
                </a:solidFill>
                <a:latin typeface="Microsoft JhengHei"/>
                <a:cs typeface="Microsoft JhengHei"/>
              </a:defRPr>
            </a:lvl1p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5" name="Holder 5"/>
          <p:cNvSpPr>
            <a:spLocks noGrp="1"/>
          </p:cNvSpPr>
          <p:nvPr>
            <p:ph type="dt" idx="6" sz="half"/>
          </p:nvPr>
        </p:nvSpPr>
        <p:spPr/>
        <p:txBody>
          <a:bodyPr lIns="0" tIns="0" rIns="0" bIns="0"/>
          <a:lstStyle>
            <a:lvl1pPr algn="l">
              <a:defRPr>
                <a:solidFill>
                  <a:schemeClr val="tx1">
                    <a:tint val="75000"/>
                  </a:schemeClr>
                </a:solidFill>
              </a:defRPr>
            </a:lvl1pPr>
          </a:lstStyle>
          <a:p>
            <a:fld id="{1D8BD707-D9CF-40AE-B4C6-C98DA3205C09}" type="datetimeFigureOut">
              <a:rPr lang="en-US"/>
            </a:fld>
          </a:p>
        </p:txBody>
      </p:sp>
      <p:sp>
        <p:nvSpPr>
          <p:cNvPr id="6" name="Holder 6"/>
          <p:cNvSpPr>
            <a:spLocks noGrp="1"/>
          </p:cNvSpPr>
          <p:nvPr>
            <p:ph type="sldNum" idx="7" sz="quarter"/>
          </p:nvPr>
        </p:nvSpPr>
        <p:spPr/>
        <p:txBody>
          <a:bodyPr lIns="0" tIns="0" rIns="0" bIns="0"/>
          <a:lstStyle>
            <a:lvl1pPr>
              <a:defRPr sz="1300" b="1" i="0">
                <a:solidFill>
                  <a:schemeClr val="tx1"/>
                </a:solidFill>
                <a:latin typeface="Microsoft JhengHei"/>
                <a:cs typeface="Microsoft JhengHei"/>
              </a:defRPr>
            </a:lvl1pPr>
          </a:lstStyle>
          <a:p>
            <a:pPr marL="5095240">
              <a:lnSpc>
                <a:spcPct val="100000"/>
              </a:lnSpc>
              <a:spcBef>
                <a:spcPts val="229"/>
              </a:spcBef>
            </a:pPr>
            <a:fld id="{81D60167-4931-47E6-BA6A-407CBD079E47}" type="slidenum">
              <a:rPr dirty="0" spc="-50"/>
              <a:t>#</a:t>
            </a:fl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obj">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chemeClr val="tx1"/>
                </a:solidFill>
                <a:latin typeface="Microsoft JhengHei"/>
                <a:cs typeface="Microsoft JhengHei"/>
              </a:defRPr>
            </a:lvl1pPr>
          </a:lstStyle>
          <a:p/>
        </p:txBody>
      </p:sp>
      <p:sp>
        <p:nvSpPr>
          <p:cNvPr id="3" name="Holder 3"/>
          <p:cNvSpPr>
            <a:spLocks noGrp="1"/>
          </p:cNvSpPr>
          <p:nvPr>
            <p:ph idx="2" sz="half"/>
          </p:nvPr>
        </p:nvSpPr>
        <p:spPr>
          <a:xfrm>
            <a:off x="609600" y="1577340"/>
            <a:ext cx="5303520" cy="4526280"/>
          </a:xfrm>
          <a:prstGeom prst="rect">
            <a:avLst/>
          </a:prstGeom>
        </p:spPr>
        <p:txBody>
          <a:bodyPr wrap="square" lIns="0" tIns="0" rIns="0" bIns="0">
            <a:spAutoFit/>
          </a:bodyPr>
          <a:lstStyle>
            <a:lvl1pPr>
              <a:defRPr/>
            </a:lvl1pPr>
          </a:lstStyle>
          <a:p/>
        </p:txBody>
      </p:sp>
      <p:sp>
        <p:nvSpPr>
          <p:cNvPr id="4" name="Holder 4"/>
          <p:cNvSpPr>
            <a:spLocks noGrp="1"/>
          </p:cNvSpPr>
          <p:nvPr>
            <p:ph idx="3" sz="half"/>
          </p:nvPr>
        </p:nvSpPr>
        <p:spPr>
          <a:xfrm>
            <a:off x="6278880" y="1577340"/>
            <a:ext cx="5303520" cy="4526280"/>
          </a:xfrm>
          <a:prstGeom prst="rect">
            <a:avLst/>
          </a:prstGeom>
        </p:spPr>
        <p:txBody>
          <a:bodyPr wrap="square" lIns="0" tIns="0" rIns="0" bIns="0">
            <a:spAutoFit/>
          </a:bodyPr>
          <a:lstStyle>
            <a:lvl1pPr>
              <a:defRPr/>
            </a:lvl1pPr>
          </a:lstStyle>
          <a:p/>
        </p:txBody>
      </p:sp>
      <p:sp>
        <p:nvSpPr>
          <p:cNvPr id="5" name="Holder 5"/>
          <p:cNvSpPr>
            <a:spLocks noGrp="1"/>
          </p:cNvSpPr>
          <p:nvPr>
            <p:ph type="ftr" idx="5" sz="quarter"/>
          </p:nvPr>
        </p:nvSpPr>
        <p:spPr/>
        <p:txBody>
          <a:bodyPr lIns="0" tIns="0" rIns="0" bIns="0"/>
          <a:lstStyle>
            <a:lvl1pPr>
              <a:defRPr sz="1000" b="0" i="0">
                <a:solidFill>
                  <a:schemeClr val="tx1"/>
                </a:solidFill>
                <a:latin typeface="Microsoft JhengHei"/>
                <a:cs typeface="Microsoft JhengHei"/>
              </a:defRPr>
            </a:lvl1p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6" name="Holder 6"/>
          <p:cNvSpPr>
            <a:spLocks noGrp="1"/>
          </p:cNvSpPr>
          <p:nvPr>
            <p:ph type="dt" idx="6" sz="half"/>
          </p:nvPr>
        </p:nvSpPr>
        <p:spPr/>
        <p:txBody>
          <a:bodyPr lIns="0" tIns="0" rIns="0" bIns="0"/>
          <a:lstStyle>
            <a:lvl1pPr algn="l">
              <a:defRPr>
                <a:solidFill>
                  <a:schemeClr val="tx1">
                    <a:tint val="75000"/>
                  </a:schemeClr>
                </a:solidFill>
              </a:defRPr>
            </a:lvl1pPr>
          </a:lstStyle>
          <a:p>
            <a:fld id="{1D8BD707-D9CF-40AE-B4C6-C98DA3205C09}" type="datetimeFigureOut">
              <a:rPr lang="en-US"/>
            </a:fld>
          </a:p>
        </p:txBody>
      </p:sp>
      <p:sp>
        <p:nvSpPr>
          <p:cNvPr id="7" name="Holder 7"/>
          <p:cNvSpPr>
            <a:spLocks noGrp="1"/>
          </p:cNvSpPr>
          <p:nvPr>
            <p:ph type="sldNum" idx="7" sz="quarter"/>
          </p:nvPr>
        </p:nvSpPr>
        <p:spPr/>
        <p:txBody>
          <a:bodyPr lIns="0" tIns="0" rIns="0" bIns="0"/>
          <a:lstStyle>
            <a:lvl1pPr>
              <a:defRPr sz="1300" b="1" i="0">
                <a:solidFill>
                  <a:schemeClr val="tx1"/>
                </a:solidFill>
                <a:latin typeface="Microsoft JhengHei"/>
                <a:cs typeface="Microsoft JhengHei"/>
              </a:defRPr>
            </a:lvl1pPr>
          </a:lstStyle>
          <a:p>
            <a:pPr marL="5095240">
              <a:lnSpc>
                <a:spcPct val="100000"/>
              </a:lnSpc>
              <a:spcBef>
                <a:spcPts val="229"/>
              </a:spcBef>
            </a:pPr>
            <a:fld id="{81D60167-4931-47E6-BA6A-407CBD079E47}" type="slidenum">
              <a:rPr dirty="0" spc="-50"/>
              <a:t>#</a:t>
            </a:fl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obj" showMasterSp="0">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1524" y="0"/>
            <a:ext cx="12188951" cy="6857997"/>
          </a:xfrm>
          <a:prstGeom prst="rect">
            <a:avLst/>
          </a:prstGeom>
        </p:spPr>
      </p:pic>
      <p:pic>
        <p:nvPicPr>
          <p:cNvPr id="17" name="bg object 17"/>
          <p:cNvPicPr/>
          <p:nvPr/>
        </p:nvPicPr>
        <p:blipFill>
          <a:blip r:embed="rId3" cstate="print"/>
          <a:stretch>
            <a:fillRect/>
          </a:stretch>
        </p:blipFill>
        <p:spPr>
          <a:xfrm>
            <a:off x="422147" y="227075"/>
            <a:ext cx="3840479" cy="725424"/>
          </a:xfrm>
          <a:prstGeom prst="rect">
            <a:avLst/>
          </a:prstGeom>
        </p:spPr>
      </p:pic>
      <p:sp>
        <p:nvSpPr>
          <p:cNvPr id="2" name="Holder 2"/>
          <p:cNvSpPr>
            <a:spLocks noGrp="1"/>
          </p:cNvSpPr>
          <p:nvPr>
            <p:ph type="title"/>
          </p:nvPr>
        </p:nvSpPr>
        <p:spPr/>
        <p:txBody>
          <a:bodyPr lIns="0" tIns="0" rIns="0" bIns="0"/>
          <a:lstStyle>
            <a:lvl1pPr>
              <a:defRPr sz="3600" b="1" i="0">
                <a:solidFill>
                  <a:schemeClr val="tx1"/>
                </a:solidFill>
                <a:latin typeface="Microsoft JhengHei"/>
                <a:cs typeface="Microsoft JhengHei"/>
              </a:defRPr>
            </a:lvl1pPr>
          </a:lstStyle>
          <a:p/>
        </p:txBody>
      </p:sp>
      <p:sp>
        <p:nvSpPr>
          <p:cNvPr id="3" name="Holder 3"/>
          <p:cNvSpPr>
            <a:spLocks noGrp="1"/>
          </p:cNvSpPr>
          <p:nvPr>
            <p:ph type="ftr" idx="5" sz="quarter"/>
          </p:nvPr>
        </p:nvSpPr>
        <p:spPr/>
        <p:txBody>
          <a:bodyPr lIns="0" tIns="0" rIns="0" bIns="0"/>
          <a:lstStyle>
            <a:lvl1pPr>
              <a:defRPr sz="1000" b="0" i="0">
                <a:solidFill>
                  <a:schemeClr val="tx1"/>
                </a:solidFill>
                <a:latin typeface="Microsoft JhengHei"/>
                <a:cs typeface="Microsoft JhengHei"/>
              </a:defRPr>
            </a:lvl1p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4" name="Holder 4"/>
          <p:cNvSpPr>
            <a:spLocks noGrp="1"/>
          </p:cNvSpPr>
          <p:nvPr>
            <p:ph type="dt" idx="6" sz="half"/>
          </p:nvPr>
        </p:nvSpPr>
        <p:spPr/>
        <p:txBody>
          <a:bodyPr lIns="0" tIns="0" rIns="0" bIns="0"/>
          <a:lstStyle>
            <a:lvl1pPr algn="l">
              <a:defRPr>
                <a:solidFill>
                  <a:schemeClr val="tx1">
                    <a:tint val="75000"/>
                  </a:schemeClr>
                </a:solidFill>
              </a:defRPr>
            </a:lvl1pPr>
          </a:lstStyle>
          <a:p>
            <a:fld id="{1D8BD707-D9CF-40AE-B4C6-C98DA3205C09}" type="datetimeFigureOut">
              <a:rPr lang="en-US"/>
            </a:fld>
          </a:p>
        </p:txBody>
      </p:sp>
      <p:sp>
        <p:nvSpPr>
          <p:cNvPr id="5" name="Holder 5"/>
          <p:cNvSpPr>
            <a:spLocks noGrp="1"/>
          </p:cNvSpPr>
          <p:nvPr>
            <p:ph type="sldNum" idx="7" sz="quarter"/>
          </p:nvPr>
        </p:nvSpPr>
        <p:spPr/>
        <p:txBody>
          <a:bodyPr lIns="0" tIns="0" rIns="0" bIns="0"/>
          <a:lstStyle>
            <a:lvl1pPr>
              <a:defRPr sz="1300" b="1" i="0">
                <a:solidFill>
                  <a:schemeClr val="tx1"/>
                </a:solidFill>
                <a:latin typeface="Microsoft JhengHei"/>
                <a:cs typeface="Microsoft JhengHei"/>
              </a:defRPr>
            </a:lvl1pPr>
          </a:lstStyle>
          <a:p>
            <a:pPr marL="5095240">
              <a:lnSpc>
                <a:spcPct val="100000"/>
              </a:lnSpc>
              <a:spcBef>
                <a:spcPts val="229"/>
              </a:spcBef>
            </a:pPr>
            <a:fld id="{81D60167-4931-47E6-BA6A-407CBD079E47}" type="slidenum">
              <a:rPr dirty="0" spc="-50"/>
              <a:t>#</a:t>
            </a:fl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obj">
  <p:cSld name="Blank">
    <p:spTree>
      <p:nvGrpSpPr>
        <p:cNvPr id="1" name=""/>
        <p:cNvGrpSpPr/>
        <p:nvPr/>
      </p:nvGrpSpPr>
      <p:grpSpPr>
        <a:xfrm>
          <a:off x="0" y="0"/>
          <a:ext cx="0" cy="0"/>
          <a:chOff x="0" y="0"/>
          <a:chExt cx="0" cy="0"/>
        </a:xfrm>
      </p:grpSpPr>
      <p:sp>
        <p:nvSpPr>
          <p:cNvPr id="2" name="Holder 2"/>
          <p:cNvSpPr>
            <a:spLocks noGrp="1"/>
          </p:cNvSpPr>
          <p:nvPr>
            <p:ph type="ftr" idx="5" sz="quarter"/>
          </p:nvPr>
        </p:nvSpPr>
        <p:spPr/>
        <p:txBody>
          <a:bodyPr lIns="0" tIns="0" rIns="0" bIns="0"/>
          <a:lstStyle>
            <a:lvl1pPr>
              <a:defRPr sz="1000" b="0" i="0">
                <a:solidFill>
                  <a:schemeClr val="tx1"/>
                </a:solidFill>
                <a:latin typeface="Microsoft JhengHei"/>
                <a:cs typeface="Microsoft JhengHei"/>
              </a:defRPr>
            </a:lvl1p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3" name="Holder 3"/>
          <p:cNvSpPr>
            <a:spLocks noGrp="1"/>
          </p:cNvSpPr>
          <p:nvPr>
            <p:ph type="dt" idx="6" sz="half"/>
          </p:nvPr>
        </p:nvSpPr>
        <p:spPr/>
        <p:txBody>
          <a:bodyPr lIns="0" tIns="0" rIns="0" bIns="0"/>
          <a:lstStyle>
            <a:lvl1pPr algn="l">
              <a:defRPr>
                <a:solidFill>
                  <a:schemeClr val="tx1">
                    <a:tint val="75000"/>
                  </a:schemeClr>
                </a:solidFill>
              </a:defRPr>
            </a:lvl1pPr>
          </a:lstStyle>
          <a:p>
            <a:fld id="{1D8BD707-D9CF-40AE-B4C6-C98DA3205C09}" type="datetimeFigureOut">
              <a:rPr lang="en-US"/>
            </a:fld>
          </a:p>
        </p:txBody>
      </p:sp>
      <p:sp>
        <p:nvSpPr>
          <p:cNvPr id="4" name="Holder 4"/>
          <p:cNvSpPr>
            <a:spLocks noGrp="1"/>
          </p:cNvSpPr>
          <p:nvPr>
            <p:ph type="sldNum" idx="7" sz="quarter"/>
          </p:nvPr>
        </p:nvSpPr>
        <p:spPr/>
        <p:txBody>
          <a:bodyPr lIns="0" tIns="0" rIns="0" bIns="0"/>
          <a:lstStyle>
            <a:lvl1pPr>
              <a:defRPr sz="1300" b="1" i="0">
                <a:solidFill>
                  <a:schemeClr val="tx1"/>
                </a:solidFill>
                <a:latin typeface="Microsoft JhengHei"/>
                <a:cs typeface="Microsoft JhengHei"/>
              </a:defRPr>
            </a:lvl1pPr>
          </a:lstStyle>
          <a:p>
            <a:pPr marL="5095240">
              <a:lnSpc>
                <a:spcPct val="100000"/>
              </a:lnSpc>
              <a:spcBef>
                <a:spcPts val="229"/>
              </a:spcBef>
            </a:pPr>
            <a:fld id="{81D60167-4931-47E6-BA6A-407CBD079E47}" type="slidenum">
              <a:rPr dirty="0" spc="-50"/>
              <a:t>#</a:t>
            </a:fld>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1.xml"/><Relationship Id="rId7"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0" y="0"/>
            <a:ext cx="12190475" cy="6857997"/>
          </a:xfrm>
          <a:prstGeom prst="rect">
            <a:avLst/>
          </a:prstGeom>
        </p:spPr>
      </p:pic>
      <p:sp>
        <p:nvSpPr>
          <p:cNvPr id="2" name="Holder 2"/>
          <p:cNvSpPr>
            <a:spLocks noGrp="1"/>
          </p:cNvSpPr>
          <p:nvPr>
            <p:ph type="title"/>
          </p:nvPr>
        </p:nvSpPr>
        <p:spPr>
          <a:xfrm>
            <a:off x="486867" y="363423"/>
            <a:ext cx="10083800" cy="574675"/>
          </a:xfrm>
          <a:prstGeom prst="rect">
            <a:avLst/>
          </a:prstGeom>
        </p:spPr>
        <p:txBody>
          <a:bodyPr wrap="square" lIns="0" tIns="0" rIns="0" bIns="0">
            <a:spAutoFit/>
          </a:bodyPr>
          <a:lstStyle>
            <a:lvl1pPr>
              <a:defRPr sz="3600" b="1" i="0">
                <a:solidFill>
                  <a:schemeClr val="tx1"/>
                </a:solidFill>
                <a:latin typeface="Microsoft JhengHei"/>
                <a:cs typeface="Microsoft JhengHei"/>
              </a:defRPr>
            </a:lvl1pPr>
          </a:lstStyle>
          <a:p/>
        </p:txBody>
      </p:sp>
      <p:sp>
        <p:nvSpPr>
          <p:cNvPr id="3" name="Holder 3"/>
          <p:cNvSpPr>
            <a:spLocks noGrp="1"/>
          </p:cNvSpPr>
          <p:nvPr>
            <p:ph type="body" idx="1"/>
          </p:nvPr>
        </p:nvSpPr>
        <p:spPr>
          <a:xfrm>
            <a:off x="2126360" y="1209611"/>
            <a:ext cx="9170670" cy="2712085"/>
          </a:xfrm>
          <a:prstGeom prst="rect">
            <a:avLst/>
          </a:prstGeom>
        </p:spPr>
        <p:txBody>
          <a:bodyPr wrap="square" lIns="0" tIns="0" rIns="0" bIns="0">
            <a:spAutoFit/>
          </a:bodyPr>
          <a:lstStyle>
            <a:lvl1pPr>
              <a:defRPr sz="1800" b="0" i="0">
                <a:solidFill>
                  <a:schemeClr val="tx1"/>
                </a:solidFill>
                <a:latin typeface="Microsoft JhengHei"/>
                <a:cs typeface="Microsoft JhengHei"/>
              </a:defRPr>
            </a:lvl1pPr>
          </a:lstStyle>
          <a:p/>
        </p:txBody>
      </p:sp>
      <p:sp>
        <p:nvSpPr>
          <p:cNvPr id="4" name="Holder 4"/>
          <p:cNvSpPr>
            <a:spLocks noGrp="1"/>
          </p:cNvSpPr>
          <p:nvPr>
            <p:ph type="ftr" idx="5" sz="quarter"/>
          </p:nvPr>
        </p:nvSpPr>
        <p:spPr>
          <a:xfrm>
            <a:off x="486867" y="6588228"/>
            <a:ext cx="3154679" cy="193675"/>
          </a:xfrm>
          <a:prstGeom prst="rect">
            <a:avLst/>
          </a:prstGeom>
        </p:spPr>
        <p:txBody>
          <a:bodyPr wrap="square" lIns="0" tIns="0" rIns="0" bIns="0">
            <a:spAutoFit/>
          </a:bodyPr>
          <a:lstStyle>
            <a:lvl1pPr>
              <a:defRPr sz="1000" b="0" i="0">
                <a:solidFill>
                  <a:schemeClr val="tx1"/>
                </a:solidFill>
                <a:latin typeface="Microsoft JhengHei"/>
                <a:cs typeface="Microsoft JhengHei"/>
              </a:defRPr>
            </a:lvl1p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5" name="Holder 5"/>
          <p:cNvSpPr>
            <a:spLocks noGrp="1"/>
          </p:cNvSpPr>
          <p:nvPr>
            <p:ph type="dt" idx="6" sz="half"/>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fld>
          </a:p>
        </p:txBody>
      </p:sp>
      <p:sp>
        <p:nvSpPr>
          <p:cNvPr id="6" name="Holder 6"/>
          <p:cNvSpPr>
            <a:spLocks noGrp="1"/>
          </p:cNvSpPr>
          <p:nvPr>
            <p:ph type="sldNum" idx="7" sz="quarter"/>
          </p:nvPr>
        </p:nvSpPr>
        <p:spPr>
          <a:xfrm>
            <a:off x="6639559" y="6250073"/>
            <a:ext cx="5297170" cy="419100"/>
          </a:xfrm>
          <a:prstGeom prst="rect">
            <a:avLst/>
          </a:prstGeom>
        </p:spPr>
        <p:txBody>
          <a:bodyPr wrap="square" lIns="0" tIns="0" rIns="0" bIns="0">
            <a:spAutoFit/>
          </a:bodyPr>
          <a:lstStyle>
            <a:lvl1pPr>
              <a:defRPr sz="1300" b="1" i="0">
                <a:solidFill>
                  <a:schemeClr val="tx1"/>
                </a:solidFill>
                <a:latin typeface="Microsoft JhengHei"/>
                <a:cs typeface="Microsoft JhengHei"/>
              </a:defRPr>
            </a:lvl1pPr>
          </a:lstStyle>
          <a:p>
            <a:pPr marL="5095240">
              <a:lnSpc>
                <a:spcPct val="100000"/>
              </a:lnSpc>
              <a:spcBef>
                <a:spcPts val="229"/>
              </a:spcBef>
            </a:pPr>
            <a:fld id="{81D60167-4931-47E6-BA6A-407CBD079E47}" type="slidenum">
              <a:rPr dirty="0" spc="-50"/>
              <a:t>#</a:t>
            </a:fld>
          </a:p>
        </p:txBody>
      </p:sp>
    </p:spTree>
  </p:cSld>
  <p:clrMap folHlink="folHlink" hlink="hlink" accent1="accent1" accent2="accent2" accent3="accent3" accent4="accent4" accent5="accent5" accent6="accent6" tx2="dk2" bg2="lt2" tx1="dk1" bg1="lt1"/>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 Id="rId3" Type="http://schemas.openxmlformats.org/officeDocument/2006/relationships/image" Target="../media/image3.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11.png"/><Relationship Id="rId7" Type="http://schemas.openxmlformats.org/officeDocument/2006/relationships/image" Target="../media/image12.png"/><Relationship Id="rId8" Type="http://schemas.openxmlformats.org/officeDocument/2006/relationships/image" Target="../media/image13.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18.png"/><Relationship Id="rId6" Type="http://schemas.openxmlformats.org/officeDocument/2006/relationships/image" Target="../media/image1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20.png"/><Relationship Id="rId3" Type="http://schemas.openxmlformats.org/officeDocument/2006/relationships/image" Target="../media/image21.jpg"/><Relationship Id="rId4" Type="http://schemas.openxmlformats.org/officeDocument/2006/relationships/image" Target="../media/image22.png"/><Relationship Id="rId5" Type="http://schemas.openxmlformats.org/officeDocument/2006/relationships/image" Target="../media/image2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 Id="rId3" Type="http://schemas.openxmlformats.org/officeDocument/2006/relationships/image" Target="../media/image25.png"/><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png"/><Relationship Id="rId3" Type="http://schemas.openxmlformats.org/officeDocument/2006/relationships/image" Target="../media/image29.png"/><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png"/><Relationship Id="rId3" Type="http://schemas.openxmlformats.org/officeDocument/2006/relationships/image" Target="../media/image32.png"/><Relationship Id="rId4" Type="http://schemas.openxmlformats.org/officeDocument/2006/relationships/image" Target="../media/image33.png"/><Relationship Id="rId5" Type="http://schemas.openxmlformats.org/officeDocument/2006/relationships/image" Target="../media/image3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5.png"/><Relationship Id="rId3" Type="http://schemas.openxmlformats.org/officeDocument/2006/relationships/image" Target="../media/image36.png"/><Relationship Id="rId4" Type="http://schemas.openxmlformats.org/officeDocument/2006/relationships/image" Target="../media/image37.png"/><Relationship Id="rId5" Type="http://schemas.openxmlformats.org/officeDocument/2006/relationships/image" Target="../media/image38.png"/><Relationship Id="rId6" Type="http://schemas.openxmlformats.org/officeDocument/2006/relationships/image" Target="../media/image39.png"/><Relationship Id="rId7" Type="http://schemas.openxmlformats.org/officeDocument/2006/relationships/image" Target="../media/image40.png"/><Relationship Id="rId8" Type="http://schemas.openxmlformats.org/officeDocument/2006/relationships/image" Target="../media/image41.png"/><Relationship Id="rId9" Type="http://schemas.openxmlformats.org/officeDocument/2006/relationships/image" Target="../media/image42.png"/><Relationship Id="rId10" Type="http://schemas.openxmlformats.org/officeDocument/2006/relationships/image" Target="../media/image43.png"/><Relationship Id="rId11" Type="http://schemas.openxmlformats.org/officeDocument/2006/relationships/image" Target="../media/image44.png"/><Relationship Id="rId12" Type="http://schemas.openxmlformats.org/officeDocument/2006/relationships/image" Target="../media/image45.png"/><Relationship Id="rId13" Type="http://schemas.openxmlformats.org/officeDocument/2006/relationships/image" Target="../media/image46.png"/><Relationship Id="rId14" Type="http://schemas.openxmlformats.org/officeDocument/2006/relationships/image" Target="../media/image47.png"/><Relationship Id="rId15" Type="http://schemas.openxmlformats.org/officeDocument/2006/relationships/image" Target="../media/image48.png"/><Relationship Id="rId16" Type="http://schemas.openxmlformats.org/officeDocument/2006/relationships/image" Target="../media/image49.png"/><Relationship Id="rId17" Type="http://schemas.openxmlformats.org/officeDocument/2006/relationships/image" Target="../media/image50.png"/><Relationship Id="rId18" Type="http://schemas.openxmlformats.org/officeDocument/2006/relationships/image" Target="../media/image51.png"/><Relationship Id="rId19" Type="http://schemas.openxmlformats.org/officeDocument/2006/relationships/image" Target="../media/image52.png"/><Relationship Id="rId20" Type="http://schemas.openxmlformats.org/officeDocument/2006/relationships/image" Target="../media/image53.png"/><Relationship Id="rId21" Type="http://schemas.openxmlformats.org/officeDocument/2006/relationships/image" Target="../media/image54.png"/><Relationship Id="rId22" Type="http://schemas.openxmlformats.org/officeDocument/2006/relationships/image" Target="../media/image55.png"/><Relationship Id="rId23" Type="http://schemas.openxmlformats.org/officeDocument/2006/relationships/image" Target="../media/image56.png"/><Relationship Id="rId24" Type="http://schemas.openxmlformats.org/officeDocument/2006/relationships/image" Target="../media/image57.png"/><Relationship Id="rId25" Type="http://schemas.openxmlformats.org/officeDocument/2006/relationships/image" Target="../media/image5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5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0.png"/><Relationship Id="rId3" Type="http://schemas.openxmlformats.org/officeDocument/2006/relationships/image" Target="../media/image61.png"/><Relationship Id="rId4" Type="http://schemas.openxmlformats.org/officeDocument/2006/relationships/image" Target="../media/image62.png"/><Relationship Id="rId5" Type="http://schemas.openxmlformats.org/officeDocument/2006/relationships/image" Target="../media/image63.png"/><Relationship Id="rId6" Type="http://schemas.openxmlformats.org/officeDocument/2006/relationships/image" Target="../media/image64.png"/><Relationship Id="rId7" Type="http://schemas.openxmlformats.org/officeDocument/2006/relationships/image" Target="../media/image65.png"/><Relationship Id="rId8" Type="http://schemas.openxmlformats.org/officeDocument/2006/relationships/image" Target="../media/image66.png"/><Relationship Id="rId9" Type="http://schemas.openxmlformats.org/officeDocument/2006/relationships/image" Target="../media/image67.png"/><Relationship Id="rId10" Type="http://schemas.openxmlformats.org/officeDocument/2006/relationships/image" Target="../media/image68.png"/><Relationship Id="rId11" Type="http://schemas.openxmlformats.org/officeDocument/2006/relationships/image" Target="../media/image69.png"/><Relationship Id="rId12" Type="http://schemas.openxmlformats.org/officeDocument/2006/relationships/image" Target="../media/image70.png"/><Relationship Id="rId13" Type="http://schemas.openxmlformats.org/officeDocument/2006/relationships/image" Target="../media/image71.png"/><Relationship Id="rId14" Type="http://schemas.openxmlformats.org/officeDocument/2006/relationships/image" Target="../media/image72.png"/><Relationship Id="rId15" Type="http://schemas.openxmlformats.org/officeDocument/2006/relationships/image" Target="../media/image7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hyperlink" Target="https://www.offsetguide.org/wp-content/uploads/2020/03/Carbon-Offset-Guide_3122020.pdf" TargetMode="External"/><Relationship Id="rId3" Type="http://schemas.openxmlformats.org/officeDocument/2006/relationships/hyperlink" Target="https://www.offsetguide.org/wp-content/uploads/2023/04/&#231;&#162;&#179;&#230;&#352;&#181;&#230;&#143;&#8250;&#230;&#338;&#8225;&#229;&#188;&#8226;&#228;&#184;&#173;&#230;&#8211;&#8225;&#231;&#8240;&#710;.pdf" TargetMode="External"/><Relationship Id="rId4" Type="http://schemas.openxmlformats.org/officeDocument/2006/relationships/image" Target="../media/image74.png"/><Relationship Id="rId5" Type="http://schemas.openxmlformats.org/officeDocument/2006/relationships/image" Target="../media/image75.png"/><Relationship Id="rId6" Type="http://schemas.openxmlformats.org/officeDocument/2006/relationships/image" Target="../media/image76.png"/><Relationship Id="rId7" Type="http://schemas.openxmlformats.org/officeDocument/2006/relationships/image" Target="../media/image77.png"/><Relationship Id="rId8" Type="http://schemas.openxmlformats.org/officeDocument/2006/relationships/image" Target="../media/image78.png"/><Relationship Id="rId9" Type="http://schemas.openxmlformats.org/officeDocument/2006/relationships/image" Target="../media/image79.png"/><Relationship Id="rId10" Type="http://schemas.openxmlformats.org/officeDocument/2006/relationships/image" Target="../media/image80.png"/><Relationship Id="rId11" Type="http://schemas.openxmlformats.org/officeDocument/2006/relationships/image" Target="../media/image8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2.png"/><Relationship Id="rId3" Type="http://schemas.openxmlformats.org/officeDocument/2006/relationships/image" Target="../media/image83.png"/><Relationship Id="rId4" Type="http://schemas.openxmlformats.org/officeDocument/2006/relationships/image" Target="../media/image84.png"/><Relationship Id="rId5" Type="http://schemas.openxmlformats.org/officeDocument/2006/relationships/image" Target="../media/image85.png"/><Relationship Id="rId6" Type="http://schemas.openxmlformats.org/officeDocument/2006/relationships/image" Target="../media/image86.png"/><Relationship Id="rId7" Type="http://schemas.openxmlformats.org/officeDocument/2006/relationships/image" Target="../media/image87.png"/><Relationship Id="rId8" Type="http://schemas.openxmlformats.org/officeDocument/2006/relationships/image" Target="../media/image88.png"/><Relationship Id="rId9" Type="http://schemas.openxmlformats.org/officeDocument/2006/relationships/image" Target="../media/image89.png"/><Relationship Id="rId10" Type="http://schemas.openxmlformats.org/officeDocument/2006/relationships/image" Target="../media/image90.png"/><Relationship Id="rId11" Type="http://schemas.openxmlformats.org/officeDocument/2006/relationships/image" Target="../media/image91.png"/><Relationship Id="rId12" Type="http://schemas.openxmlformats.org/officeDocument/2006/relationships/image" Target="../media/image92.png"/><Relationship Id="rId13" Type="http://schemas.openxmlformats.org/officeDocument/2006/relationships/image" Target="../media/image93.png"/><Relationship Id="rId14" Type="http://schemas.openxmlformats.org/officeDocument/2006/relationships/image" Target="../media/image9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5.png"/><Relationship Id="rId3" Type="http://schemas.openxmlformats.org/officeDocument/2006/relationships/image" Target="../media/image96.png"/><Relationship Id="rId4" Type="http://schemas.openxmlformats.org/officeDocument/2006/relationships/image" Target="../media/image97.png"/><Relationship Id="rId5" Type="http://schemas.openxmlformats.org/officeDocument/2006/relationships/image" Target="../media/image98.png"/><Relationship Id="rId6" Type="http://schemas.openxmlformats.org/officeDocument/2006/relationships/image" Target="../media/image9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0.png"/><Relationship Id="rId3" Type="http://schemas.openxmlformats.org/officeDocument/2006/relationships/image" Target="../media/image101.png"/><Relationship Id="rId4" Type="http://schemas.openxmlformats.org/officeDocument/2006/relationships/image" Target="../media/image10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3.png"/><Relationship Id="rId3" Type="http://schemas.openxmlformats.org/officeDocument/2006/relationships/image" Target="../media/image104.png"/><Relationship Id="rId4" Type="http://schemas.openxmlformats.org/officeDocument/2006/relationships/image" Target="../media/image10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6.jpg"/><Relationship Id="rId3" Type="http://schemas.openxmlformats.org/officeDocument/2006/relationships/image" Target="../media/image107.jpg"/><Relationship Id="rId4" Type="http://schemas.openxmlformats.org/officeDocument/2006/relationships/image" Target="../media/image108.jpg"/><Relationship Id="rId5" Type="http://schemas.openxmlformats.org/officeDocument/2006/relationships/image" Target="../media/image109.png"/><Relationship Id="rId6" Type="http://schemas.openxmlformats.org/officeDocument/2006/relationships/image" Target="../media/image110.png"/><Relationship Id="rId7" Type="http://schemas.openxmlformats.org/officeDocument/2006/relationships/image" Target="../media/image11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2.png"/><Relationship Id="rId3" Type="http://schemas.openxmlformats.org/officeDocument/2006/relationships/image" Target="../media/image113.png"/><Relationship Id="rId4" Type="http://schemas.openxmlformats.org/officeDocument/2006/relationships/image" Target="../media/image11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5.png"/><Relationship Id="rId3" Type="http://schemas.openxmlformats.org/officeDocument/2006/relationships/image" Target="../media/image116.png"/><Relationship Id="rId4" Type="http://schemas.openxmlformats.org/officeDocument/2006/relationships/image" Target="../media/image117.png"/><Relationship Id="rId5" Type="http://schemas.openxmlformats.org/officeDocument/2006/relationships/image" Target="../media/image118.png"/><Relationship Id="rId6" Type="http://schemas.openxmlformats.org/officeDocument/2006/relationships/image" Target="../media/image119.png"/><Relationship Id="rId7" Type="http://schemas.openxmlformats.org/officeDocument/2006/relationships/image" Target="../media/image120.png"/><Relationship Id="rId8" Type="http://schemas.openxmlformats.org/officeDocument/2006/relationships/image" Target="../media/image1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5.png"/><Relationship Id="rId3" Type="http://schemas.openxmlformats.org/officeDocument/2006/relationships/image" Target="../media/image116.png"/><Relationship Id="rId4" Type="http://schemas.openxmlformats.org/officeDocument/2006/relationships/image" Target="../media/image117.png"/><Relationship Id="rId5" Type="http://schemas.openxmlformats.org/officeDocument/2006/relationships/image" Target="../media/image118.png"/><Relationship Id="rId6" Type="http://schemas.openxmlformats.org/officeDocument/2006/relationships/image" Target="../media/image122.png"/><Relationship Id="rId7" Type="http://schemas.openxmlformats.org/officeDocument/2006/relationships/image" Target="../media/image123.png"/><Relationship Id="rId8" Type="http://schemas.openxmlformats.org/officeDocument/2006/relationships/image" Target="../media/image124.png"/><Relationship Id="rId9" Type="http://schemas.openxmlformats.org/officeDocument/2006/relationships/image" Target="../media/image125.png"/><Relationship Id="rId10" Type="http://schemas.openxmlformats.org/officeDocument/2006/relationships/image" Target="../media/image126.png"/><Relationship Id="rId11" Type="http://schemas.openxmlformats.org/officeDocument/2006/relationships/image" Target="../media/image12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8.png"/><Relationship Id="rId3" Type="http://schemas.openxmlformats.org/officeDocument/2006/relationships/image" Target="../media/image129.png"/><Relationship Id="rId4" Type="http://schemas.openxmlformats.org/officeDocument/2006/relationships/image" Target="../media/image13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1.png"/><Relationship Id="rId3" Type="http://schemas.openxmlformats.org/officeDocument/2006/relationships/image" Target="../media/image132.png"/><Relationship Id="rId4" Type="http://schemas.openxmlformats.org/officeDocument/2006/relationships/image" Target="../media/image133.png"/><Relationship Id="rId5" Type="http://schemas.openxmlformats.org/officeDocument/2006/relationships/image" Target="../media/image134.png"/><Relationship Id="rId6" Type="http://schemas.openxmlformats.org/officeDocument/2006/relationships/image" Target="../media/image135.png"/><Relationship Id="rId7" Type="http://schemas.openxmlformats.org/officeDocument/2006/relationships/image" Target="../media/image136.png"/><Relationship Id="rId8" Type="http://schemas.openxmlformats.org/officeDocument/2006/relationships/image" Target="../media/image13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1.png"/><Relationship Id="rId3" Type="http://schemas.openxmlformats.org/officeDocument/2006/relationships/image" Target="../media/image138.png"/><Relationship Id="rId4" Type="http://schemas.openxmlformats.org/officeDocument/2006/relationships/image" Target="../media/image13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9.png"/><Relationship Id="rId3" Type="http://schemas.openxmlformats.org/officeDocument/2006/relationships/image" Target="../media/image140.png"/><Relationship Id="rId4" Type="http://schemas.openxmlformats.org/officeDocument/2006/relationships/image" Target="../media/image141.png"/><Relationship Id="rId5" Type="http://schemas.openxmlformats.org/officeDocument/2006/relationships/image" Target="../media/image142.png"/><Relationship Id="rId6" Type="http://schemas.openxmlformats.org/officeDocument/2006/relationships/image" Target="../media/image143.png"/><Relationship Id="rId7" Type="http://schemas.openxmlformats.org/officeDocument/2006/relationships/image" Target="../media/image14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ghgregistry.moenv.gov.tw/epa_ghg/VerificationMgt/InspectionAgency.aspx"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5.png"/><Relationship Id="rId3" Type="http://schemas.openxmlformats.org/officeDocument/2006/relationships/image" Target="../media/image146.png"/><Relationship Id="rId4" Type="http://schemas.openxmlformats.org/officeDocument/2006/relationships/image" Target="../media/image14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6.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8.png"/><Relationship Id="rId3" Type="http://schemas.openxmlformats.org/officeDocument/2006/relationships/image" Target="../media/image149.png"/><Relationship Id="rId4" Type="http://schemas.openxmlformats.org/officeDocument/2006/relationships/image" Target="../media/image150.png"/><Relationship Id="rId5" Type="http://schemas.openxmlformats.org/officeDocument/2006/relationships/image" Target="../media/image151.png"/><Relationship Id="rId6" Type="http://schemas.openxmlformats.org/officeDocument/2006/relationships/image" Target="../media/image152.png"/><Relationship Id="rId7" Type="http://schemas.openxmlformats.org/officeDocument/2006/relationships/image" Target="../media/image15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4.png"/><Relationship Id="rId3" Type="http://schemas.openxmlformats.org/officeDocument/2006/relationships/image" Target="../media/image155.png"/><Relationship Id="rId4" Type="http://schemas.openxmlformats.org/officeDocument/2006/relationships/image" Target="../media/image156.png"/><Relationship Id="rId5" Type="http://schemas.openxmlformats.org/officeDocument/2006/relationships/image" Target="../media/image157.png"/><Relationship Id="rId6" Type="http://schemas.openxmlformats.org/officeDocument/2006/relationships/image" Target="../media/image158.png"/><Relationship Id="rId7" Type="http://schemas.openxmlformats.org/officeDocument/2006/relationships/image" Target="../media/image15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6.jpg"/><Relationship Id="rId3" Type="http://schemas.openxmlformats.org/officeDocument/2006/relationships/image" Target="../media/image160.jpg"/><Relationship Id="rId4" Type="http://schemas.openxmlformats.org/officeDocument/2006/relationships/image" Target="../media/image16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2.png"/><Relationship Id="rId3" Type="http://schemas.openxmlformats.org/officeDocument/2006/relationships/image" Target="../media/image163.png"/><Relationship Id="rId4" Type="http://schemas.openxmlformats.org/officeDocument/2006/relationships/image" Target="../media/image164.png"/><Relationship Id="rId5" Type="http://schemas.openxmlformats.org/officeDocument/2006/relationships/image" Target="../media/image165.png"/><Relationship Id="rId6" Type="http://schemas.openxmlformats.org/officeDocument/2006/relationships/image" Target="../media/image166.png"/><Relationship Id="rId7" Type="http://schemas.openxmlformats.org/officeDocument/2006/relationships/image" Target="../media/image167.png"/><Relationship Id="rId8" Type="http://schemas.openxmlformats.org/officeDocument/2006/relationships/image" Target="../media/image168.png"/><Relationship Id="rId9" Type="http://schemas.openxmlformats.org/officeDocument/2006/relationships/image" Target="../media/image16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png"/><Relationship Id="rId3" Type="http://schemas.openxmlformats.org/officeDocument/2006/relationships/image" Target="../media/image170.png"/><Relationship Id="rId4" Type="http://schemas.openxmlformats.org/officeDocument/2006/relationships/image" Target="../media/image171.png"/><Relationship Id="rId5" Type="http://schemas.openxmlformats.org/officeDocument/2006/relationships/image" Target="../media/image172.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descr=""/>
          <p:cNvGrpSpPr/>
          <p:nvPr/>
        </p:nvGrpSpPr>
        <p:grpSpPr>
          <a:xfrm>
            <a:off x="1524" y="0"/>
            <a:ext cx="12189460" cy="6858000"/>
            <a:chOff x="1524" y="0"/>
            <a:chExt cx="12189460" cy="6858000"/>
          </a:xfrm>
        </p:grpSpPr>
        <p:pic>
          <p:nvPicPr>
            <p:cNvPr id="3" name="object 3" descr=""/>
            <p:cNvPicPr/>
            <p:nvPr/>
          </p:nvPicPr>
          <p:blipFill>
            <a:blip r:embed="rId2" cstate="print"/>
            <a:stretch>
              <a:fillRect/>
            </a:stretch>
          </p:blipFill>
          <p:spPr>
            <a:xfrm>
              <a:off x="1524" y="0"/>
              <a:ext cx="12188951" cy="6857997"/>
            </a:xfrm>
            <a:prstGeom prst="rect">
              <a:avLst/>
            </a:prstGeom>
          </p:spPr>
        </p:pic>
        <p:pic>
          <p:nvPicPr>
            <p:cNvPr id="4" name="object 4" descr=""/>
            <p:cNvPicPr/>
            <p:nvPr/>
          </p:nvPicPr>
          <p:blipFill>
            <a:blip r:embed="rId3" cstate="print"/>
            <a:stretch>
              <a:fillRect/>
            </a:stretch>
          </p:blipFill>
          <p:spPr>
            <a:xfrm>
              <a:off x="8016239" y="227075"/>
              <a:ext cx="3840479" cy="725424"/>
            </a:xfrm>
            <a:prstGeom prst="rect">
              <a:avLst/>
            </a:prstGeom>
          </p:spPr>
        </p:pic>
        <p:pic>
          <p:nvPicPr>
            <p:cNvPr id="5" name="object 5" descr=""/>
            <p:cNvPicPr/>
            <p:nvPr/>
          </p:nvPicPr>
          <p:blipFill>
            <a:blip r:embed="rId4" cstate="print"/>
            <a:stretch>
              <a:fillRect/>
            </a:stretch>
          </p:blipFill>
          <p:spPr>
            <a:xfrm>
              <a:off x="3576828" y="2567939"/>
              <a:ext cx="8602218" cy="1668018"/>
            </a:xfrm>
            <a:prstGeom prst="rect">
              <a:avLst/>
            </a:prstGeom>
          </p:spPr>
        </p:pic>
      </p:grpSp>
      <p:sp>
        <p:nvSpPr>
          <p:cNvPr id="6" name="object 6"/>
          <p:cNvSpPr txBox="1">
            <a:spLocks noGrp="1"/>
          </p:cNvSpPr>
          <p:nvPr>
            <p:ph type="title"/>
          </p:nvPr>
        </p:nvSpPr>
        <p:spPr>
          <a:xfrm>
            <a:off x="4032884" y="2772613"/>
            <a:ext cx="7648575" cy="940435"/>
          </a:xfrm>
          <a:prstGeom prst="rect"/>
        </p:spPr>
        <p:txBody>
          <a:bodyPr wrap="square" lIns="0" tIns="12700" rIns="0" bIns="0" rtlCol="0" vert="horz">
            <a:spAutoFit/>
          </a:bodyPr>
          <a:lstStyle/>
          <a:p>
            <a:pPr marL="12700">
              <a:lnSpc>
                <a:spcPct val="100000"/>
              </a:lnSpc>
              <a:spcBef>
                <a:spcPts val="100"/>
              </a:spcBef>
            </a:pPr>
            <a:r>
              <a:rPr dirty="0" sz="6000" spc="-5">
                <a:solidFill>
                  <a:srgbClr val="252525"/>
                </a:solidFill>
              </a:rPr>
              <a:t>如何參與自願減量專案</a:t>
            </a:r>
            <a:endParaRPr sz="6000"/>
          </a:p>
        </p:txBody>
      </p:sp>
      <p:sp>
        <p:nvSpPr>
          <p:cNvPr id="7" name="object 7" descr=""/>
          <p:cNvSpPr txBox="1"/>
          <p:nvPr/>
        </p:nvSpPr>
        <p:spPr>
          <a:xfrm>
            <a:off x="7824343" y="4587621"/>
            <a:ext cx="2866390" cy="452120"/>
          </a:xfrm>
          <a:prstGeom prst="rect">
            <a:avLst/>
          </a:prstGeom>
        </p:spPr>
        <p:txBody>
          <a:bodyPr wrap="square" lIns="0" tIns="12065" rIns="0" bIns="0" rtlCol="0" vert="horz">
            <a:spAutoFit/>
          </a:bodyPr>
          <a:lstStyle/>
          <a:p>
            <a:pPr marL="12700">
              <a:lnSpc>
                <a:spcPct val="100000"/>
              </a:lnSpc>
              <a:spcBef>
                <a:spcPts val="95"/>
              </a:spcBef>
            </a:pPr>
            <a:r>
              <a:rPr dirty="0" sz="2800" spc="-40" b="1">
                <a:solidFill>
                  <a:srgbClr val="767070"/>
                </a:solidFill>
                <a:latin typeface="Microsoft JhengHei"/>
                <a:cs typeface="Microsoft JhengHei"/>
              </a:rPr>
              <a:t>環境部氣候變遷署</a:t>
            </a:r>
            <a:endParaRPr sz="2800">
              <a:latin typeface="Microsoft JhengHei"/>
              <a:cs typeface="Microsoft JhengHei"/>
            </a:endParaRPr>
          </a:p>
        </p:txBody>
      </p:sp>
      <p:sp>
        <p:nvSpPr>
          <p:cNvPr id="8" name="object 8" descr=""/>
          <p:cNvSpPr txBox="1"/>
          <p:nvPr/>
        </p:nvSpPr>
        <p:spPr>
          <a:xfrm>
            <a:off x="10616310" y="5938215"/>
            <a:ext cx="1058545" cy="269240"/>
          </a:xfrm>
          <a:prstGeom prst="rect">
            <a:avLst/>
          </a:prstGeom>
        </p:spPr>
        <p:txBody>
          <a:bodyPr wrap="square" lIns="0" tIns="12065" rIns="0" bIns="0" rtlCol="0" vert="horz">
            <a:spAutoFit/>
          </a:bodyPr>
          <a:lstStyle/>
          <a:p>
            <a:pPr marL="12700">
              <a:lnSpc>
                <a:spcPct val="100000"/>
              </a:lnSpc>
              <a:spcBef>
                <a:spcPts val="95"/>
              </a:spcBef>
            </a:pPr>
            <a:r>
              <a:rPr dirty="0" sz="1600" spc="-10">
                <a:latin typeface="Microsoft JhengHei"/>
                <a:cs typeface="Microsoft JhengHei"/>
              </a:rPr>
              <a:t>2024.04.09</a:t>
            </a:r>
            <a:endParaRPr sz="1600">
              <a:latin typeface="Microsoft JhengHei"/>
              <a:cs typeface="Microsoft JhengHei"/>
            </a:endParaRPr>
          </a:p>
        </p:txBody>
      </p:sp>
      <p:sp>
        <p:nvSpPr>
          <p:cNvPr id="9" name="object 9" descr=""/>
          <p:cNvSpPr txBox="1"/>
          <p:nvPr/>
        </p:nvSpPr>
        <p:spPr>
          <a:xfrm>
            <a:off x="3899153" y="1883410"/>
            <a:ext cx="4094479" cy="330835"/>
          </a:xfrm>
          <a:prstGeom prst="rect">
            <a:avLst/>
          </a:prstGeom>
        </p:spPr>
        <p:txBody>
          <a:bodyPr wrap="square" lIns="0" tIns="13335" rIns="0" bIns="0" rtlCol="0" vert="horz">
            <a:spAutoFit/>
          </a:bodyPr>
          <a:lstStyle/>
          <a:p>
            <a:pPr marL="12700">
              <a:lnSpc>
                <a:spcPct val="100000"/>
              </a:lnSpc>
              <a:spcBef>
                <a:spcPts val="105"/>
              </a:spcBef>
            </a:pPr>
            <a:r>
              <a:rPr dirty="0" u="sng" sz="2000" spc="-15" b="1">
                <a:solidFill>
                  <a:srgbClr val="92D050"/>
                </a:solidFill>
                <a:uFill>
                  <a:solidFill>
                    <a:srgbClr val="92D050"/>
                  </a:solidFill>
                </a:uFill>
                <a:latin typeface="Microsoft JhengHei"/>
                <a:cs typeface="Microsoft JhengHei"/>
              </a:rPr>
              <a:t>環境部碳盤查及自願減量專案輔導班</a:t>
            </a:r>
            <a:endParaRPr sz="2000">
              <a:latin typeface="Microsoft JhengHei"/>
              <a:cs typeface="Microsoft JhengHei"/>
            </a:endParaRPr>
          </a:p>
        </p:txBody>
      </p:sp>
      <p:sp>
        <p:nvSpPr>
          <p:cNvPr id="10" name="object 10" descr=""/>
          <p:cNvSpPr/>
          <p:nvPr/>
        </p:nvSpPr>
        <p:spPr>
          <a:xfrm>
            <a:off x="7941564" y="5042915"/>
            <a:ext cx="2628900" cy="108585"/>
          </a:xfrm>
          <a:custGeom>
            <a:avLst/>
            <a:gdLst/>
            <a:ahLst/>
            <a:cxnLst/>
            <a:rect l="l" t="t" r="r" b="b"/>
            <a:pathLst>
              <a:path w="2628900" h="108585">
                <a:moveTo>
                  <a:pt x="2628900" y="0"/>
                </a:moveTo>
                <a:lnTo>
                  <a:pt x="0" y="0"/>
                </a:lnTo>
                <a:lnTo>
                  <a:pt x="0" y="108204"/>
                </a:lnTo>
                <a:lnTo>
                  <a:pt x="2628900" y="108204"/>
                </a:lnTo>
                <a:lnTo>
                  <a:pt x="2628900" y="0"/>
                </a:lnTo>
                <a:close/>
              </a:path>
            </a:pathLst>
          </a:custGeom>
          <a:solidFill>
            <a:srgbClr val="F8CAAC"/>
          </a:solidFill>
        </p:spPr>
        <p:txBody>
          <a:bodyPr wrap="square" lIns="0" tIns="0" rIns="0" bIns="0" rtlCol="0"/>
          <a:lstStyle/>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descr=""/>
          <p:cNvPicPr/>
          <p:nvPr/>
        </p:nvPicPr>
        <p:blipFill>
          <a:blip r:embed="rId2" cstate="print"/>
          <a:stretch>
            <a:fillRect/>
          </a:stretch>
        </p:blipFill>
        <p:spPr>
          <a:xfrm>
            <a:off x="153923" y="2548127"/>
            <a:ext cx="7436358" cy="1229106"/>
          </a:xfrm>
          <a:prstGeom prst="rect">
            <a:avLst/>
          </a:prstGeom>
        </p:spPr>
      </p:pic>
      <p:sp>
        <p:nvSpPr>
          <p:cNvPr id="3" name="object 3"/>
          <p:cNvSpPr txBox="1">
            <a:spLocks noGrp="1"/>
          </p:cNvSpPr>
          <p:nvPr>
            <p:ph type="title"/>
          </p:nvPr>
        </p:nvSpPr>
        <p:spPr>
          <a:xfrm>
            <a:off x="486867" y="2697302"/>
            <a:ext cx="6737350" cy="697230"/>
          </a:xfrm>
          <a:prstGeom prst="rect"/>
        </p:spPr>
        <p:txBody>
          <a:bodyPr wrap="square" lIns="0" tIns="13335" rIns="0" bIns="0" rtlCol="0" vert="horz">
            <a:spAutoFit/>
          </a:bodyPr>
          <a:lstStyle/>
          <a:p>
            <a:pPr marL="12700">
              <a:lnSpc>
                <a:spcPct val="100000"/>
              </a:lnSpc>
              <a:spcBef>
                <a:spcPts val="105"/>
              </a:spcBef>
            </a:pPr>
            <a:r>
              <a:rPr dirty="0" sz="4400" spc="-15">
                <a:solidFill>
                  <a:srgbClr val="252525"/>
                </a:solidFill>
              </a:rPr>
              <a:t>碳市場機制介紹及運行機制</a:t>
            </a:r>
            <a:endParaRPr sz="4400"/>
          </a:p>
        </p:txBody>
      </p:sp>
      <p:sp>
        <p:nvSpPr>
          <p:cNvPr id="4" name="object 4" descr=""/>
          <p:cNvSpPr txBox="1">
            <a:spLocks noGrp="1"/>
          </p:cNvSpPr>
          <p:nvPr>
            <p:ph type="sldNum" idx="7" sz="quarter"/>
          </p:nvPr>
        </p:nvSpPr>
        <p:spPr>
          <a:prstGeom prst="rect"/>
        </p:spPr>
        <p:txBody>
          <a:bodyPr wrap="square" lIns="0" tIns="197409" rIns="0" bIns="0" rtlCol="0" vert="horz">
            <a:spAutoFit/>
          </a:bodyPr>
          <a:lstStyle/>
          <a:p>
            <a:pPr marL="5095240">
              <a:lnSpc>
                <a:spcPct val="100000"/>
              </a:lnSpc>
              <a:spcBef>
                <a:spcPts val="229"/>
              </a:spcBef>
            </a:pPr>
            <a:fld id="{81D60167-4931-47E6-BA6A-407CBD079E47}" type="slidenum">
              <a:rPr dirty="0" spc="-50"/>
              <a:t>2</a:t>
            </a:fld>
          </a:p>
        </p:txBody>
      </p:sp>
      <p:sp>
        <p:nvSpPr>
          <p:cNvPr id="5" name="object 5"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86867" y="363423"/>
            <a:ext cx="3683000" cy="574675"/>
          </a:xfrm>
          <a:prstGeom prst="rect"/>
        </p:spPr>
        <p:txBody>
          <a:bodyPr wrap="square" lIns="0" tIns="12700" rIns="0" bIns="0" rtlCol="0" vert="horz">
            <a:spAutoFit/>
          </a:bodyPr>
          <a:lstStyle/>
          <a:p>
            <a:pPr marL="12700">
              <a:lnSpc>
                <a:spcPct val="100000"/>
              </a:lnSpc>
              <a:spcBef>
                <a:spcPts val="100"/>
              </a:spcBef>
            </a:pPr>
            <a:r>
              <a:rPr dirty="0" spc="-20"/>
              <a:t>碳定價機制與內涵</a:t>
            </a:r>
          </a:p>
        </p:txBody>
      </p:sp>
      <p:sp>
        <p:nvSpPr>
          <p:cNvPr id="3" name="object 3" descr=""/>
          <p:cNvSpPr txBox="1"/>
          <p:nvPr/>
        </p:nvSpPr>
        <p:spPr>
          <a:xfrm>
            <a:off x="705612" y="3142488"/>
            <a:ext cx="2316480" cy="525780"/>
          </a:xfrm>
          <a:prstGeom prst="rect">
            <a:avLst/>
          </a:prstGeom>
          <a:solidFill>
            <a:srgbClr val="006FC0"/>
          </a:solidFill>
          <a:ln w="12700">
            <a:solidFill>
              <a:srgbClr val="2E528F"/>
            </a:solidFill>
          </a:ln>
        </p:spPr>
        <p:txBody>
          <a:bodyPr wrap="square" lIns="0" tIns="120014" rIns="0" bIns="0" rtlCol="0" vert="horz">
            <a:spAutoFit/>
          </a:bodyPr>
          <a:lstStyle/>
          <a:p>
            <a:pPr marL="358140">
              <a:lnSpc>
                <a:spcPct val="100000"/>
              </a:lnSpc>
              <a:spcBef>
                <a:spcPts val="944"/>
              </a:spcBef>
            </a:pPr>
            <a:r>
              <a:rPr dirty="0" sz="1800" spc="-10">
                <a:solidFill>
                  <a:srgbClr val="FFFFFF"/>
                </a:solidFill>
                <a:latin typeface="Microsoft JhengHei"/>
                <a:cs typeface="Microsoft JhengHei"/>
              </a:rPr>
              <a:t>直接碳定價工具</a:t>
            </a:r>
            <a:endParaRPr sz="1800">
              <a:latin typeface="Microsoft JhengHei"/>
              <a:cs typeface="Microsoft JhengHei"/>
            </a:endParaRPr>
          </a:p>
        </p:txBody>
      </p:sp>
      <p:sp>
        <p:nvSpPr>
          <p:cNvPr id="4" name="object 4" descr=""/>
          <p:cNvSpPr txBox="1"/>
          <p:nvPr/>
        </p:nvSpPr>
        <p:spPr>
          <a:xfrm>
            <a:off x="2432304" y="2092451"/>
            <a:ext cx="2316480" cy="524510"/>
          </a:xfrm>
          <a:prstGeom prst="rect">
            <a:avLst/>
          </a:prstGeom>
          <a:solidFill>
            <a:srgbClr val="88D5E8"/>
          </a:solidFill>
          <a:ln w="12700">
            <a:solidFill>
              <a:srgbClr val="2E528F"/>
            </a:solidFill>
          </a:ln>
        </p:spPr>
        <p:txBody>
          <a:bodyPr wrap="square" lIns="0" tIns="119380" rIns="0" bIns="0" rtlCol="0" vert="horz">
            <a:spAutoFit/>
          </a:bodyPr>
          <a:lstStyle/>
          <a:p>
            <a:pPr marL="587375">
              <a:lnSpc>
                <a:spcPct val="100000"/>
              </a:lnSpc>
              <a:spcBef>
                <a:spcPts val="940"/>
              </a:spcBef>
            </a:pPr>
            <a:r>
              <a:rPr dirty="0" sz="1800" spc="-10">
                <a:latin typeface="Microsoft JhengHei"/>
                <a:cs typeface="Microsoft JhengHei"/>
              </a:rPr>
              <a:t>強制性機制</a:t>
            </a:r>
            <a:endParaRPr sz="1800">
              <a:latin typeface="Microsoft JhengHei"/>
              <a:cs typeface="Microsoft JhengHei"/>
            </a:endParaRPr>
          </a:p>
        </p:txBody>
      </p:sp>
      <p:sp>
        <p:nvSpPr>
          <p:cNvPr id="5" name="object 5" descr=""/>
          <p:cNvSpPr/>
          <p:nvPr/>
        </p:nvSpPr>
        <p:spPr>
          <a:xfrm>
            <a:off x="1857502" y="2316479"/>
            <a:ext cx="574675" cy="2161540"/>
          </a:xfrm>
          <a:custGeom>
            <a:avLst/>
            <a:gdLst/>
            <a:ahLst/>
            <a:cxnLst/>
            <a:rect l="l" t="t" r="r" b="b"/>
            <a:pathLst>
              <a:path w="574675" h="2161540">
                <a:moveTo>
                  <a:pt x="574675" y="2123440"/>
                </a:moveTo>
                <a:lnTo>
                  <a:pt x="561975" y="2117090"/>
                </a:lnTo>
                <a:lnTo>
                  <a:pt x="498475" y="2085340"/>
                </a:lnTo>
                <a:lnTo>
                  <a:pt x="498475" y="2117090"/>
                </a:lnTo>
                <a:lnTo>
                  <a:pt x="12700" y="2117090"/>
                </a:lnTo>
                <a:lnTo>
                  <a:pt x="12700" y="1351788"/>
                </a:lnTo>
                <a:lnTo>
                  <a:pt x="0" y="1351788"/>
                </a:lnTo>
                <a:lnTo>
                  <a:pt x="0" y="2129790"/>
                </a:lnTo>
                <a:lnTo>
                  <a:pt x="498475" y="2129790"/>
                </a:lnTo>
                <a:lnTo>
                  <a:pt x="498475" y="2161540"/>
                </a:lnTo>
                <a:lnTo>
                  <a:pt x="561975" y="2129790"/>
                </a:lnTo>
                <a:lnTo>
                  <a:pt x="574675" y="2123440"/>
                </a:lnTo>
                <a:close/>
              </a:path>
              <a:path w="574675" h="2161540">
                <a:moveTo>
                  <a:pt x="574675" y="38100"/>
                </a:moveTo>
                <a:lnTo>
                  <a:pt x="561975" y="31750"/>
                </a:lnTo>
                <a:lnTo>
                  <a:pt x="498475" y="0"/>
                </a:lnTo>
                <a:lnTo>
                  <a:pt x="498475" y="31750"/>
                </a:lnTo>
                <a:lnTo>
                  <a:pt x="0" y="31750"/>
                </a:lnTo>
                <a:lnTo>
                  <a:pt x="0" y="825881"/>
                </a:lnTo>
                <a:lnTo>
                  <a:pt x="12700" y="825881"/>
                </a:lnTo>
                <a:lnTo>
                  <a:pt x="12700" y="44450"/>
                </a:lnTo>
                <a:lnTo>
                  <a:pt x="498475" y="44450"/>
                </a:lnTo>
                <a:lnTo>
                  <a:pt x="498475" y="76200"/>
                </a:lnTo>
                <a:lnTo>
                  <a:pt x="561975" y="44450"/>
                </a:lnTo>
                <a:lnTo>
                  <a:pt x="574675" y="38100"/>
                </a:lnTo>
                <a:close/>
              </a:path>
            </a:pathLst>
          </a:custGeom>
          <a:solidFill>
            <a:srgbClr val="4471C4"/>
          </a:solidFill>
        </p:spPr>
        <p:txBody>
          <a:bodyPr wrap="square" lIns="0" tIns="0" rIns="0" bIns="0" rtlCol="0"/>
          <a:lstStyle/>
          <a:p/>
        </p:txBody>
      </p:sp>
      <p:sp>
        <p:nvSpPr>
          <p:cNvPr id="6" name="object 6" descr=""/>
          <p:cNvSpPr txBox="1"/>
          <p:nvPr/>
        </p:nvSpPr>
        <p:spPr>
          <a:xfrm>
            <a:off x="5476494" y="1771650"/>
            <a:ext cx="2316480" cy="525780"/>
          </a:xfrm>
          <a:prstGeom prst="rect">
            <a:avLst/>
          </a:prstGeom>
          <a:solidFill>
            <a:srgbClr val="DEEBF7"/>
          </a:solidFill>
          <a:ln w="19050">
            <a:solidFill>
              <a:srgbClr val="C00000"/>
            </a:solidFill>
          </a:ln>
        </p:spPr>
        <p:txBody>
          <a:bodyPr wrap="square" lIns="0" tIns="120015" rIns="0" bIns="0" rtlCol="0" vert="horz">
            <a:spAutoFit/>
          </a:bodyPr>
          <a:lstStyle/>
          <a:p>
            <a:pPr marL="379730">
              <a:lnSpc>
                <a:spcPct val="100000"/>
              </a:lnSpc>
              <a:spcBef>
                <a:spcPts val="945"/>
              </a:spcBef>
            </a:pPr>
            <a:r>
              <a:rPr dirty="0" sz="1800">
                <a:latin typeface="Microsoft JhengHei"/>
                <a:cs typeface="Microsoft JhengHei"/>
              </a:rPr>
              <a:t>1</a:t>
            </a:r>
            <a:r>
              <a:rPr dirty="0" sz="1800" spc="-10">
                <a:latin typeface="Microsoft JhengHei"/>
                <a:cs typeface="Microsoft JhengHei"/>
              </a:rPr>
              <a:t>.排放交易機制</a:t>
            </a:r>
            <a:endParaRPr sz="1800">
              <a:latin typeface="Microsoft JhengHei"/>
              <a:cs typeface="Microsoft JhengHei"/>
            </a:endParaRPr>
          </a:p>
        </p:txBody>
      </p:sp>
      <p:sp>
        <p:nvSpPr>
          <p:cNvPr id="7" name="object 7" descr=""/>
          <p:cNvSpPr txBox="1"/>
          <p:nvPr/>
        </p:nvSpPr>
        <p:spPr>
          <a:xfrm>
            <a:off x="5475732" y="2945892"/>
            <a:ext cx="2316480" cy="524510"/>
          </a:xfrm>
          <a:prstGeom prst="rect">
            <a:avLst/>
          </a:prstGeom>
          <a:solidFill>
            <a:srgbClr val="DEEBF7"/>
          </a:solidFill>
          <a:ln w="12700">
            <a:solidFill>
              <a:srgbClr val="2E528F"/>
            </a:solidFill>
          </a:ln>
        </p:spPr>
        <p:txBody>
          <a:bodyPr wrap="square" lIns="0" tIns="119380" rIns="0" bIns="0" rtlCol="0" vert="horz">
            <a:spAutoFit/>
          </a:bodyPr>
          <a:lstStyle/>
          <a:p>
            <a:pPr marL="494665">
              <a:lnSpc>
                <a:spcPct val="100000"/>
              </a:lnSpc>
              <a:spcBef>
                <a:spcPts val="940"/>
              </a:spcBef>
            </a:pPr>
            <a:r>
              <a:rPr dirty="0" sz="1800">
                <a:latin typeface="Microsoft JhengHei"/>
                <a:cs typeface="Microsoft JhengHei"/>
              </a:rPr>
              <a:t>2</a:t>
            </a:r>
            <a:r>
              <a:rPr dirty="0" sz="1800" spc="-10">
                <a:latin typeface="Microsoft JhengHei"/>
                <a:cs typeface="Microsoft JhengHei"/>
              </a:rPr>
              <a:t>.碳環境稅費</a:t>
            </a:r>
            <a:endParaRPr sz="1800">
              <a:latin typeface="Microsoft JhengHei"/>
              <a:cs typeface="Microsoft JhengHei"/>
            </a:endParaRPr>
          </a:p>
        </p:txBody>
      </p:sp>
      <p:graphicFrame>
        <p:nvGraphicFramePr>
          <p:cNvPr id="8" name="object 8" descr=""/>
          <p:cNvGraphicFramePr>
            <a:graphicFrameLocks noGrp="1"/>
          </p:cNvGraphicFramePr>
          <p:nvPr/>
        </p:nvGraphicFramePr>
        <p:xfrm>
          <a:off x="2422779" y="4167759"/>
          <a:ext cx="5455920" cy="523875"/>
        </p:xfrm>
        <a:graphic>
          <a:graphicData uri="http://schemas.openxmlformats.org/drawingml/2006/table">
            <a:tbl>
              <a:tblPr firstRow="1" bandRow="1">
                <a:tableStyleId>{2D5ABB26-0587-4C30-8999-92F81FD0307C}</a:tableStyleId>
              </a:tblPr>
              <a:tblGrid>
                <a:gridCol w="2316480"/>
                <a:gridCol w="727709"/>
                <a:gridCol w="2316480"/>
              </a:tblGrid>
              <a:tr h="261620">
                <a:tc rowSpan="2">
                  <a:txBody>
                    <a:bodyPr/>
                    <a:lstStyle/>
                    <a:p>
                      <a:pPr marL="587375">
                        <a:lnSpc>
                          <a:spcPct val="100000"/>
                        </a:lnSpc>
                        <a:spcBef>
                          <a:spcPts val="940"/>
                        </a:spcBef>
                      </a:pPr>
                      <a:r>
                        <a:rPr dirty="0" sz="1800" spc="-10">
                          <a:latin typeface="Microsoft JhengHei"/>
                          <a:cs typeface="Microsoft JhengHei"/>
                        </a:rPr>
                        <a:t>自願性機制</a:t>
                      </a:r>
                      <a:endParaRPr sz="1800">
                        <a:latin typeface="Microsoft JhengHei"/>
                        <a:cs typeface="Microsoft JhengHei"/>
                      </a:endParaRPr>
                    </a:p>
                  </a:txBody>
                  <a:tcPr marL="0" marR="0" marB="0" marT="119380">
                    <a:lnL w="12700">
                      <a:solidFill>
                        <a:srgbClr val="2E528F"/>
                      </a:solidFill>
                      <a:prstDash val="solid"/>
                    </a:lnL>
                    <a:lnR w="12700">
                      <a:solidFill>
                        <a:srgbClr val="2E528F"/>
                      </a:solidFill>
                      <a:prstDash val="solid"/>
                    </a:lnR>
                    <a:lnT w="12700">
                      <a:solidFill>
                        <a:srgbClr val="2E528F"/>
                      </a:solidFill>
                      <a:prstDash val="solid"/>
                    </a:lnT>
                    <a:lnB w="12700">
                      <a:solidFill>
                        <a:srgbClr val="2E528F"/>
                      </a:solidFill>
                      <a:prstDash val="solid"/>
                    </a:lnB>
                    <a:solidFill>
                      <a:srgbClr val="88D5E8"/>
                    </a:solidFill>
                  </a:tcPr>
                </a:tc>
                <a:tc>
                  <a:txBody>
                    <a:bodyPr/>
                    <a:lstStyle/>
                    <a:p>
                      <a:pPr>
                        <a:lnSpc>
                          <a:spcPct val="100000"/>
                        </a:lnSpc>
                      </a:pPr>
                      <a:endParaRPr sz="1600">
                        <a:latin typeface="Times New Roman"/>
                        <a:cs typeface="Times New Roman"/>
                      </a:endParaRPr>
                    </a:p>
                  </a:txBody>
                  <a:tcPr marL="0" marR="0" marB="0" marT="0">
                    <a:lnL w="12700">
                      <a:solidFill>
                        <a:srgbClr val="2E528F"/>
                      </a:solidFill>
                      <a:prstDash val="solid"/>
                    </a:lnL>
                    <a:lnR w="19050">
                      <a:solidFill>
                        <a:srgbClr val="C00000"/>
                      </a:solidFill>
                      <a:prstDash val="sysDash"/>
                    </a:lnR>
                    <a:lnB w="6350">
                      <a:solidFill>
                        <a:srgbClr val="4471C4"/>
                      </a:solidFill>
                      <a:prstDash val="solid"/>
                    </a:lnB>
                  </a:tcPr>
                </a:tc>
                <a:tc rowSpan="2">
                  <a:txBody>
                    <a:bodyPr/>
                    <a:lstStyle/>
                    <a:p>
                      <a:pPr marL="265430">
                        <a:lnSpc>
                          <a:spcPct val="100000"/>
                        </a:lnSpc>
                        <a:spcBef>
                          <a:spcPts val="940"/>
                        </a:spcBef>
                      </a:pPr>
                      <a:r>
                        <a:rPr dirty="0" sz="1800">
                          <a:latin typeface="Microsoft JhengHei"/>
                          <a:cs typeface="Microsoft JhengHei"/>
                        </a:rPr>
                        <a:t>3</a:t>
                      </a:r>
                      <a:r>
                        <a:rPr dirty="0" sz="1800" spc="-10">
                          <a:latin typeface="Microsoft JhengHei"/>
                          <a:cs typeface="Microsoft JhengHei"/>
                        </a:rPr>
                        <a:t>.碳信用抵換機制</a:t>
                      </a:r>
                      <a:endParaRPr sz="1800">
                        <a:latin typeface="Microsoft JhengHei"/>
                        <a:cs typeface="Microsoft JhengHei"/>
                      </a:endParaRPr>
                    </a:p>
                  </a:txBody>
                  <a:tcPr marL="0" marR="0" marB="0" marT="119380">
                    <a:lnL w="19050">
                      <a:solidFill>
                        <a:srgbClr val="C00000"/>
                      </a:solidFill>
                      <a:prstDash val="sysDash"/>
                    </a:lnL>
                    <a:lnR w="19050">
                      <a:solidFill>
                        <a:srgbClr val="C00000"/>
                      </a:solidFill>
                      <a:prstDash val="sysDash"/>
                    </a:lnR>
                    <a:lnT w="19050">
                      <a:solidFill>
                        <a:srgbClr val="C00000"/>
                      </a:solidFill>
                      <a:prstDash val="sysDash"/>
                    </a:lnT>
                    <a:lnB w="19050">
                      <a:solidFill>
                        <a:srgbClr val="C00000"/>
                      </a:solidFill>
                      <a:prstDash val="sysDash"/>
                    </a:lnB>
                    <a:solidFill>
                      <a:srgbClr val="DEEBF7"/>
                    </a:solidFill>
                  </a:tcPr>
                </a:tc>
              </a:tr>
              <a:tr h="262255">
                <a:tc vMerge="1">
                  <a:txBody>
                    <a:bodyPr/>
                    <a:lstStyle/>
                    <a:p>
                      <a:pPr/>
                    </a:p>
                  </a:txBody>
                  <a:tcPr marL="0" marR="0" marB="0" marT="119380">
                    <a:lnL w="12700">
                      <a:solidFill>
                        <a:srgbClr val="2E528F"/>
                      </a:solidFill>
                      <a:prstDash val="solid"/>
                    </a:lnL>
                    <a:lnR w="12700">
                      <a:solidFill>
                        <a:srgbClr val="2E528F"/>
                      </a:solidFill>
                      <a:prstDash val="solid"/>
                    </a:lnR>
                    <a:lnT w="12700">
                      <a:solidFill>
                        <a:srgbClr val="2E528F"/>
                      </a:solidFill>
                      <a:prstDash val="solid"/>
                    </a:lnT>
                    <a:lnB w="12700">
                      <a:solidFill>
                        <a:srgbClr val="2E528F"/>
                      </a:solidFill>
                      <a:prstDash val="solid"/>
                    </a:lnB>
                    <a:solidFill>
                      <a:srgbClr val="88D5E8"/>
                    </a:solidFill>
                  </a:tcPr>
                </a:tc>
                <a:tc>
                  <a:txBody>
                    <a:bodyPr/>
                    <a:lstStyle/>
                    <a:p>
                      <a:pPr>
                        <a:lnSpc>
                          <a:spcPct val="100000"/>
                        </a:lnSpc>
                      </a:pPr>
                      <a:endParaRPr sz="1600">
                        <a:latin typeface="Times New Roman"/>
                        <a:cs typeface="Times New Roman"/>
                      </a:endParaRPr>
                    </a:p>
                  </a:txBody>
                  <a:tcPr marL="0" marR="0" marB="0" marT="0">
                    <a:lnL w="12700">
                      <a:solidFill>
                        <a:srgbClr val="2E528F"/>
                      </a:solidFill>
                      <a:prstDash val="solid"/>
                    </a:lnL>
                    <a:lnR w="19050">
                      <a:solidFill>
                        <a:srgbClr val="C00000"/>
                      </a:solidFill>
                      <a:prstDash val="sysDash"/>
                    </a:lnR>
                    <a:lnT w="6350">
                      <a:solidFill>
                        <a:srgbClr val="4471C4"/>
                      </a:solidFill>
                      <a:prstDash val="solid"/>
                    </a:lnT>
                  </a:tcPr>
                </a:tc>
                <a:tc vMerge="1">
                  <a:txBody>
                    <a:bodyPr/>
                    <a:lstStyle/>
                    <a:p>
                      <a:pPr/>
                    </a:p>
                  </a:txBody>
                  <a:tcPr marL="0" marR="0" marB="0" marT="119380">
                    <a:lnL w="19050">
                      <a:solidFill>
                        <a:srgbClr val="C00000"/>
                      </a:solidFill>
                      <a:prstDash val="sysDash"/>
                    </a:lnL>
                    <a:lnR w="19050">
                      <a:solidFill>
                        <a:srgbClr val="C00000"/>
                      </a:solidFill>
                      <a:prstDash val="sysDash"/>
                    </a:lnR>
                    <a:lnT w="19050">
                      <a:solidFill>
                        <a:srgbClr val="C00000"/>
                      </a:solidFill>
                      <a:prstDash val="sysDash"/>
                    </a:lnT>
                    <a:lnB w="19050">
                      <a:solidFill>
                        <a:srgbClr val="C00000"/>
                      </a:solidFill>
                      <a:prstDash val="sysDash"/>
                    </a:lnB>
                    <a:solidFill>
                      <a:srgbClr val="DEEBF7"/>
                    </a:solidFill>
                  </a:tcPr>
                </a:tc>
              </a:tr>
            </a:tbl>
          </a:graphicData>
        </a:graphic>
      </p:graphicFrame>
      <p:sp>
        <p:nvSpPr>
          <p:cNvPr id="9" name="object 9" descr=""/>
          <p:cNvSpPr txBox="1"/>
          <p:nvPr/>
        </p:nvSpPr>
        <p:spPr>
          <a:xfrm>
            <a:off x="5475732" y="5210555"/>
            <a:ext cx="2316480" cy="524510"/>
          </a:xfrm>
          <a:prstGeom prst="rect">
            <a:avLst/>
          </a:prstGeom>
          <a:solidFill>
            <a:srgbClr val="F1F1F1"/>
          </a:solidFill>
          <a:ln w="12700">
            <a:solidFill>
              <a:srgbClr val="2E528F"/>
            </a:solidFill>
          </a:ln>
        </p:spPr>
        <p:txBody>
          <a:bodyPr wrap="square" lIns="0" tIns="120014" rIns="0" bIns="0" rtlCol="0" vert="horz">
            <a:spAutoFit/>
          </a:bodyPr>
          <a:lstStyle/>
          <a:p>
            <a:pPr marL="358775">
              <a:lnSpc>
                <a:spcPct val="100000"/>
              </a:lnSpc>
              <a:spcBef>
                <a:spcPts val="944"/>
              </a:spcBef>
            </a:pPr>
            <a:r>
              <a:rPr dirty="0" sz="1800" spc="-10">
                <a:latin typeface="Microsoft JhengHei"/>
                <a:cs typeface="Microsoft JhengHei"/>
              </a:rPr>
              <a:t>企業內部碳定價</a:t>
            </a:r>
            <a:endParaRPr sz="1800">
              <a:latin typeface="Microsoft JhengHei"/>
              <a:cs typeface="Microsoft JhengHei"/>
            </a:endParaRPr>
          </a:p>
        </p:txBody>
      </p:sp>
      <p:sp>
        <p:nvSpPr>
          <p:cNvPr id="10" name="object 10" descr=""/>
          <p:cNvSpPr/>
          <p:nvPr/>
        </p:nvSpPr>
        <p:spPr>
          <a:xfrm>
            <a:off x="4748784" y="4439411"/>
            <a:ext cx="727075" cy="1033780"/>
          </a:xfrm>
          <a:custGeom>
            <a:avLst/>
            <a:gdLst/>
            <a:ahLst/>
            <a:cxnLst/>
            <a:rect l="l" t="t" r="r" b="b"/>
            <a:pathLst>
              <a:path w="727075" h="1033779">
                <a:moveTo>
                  <a:pt x="0" y="0"/>
                </a:moveTo>
                <a:lnTo>
                  <a:pt x="727075" y="1033272"/>
                </a:lnTo>
              </a:path>
            </a:pathLst>
          </a:custGeom>
          <a:ln w="6350">
            <a:solidFill>
              <a:srgbClr val="4471C4"/>
            </a:solidFill>
          </a:ln>
        </p:spPr>
        <p:txBody>
          <a:bodyPr wrap="square" lIns="0" tIns="0" rIns="0" bIns="0" rtlCol="0"/>
          <a:lstStyle/>
          <a:p/>
        </p:txBody>
      </p:sp>
      <p:sp>
        <p:nvSpPr>
          <p:cNvPr id="11" name="object 11" descr=""/>
          <p:cNvSpPr/>
          <p:nvPr/>
        </p:nvSpPr>
        <p:spPr>
          <a:xfrm>
            <a:off x="4748784" y="2034539"/>
            <a:ext cx="727075" cy="1173480"/>
          </a:xfrm>
          <a:custGeom>
            <a:avLst/>
            <a:gdLst/>
            <a:ahLst/>
            <a:cxnLst/>
            <a:rect l="l" t="t" r="r" b="b"/>
            <a:pathLst>
              <a:path w="727075" h="1173480">
                <a:moveTo>
                  <a:pt x="0" y="320294"/>
                </a:moveTo>
                <a:lnTo>
                  <a:pt x="727075" y="0"/>
                </a:lnTo>
              </a:path>
              <a:path w="727075" h="1173480">
                <a:moveTo>
                  <a:pt x="0" y="320039"/>
                </a:moveTo>
                <a:lnTo>
                  <a:pt x="727075" y="1173352"/>
                </a:lnTo>
              </a:path>
            </a:pathLst>
          </a:custGeom>
          <a:ln w="6350">
            <a:solidFill>
              <a:srgbClr val="4471C4"/>
            </a:solidFill>
          </a:ln>
        </p:spPr>
        <p:txBody>
          <a:bodyPr wrap="square" lIns="0" tIns="0" rIns="0" bIns="0" rtlCol="0"/>
          <a:lstStyle/>
          <a:p/>
        </p:txBody>
      </p:sp>
      <p:sp>
        <p:nvSpPr>
          <p:cNvPr id="12" name="object 12" descr=""/>
          <p:cNvSpPr txBox="1"/>
          <p:nvPr/>
        </p:nvSpPr>
        <p:spPr>
          <a:xfrm>
            <a:off x="8583168" y="1770888"/>
            <a:ext cx="2316480" cy="525780"/>
          </a:xfrm>
          <a:prstGeom prst="rect">
            <a:avLst/>
          </a:prstGeom>
          <a:solidFill>
            <a:srgbClr val="E4E7E8"/>
          </a:solidFill>
          <a:ln w="12700">
            <a:solidFill>
              <a:srgbClr val="2E528F"/>
            </a:solidFill>
          </a:ln>
        </p:spPr>
        <p:txBody>
          <a:bodyPr wrap="square" lIns="0" tIns="120650" rIns="0" bIns="0" rtlCol="0" vert="horz">
            <a:spAutoFit/>
          </a:bodyPr>
          <a:lstStyle/>
          <a:p>
            <a:pPr marL="701675">
              <a:lnSpc>
                <a:spcPct val="100000"/>
              </a:lnSpc>
              <a:spcBef>
                <a:spcPts val="950"/>
              </a:spcBef>
            </a:pPr>
            <a:r>
              <a:rPr dirty="0" sz="1800" spc="-15">
                <a:latin typeface="Microsoft JhengHei"/>
                <a:cs typeface="Microsoft JhengHei"/>
              </a:rPr>
              <a:t>排放額度</a:t>
            </a:r>
            <a:endParaRPr sz="1800">
              <a:latin typeface="Microsoft JhengHei"/>
              <a:cs typeface="Microsoft JhengHei"/>
            </a:endParaRPr>
          </a:p>
        </p:txBody>
      </p:sp>
      <p:sp>
        <p:nvSpPr>
          <p:cNvPr id="13" name="object 13" descr=""/>
          <p:cNvSpPr txBox="1"/>
          <p:nvPr/>
        </p:nvSpPr>
        <p:spPr>
          <a:xfrm>
            <a:off x="8583930" y="4178046"/>
            <a:ext cx="2316480" cy="524510"/>
          </a:xfrm>
          <a:prstGeom prst="rect">
            <a:avLst/>
          </a:prstGeom>
          <a:solidFill>
            <a:srgbClr val="E4E7E8"/>
          </a:solidFill>
          <a:ln w="19050">
            <a:solidFill>
              <a:srgbClr val="C00000"/>
            </a:solidFill>
          </a:ln>
        </p:spPr>
        <p:txBody>
          <a:bodyPr wrap="square" lIns="0" tIns="118745" rIns="0" bIns="0" rtlCol="0" vert="horz">
            <a:spAutoFit/>
          </a:bodyPr>
          <a:lstStyle/>
          <a:p>
            <a:pPr marL="700405">
              <a:lnSpc>
                <a:spcPct val="100000"/>
              </a:lnSpc>
              <a:spcBef>
                <a:spcPts val="935"/>
              </a:spcBef>
            </a:pPr>
            <a:r>
              <a:rPr dirty="0" sz="1800" spc="-15">
                <a:latin typeface="Microsoft JhengHei"/>
                <a:cs typeface="Microsoft JhengHei"/>
              </a:rPr>
              <a:t>減量額度</a:t>
            </a:r>
            <a:endParaRPr sz="1800">
              <a:latin typeface="Microsoft JhengHei"/>
              <a:cs typeface="Microsoft JhengHei"/>
            </a:endParaRPr>
          </a:p>
        </p:txBody>
      </p:sp>
      <p:sp>
        <p:nvSpPr>
          <p:cNvPr id="14" name="object 14" descr=""/>
          <p:cNvSpPr/>
          <p:nvPr/>
        </p:nvSpPr>
        <p:spPr>
          <a:xfrm>
            <a:off x="7792212" y="1996439"/>
            <a:ext cx="789940" cy="2481580"/>
          </a:xfrm>
          <a:custGeom>
            <a:avLst/>
            <a:gdLst/>
            <a:ahLst/>
            <a:cxnLst/>
            <a:rect l="l" t="t" r="r" b="b"/>
            <a:pathLst>
              <a:path w="789940" h="2481579">
                <a:moveTo>
                  <a:pt x="789813" y="2442972"/>
                </a:moveTo>
                <a:lnTo>
                  <a:pt x="777113" y="2436622"/>
                </a:lnTo>
                <a:lnTo>
                  <a:pt x="713613" y="2404872"/>
                </a:lnTo>
                <a:lnTo>
                  <a:pt x="713613" y="2436622"/>
                </a:lnTo>
                <a:lnTo>
                  <a:pt x="0" y="2436622"/>
                </a:lnTo>
                <a:lnTo>
                  <a:pt x="0" y="2449322"/>
                </a:lnTo>
                <a:lnTo>
                  <a:pt x="713613" y="2449322"/>
                </a:lnTo>
                <a:lnTo>
                  <a:pt x="713613" y="2481072"/>
                </a:lnTo>
                <a:lnTo>
                  <a:pt x="777113" y="2449322"/>
                </a:lnTo>
                <a:lnTo>
                  <a:pt x="789813" y="2442972"/>
                </a:lnTo>
                <a:close/>
              </a:path>
              <a:path w="789940" h="2481579">
                <a:moveTo>
                  <a:pt x="789813" y="38100"/>
                </a:moveTo>
                <a:lnTo>
                  <a:pt x="777113" y="31750"/>
                </a:lnTo>
                <a:lnTo>
                  <a:pt x="713613" y="0"/>
                </a:lnTo>
                <a:lnTo>
                  <a:pt x="713613" y="31750"/>
                </a:lnTo>
                <a:lnTo>
                  <a:pt x="0" y="31750"/>
                </a:lnTo>
                <a:lnTo>
                  <a:pt x="0" y="44450"/>
                </a:lnTo>
                <a:lnTo>
                  <a:pt x="713613" y="44450"/>
                </a:lnTo>
                <a:lnTo>
                  <a:pt x="713613" y="76200"/>
                </a:lnTo>
                <a:lnTo>
                  <a:pt x="777113" y="44450"/>
                </a:lnTo>
                <a:lnTo>
                  <a:pt x="789813" y="38100"/>
                </a:lnTo>
                <a:close/>
              </a:path>
            </a:pathLst>
          </a:custGeom>
          <a:solidFill>
            <a:srgbClr val="455A5F"/>
          </a:solidFill>
        </p:spPr>
        <p:txBody>
          <a:bodyPr wrap="square" lIns="0" tIns="0" rIns="0" bIns="0" rtlCol="0"/>
          <a:lstStyle/>
          <a:p/>
        </p:txBody>
      </p:sp>
      <p:sp>
        <p:nvSpPr>
          <p:cNvPr id="15" name="object 15" descr=""/>
          <p:cNvSpPr txBox="1"/>
          <p:nvPr/>
        </p:nvSpPr>
        <p:spPr>
          <a:xfrm>
            <a:off x="8230361" y="1418082"/>
            <a:ext cx="2909570" cy="3615054"/>
          </a:xfrm>
          <a:prstGeom prst="rect">
            <a:avLst/>
          </a:prstGeom>
          <a:ln w="19050">
            <a:solidFill>
              <a:srgbClr val="585858"/>
            </a:solidFill>
          </a:ln>
        </p:spPr>
        <p:txBody>
          <a:bodyPr wrap="square" lIns="0" tIns="0" rIns="0" bIns="0" rtlCol="0" vert="horz">
            <a:spAutoFit/>
          </a:bodyPr>
          <a:lstStyle/>
          <a:p>
            <a:pPr>
              <a:lnSpc>
                <a:spcPct val="100000"/>
              </a:lnSpc>
            </a:pPr>
            <a:endParaRPr sz="1600">
              <a:latin typeface="Times New Roman"/>
              <a:cs typeface="Times New Roman"/>
            </a:endParaRPr>
          </a:p>
          <a:p>
            <a:pPr>
              <a:lnSpc>
                <a:spcPct val="100000"/>
              </a:lnSpc>
            </a:pPr>
            <a:endParaRPr sz="1600">
              <a:latin typeface="Times New Roman"/>
              <a:cs typeface="Times New Roman"/>
            </a:endParaRPr>
          </a:p>
          <a:p>
            <a:pPr>
              <a:lnSpc>
                <a:spcPct val="100000"/>
              </a:lnSpc>
            </a:pPr>
            <a:endParaRPr sz="1600">
              <a:latin typeface="Times New Roman"/>
              <a:cs typeface="Times New Roman"/>
            </a:endParaRPr>
          </a:p>
          <a:p>
            <a:pPr>
              <a:lnSpc>
                <a:spcPct val="100000"/>
              </a:lnSpc>
            </a:pPr>
            <a:endParaRPr sz="1600">
              <a:latin typeface="Times New Roman"/>
              <a:cs typeface="Times New Roman"/>
            </a:endParaRPr>
          </a:p>
          <a:p>
            <a:pPr>
              <a:lnSpc>
                <a:spcPct val="100000"/>
              </a:lnSpc>
            </a:pPr>
            <a:endParaRPr sz="1600">
              <a:latin typeface="Times New Roman"/>
              <a:cs typeface="Times New Roman"/>
            </a:endParaRPr>
          </a:p>
          <a:p>
            <a:pPr>
              <a:lnSpc>
                <a:spcPct val="100000"/>
              </a:lnSpc>
              <a:spcBef>
                <a:spcPts val="635"/>
              </a:spcBef>
            </a:pPr>
            <a:endParaRPr sz="1600">
              <a:latin typeface="Times New Roman"/>
              <a:cs typeface="Times New Roman"/>
            </a:endParaRPr>
          </a:p>
          <a:p>
            <a:pPr algn="just" marL="453390" marR="421005">
              <a:lnSpc>
                <a:spcPct val="100000"/>
              </a:lnSpc>
            </a:pPr>
            <a:r>
              <a:rPr dirty="0" sz="1600" spc="-30">
                <a:latin typeface="Microsoft JhengHei"/>
                <a:cs typeface="Microsoft JhengHei"/>
              </a:rPr>
              <a:t>這二個機制會產生我們習慣講的「碳權」，但其實內涵大不相同</a:t>
            </a:r>
            <a:endParaRPr sz="1600">
              <a:latin typeface="Microsoft JhengHei"/>
              <a:cs typeface="Microsoft JhengHei"/>
            </a:endParaRPr>
          </a:p>
        </p:txBody>
      </p:sp>
      <p:sp>
        <p:nvSpPr>
          <p:cNvPr id="16" name="object 16" descr=""/>
          <p:cNvSpPr txBox="1">
            <a:spLocks noGrp="1"/>
          </p:cNvSpPr>
          <p:nvPr>
            <p:ph type="sldNum" idx="7" sz="quarter"/>
          </p:nvPr>
        </p:nvSpPr>
        <p:spPr>
          <a:prstGeom prst="rect"/>
        </p:spPr>
        <p:txBody>
          <a:bodyPr wrap="square" lIns="0" tIns="197409" rIns="0" bIns="0" rtlCol="0" vert="horz">
            <a:spAutoFit/>
          </a:bodyPr>
          <a:lstStyle/>
          <a:p>
            <a:pPr marL="5095240">
              <a:lnSpc>
                <a:spcPct val="100000"/>
              </a:lnSpc>
              <a:spcBef>
                <a:spcPts val="229"/>
              </a:spcBef>
            </a:pPr>
            <a:fld id="{81D60167-4931-47E6-BA6A-407CBD079E47}" type="slidenum">
              <a:rPr dirty="0" spc="-50"/>
              <a:t>2</a:t>
            </a:fld>
          </a:p>
        </p:txBody>
      </p:sp>
      <p:sp>
        <p:nvSpPr>
          <p:cNvPr id="17" name="object 17"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descr=""/>
          <p:cNvGrpSpPr/>
          <p:nvPr/>
        </p:nvGrpSpPr>
        <p:grpSpPr>
          <a:xfrm>
            <a:off x="0" y="0"/>
            <a:ext cx="12190730" cy="6858000"/>
            <a:chOff x="0" y="0"/>
            <a:chExt cx="12190730" cy="6858000"/>
          </a:xfrm>
        </p:grpSpPr>
        <p:sp>
          <p:nvSpPr>
            <p:cNvPr id="3" name="object 3" descr=""/>
            <p:cNvSpPr/>
            <p:nvPr/>
          </p:nvSpPr>
          <p:spPr>
            <a:xfrm>
              <a:off x="7270241" y="1701545"/>
              <a:ext cx="4015740" cy="1682750"/>
            </a:xfrm>
            <a:custGeom>
              <a:avLst/>
              <a:gdLst/>
              <a:ahLst/>
              <a:cxnLst/>
              <a:rect l="l" t="t" r="r" b="b"/>
              <a:pathLst>
                <a:path w="4015740" h="1682750">
                  <a:moveTo>
                    <a:pt x="4015740" y="0"/>
                  </a:moveTo>
                  <a:lnTo>
                    <a:pt x="0" y="0"/>
                  </a:lnTo>
                  <a:lnTo>
                    <a:pt x="0" y="1682495"/>
                  </a:lnTo>
                  <a:lnTo>
                    <a:pt x="4015740" y="1682495"/>
                  </a:lnTo>
                  <a:lnTo>
                    <a:pt x="4015740" y="0"/>
                  </a:lnTo>
                  <a:close/>
                </a:path>
              </a:pathLst>
            </a:custGeom>
            <a:solidFill>
              <a:srgbClr val="D9DDDE">
                <a:alpha val="50195"/>
              </a:srgbClr>
            </a:solidFill>
          </p:spPr>
          <p:txBody>
            <a:bodyPr wrap="square" lIns="0" tIns="0" rIns="0" bIns="0" rtlCol="0"/>
            <a:lstStyle/>
            <a:p/>
          </p:txBody>
        </p:sp>
        <p:sp>
          <p:nvSpPr>
            <p:cNvPr id="4" name="object 4" descr=""/>
            <p:cNvSpPr/>
            <p:nvPr/>
          </p:nvSpPr>
          <p:spPr>
            <a:xfrm>
              <a:off x="7270241" y="1701545"/>
              <a:ext cx="4015740" cy="1682750"/>
            </a:xfrm>
            <a:custGeom>
              <a:avLst/>
              <a:gdLst/>
              <a:ahLst/>
              <a:cxnLst/>
              <a:rect l="l" t="t" r="r" b="b"/>
              <a:pathLst>
                <a:path w="4015740" h="1682750">
                  <a:moveTo>
                    <a:pt x="0" y="1682495"/>
                  </a:moveTo>
                  <a:lnTo>
                    <a:pt x="4015740" y="1682495"/>
                  </a:lnTo>
                  <a:lnTo>
                    <a:pt x="4015740" y="0"/>
                  </a:lnTo>
                  <a:lnTo>
                    <a:pt x="0" y="0"/>
                  </a:lnTo>
                  <a:lnTo>
                    <a:pt x="0" y="1682495"/>
                  </a:lnTo>
                  <a:close/>
                </a:path>
              </a:pathLst>
            </a:custGeom>
            <a:ln w="38100">
              <a:solidFill>
                <a:srgbClr val="E6E6E6"/>
              </a:solidFill>
            </a:ln>
          </p:spPr>
          <p:txBody>
            <a:bodyPr wrap="square" lIns="0" tIns="0" rIns="0" bIns="0" rtlCol="0"/>
            <a:lstStyle/>
            <a:p/>
          </p:txBody>
        </p:sp>
        <p:sp>
          <p:nvSpPr>
            <p:cNvPr id="5" name="object 5" descr=""/>
            <p:cNvSpPr/>
            <p:nvPr/>
          </p:nvSpPr>
          <p:spPr>
            <a:xfrm>
              <a:off x="612648" y="1373124"/>
              <a:ext cx="1887220" cy="1887220"/>
            </a:xfrm>
            <a:custGeom>
              <a:avLst/>
              <a:gdLst/>
              <a:ahLst/>
              <a:cxnLst/>
              <a:rect l="l" t="t" r="r" b="b"/>
              <a:pathLst>
                <a:path w="1887220" h="1887220">
                  <a:moveTo>
                    <a:pt x="943356" y="0"/>
                  </a:moveTo>
                  <a:lnTo>
                    <a:pt x="894810" y="1227"/>
                  </a:lnTo>
                  <a:lnTo>
                    <a:pt x="846902" y="4870"/>
                  </a:lnTo>
                  <a:lnTo>
                    <a:pt x="799691" y="10870"/>
                  </a:lnTo>
                  <a:lnTo>
                    <a:pt x="753235" y="19167"/>
                  </a:lnTo>
                  <a:lnTo>
                    <a:pt x="707595" y="29702"/>
                  </a:lnTo>
                  <a:lnTo>
                    <a:pt x="662829" y="42415"/>
                  </a:lnTo>
                  <a:lnTo>
                    <a:pt x="618997" y="57247"/>
                  </a:lnTo>
                  <a:lnTo>
                    <a:pt x="576157" y="74140"/>
                  </a:lnTo>
                  <a:lnTo>
                    <a:pt x="534370" y="93033"/>
                  </a:lnTo>
                  <a:lnTo>
                    <a:pt x="493694" y="113867"/>
                  </a:lnTo>
                  <a:lnTo>
                    <a:pt x="454189" y="136583"/>
                  </a:lnTo>
                  <a:lnTo>
                    <a:pt x="415915" y="161122"/>
                  </a:lnTo>
                  <a:lnTo>
                    <a:pt x="378929" y="187425"/>
                  </a:lnTo>
                  <a:lnTo>
                    <a:pt x="343292" y="215431"/>
                  </a:lnTo>
                  <a:lnTo>
                    <a:pt x="309063" y="245083"/>
                  </a:lnTo>
                  <a:lnTo>
                    <a:pt x="276301" y="276320"/>
                  </a:lnTo>
                  <a:lnTo>
                    <a:pt x="245065" y="309083"/>
                  </a:lnTo>
                  <a:lnTo>
                    <a:pt x="215415" y="343313"/>
                  </a:lnTo>
                  <a:lnTo>
                    <a:pt x="187410" y="378951"/>
                  </a:lnTo>
                  <a:lnTo>
                    <a:pt x="161109" y="415937"/>
                  </a:lnTo>
                  <a:lnTo>
                    <a:pt x="136571" y="454212"/>
                  </a:lnTo>
                  <a:lnTo>
                    <a:pt x="113857" y="493717"/>
                  </a:lnTo>
                  <a:lnTo>
                    <a:pt x="93024" y="534392"/>
                  </a:lnTo>
                  <a:lnTo>
                    <a:pt x="74133" y="576179"/>
                  </a:lnTo>
                  <a:lnTo>
                    <a:pt x="57242" y="619017"/>
                  </a:lnTo>
                  <a:lnTo>
                    <a:pt x="42411" y="662848"/>
                  </a:lnTo>
                  <a:lnTo>
                    <a:pt x="29699" y="707612"/>
                  </a:lnTo>
                  <a:lnTo>
                    <a:pt x="19165" y="753250"/>
                  </a:lnTo>
                  <a:lnTo>
                    <a:pt x="10869" y="799703"/>
                  </a:lnTo>
                  <a:lnTo>
                    <a:pt x="4870" y="846911"/>
                  </a:lnTo>
                  <a:lnTo>
                    <a:pt x="1227" y="894815"/>
                  </a:lnTo>
                  <a:lnTo>
                    <a:pt x="0" y="943355"/>
                  </a:lnTo>
                  <a:lnTo>
                    <a:pt x="1227" y="991896"/>
                  </a:lnTo>
                  <a:lnTo>
                    <a:pt x="4870" y="1039800"/>
                  </a:lnTo>
                  <a:lnTo>
                    <a:pt x="10869" y="1087008"/>
                  </a:lnTo>
                  <a:lnTo>
                    <a:pt x="19165" y="1133461"/>
                  </a:lnTo>
                  <a:lnTo>
                    <a:pt x="29699" y="1179099"/>
                  </a:lnTo>
                  <a:lnTo>
                    <a:pt x="42411" y="1223863"/>
                  </a:lnTo>
                  <a:lnTo>
                    <a:pt x="57242" y="1267694"/>
                  </a:lnTo>
                  <a:lnTo>
                    <a:pt x="74133" y="1310532"/>
                  </a:lnTo>
                  <a:lnTo>
                    <a:pt x="93024" y="1352319"/>
                  </a:lnTo>
                  <a:lnTo>
                    <a:pt x="113857" y="1392994"/>
                  </a:lnTo>
                  <a:lnTo>
                    <a:pt x="136571" y="1432499"/>
                  </a:lnTo>
                  <a:lnTo>
                    <a:pt x="161109" y="1470774"/>
                  </a:lnTo>
                  <a:lnTo>
                    <a:pt x="187410" y="1507760"/>
                  </a:lnTo>
                  <a:lnTo>
                    <a:pt x="215415" y="1543398"/>
                  </a:lnTo>
                  <a:lnTo>
                    <a:pt x="245065" y="1577628"/>
                  </a:lnTo>
                  <a:lnTo>
                    <a:pt x="276301" y="1610391"/>
                  </a:lnTo>
                  <a:lnTo>
                    <a:pt x="309063" y="1641628"/>
                  </a:lnTo>
                  <a:lnTo>
                    <a:pt x="343292" y="1671280"/>
                  </a:lnTo>
                  <a:lnTo>
                    <a:pt x="378929" y="1699286"/>
                  </a:lnTo>
                  <a:lnTo>
                    <a:pt x="415915" y="1725589"/>
                  </a:lnTo>
                  <a:lnTo>
                    <a:pt x="454189" y="1750128"/>
                  </a:lnTo>
                  <a:lnTo>
                    <a:pt x="493694" y="1772844"/>
                  </a:lnTo>
                  <a:lnTo>
                    <a:pt x="534370" y="1793678"/>
                  </a:lnTo>
                  <a:lnTo>
                    <a:pt x="576157" y="1812571"/>
                  </a:lnTo>
                  <a:lnTo>
                    <a:pt x="618997" y="1829464"/>
                  </a:lnTo>
                  <a:lnTo>
                    <a:pt x="662829" y="1844296"/>
                  </a:lnTo>
                  <a:lnTo>
                    <a:pt x="707595" y="1857009"/>
                  </a:lnTo>
                  <a:lnTo>
                    <a:pt x="753235" y="1867544"/>
                  </a:lnTo>
                  <a:lnTo>
                    <a:pt x="799691" y="1875841"/>
                  </a:lnTo>
                  <a:lnTo>
                    <a:pt x="846902" y="1881841"/>
                  </a:lnTo>
                  <a:lnTo>
                    <a:pt x="894810" y="1885484"/>
                  </a:lnTo>
                  <a:lnTo>
                    <a:pt x="943356" y="1886712"/>
                  </a:lnTo>
                  <a:lnTo>
                    <a:pt x="991896" y="1885484"/>
                  </a:lnTo>
                  <a:lnTo>
                    <a:pt x="1039800" y="1881841"/>
                  </a:lnTo>
                  <a:lnTo>
                    <a:pt x="1087008" y="1875841"/>
                  </a:lnTo>
                  <a:lnTo>
                    <a:pt x="1133461" y="1867544"/>
                  </a:lnTo>
                  <a:lnTo>
                    <a:pt x="1179099" y="1857009"/>
                  </a:lnTo>
                  <a:lnTo>
                    <a:pt x="1223863" y="1844296"/>
                  </a:lnTo>
                  <a:lnTo>
                    <a:pt x="1267694" y="1829464"/>
                  </a:lnTo>
                  <a:lnTo>
                    <a:pt x="1310532" y="1812571"/>
                  </a:lnTo>
                  <a:lnTo>
                    <a:pt x="1352319" y="1793678"/>
                  </a:lnTo>
                  <a:lnTo>
                    <a:pt x="1392994" y="1772844"/>
                  </a:lnTo>
                  <a:lnTo>
                    <a:pt x="1432499" y="1750128"/>
                  </a:lnTo>
                  <a:lnTo>
                    <a:pt x="1470774" y="1725589"/>
                  </a:lnTo>
                  <a:lnTo>
                    <a:pt x="1507760" y="1699286"/>
                  </a:lnTo>
                  <a:lnTo>
                    <a:pt x="1543398" y="1671280"/>
                  </a:lnTo>
                  <a:lnTo>
                    <a:pt x="1577628" y="1641628"/>
                  </a:lnTo>
                  <a:lnTo>
                    <a:pt x="1610391" y="1610391"/>
                  </a:lnTo>
                  <a:lnTo>
                    <a:pt x="1641628" y="1577628"/>
                  </a:lnTo>
                  <a:lnTo>
                    <a:pt x="1671280" y="1543398"/>
                  </a:lnTo>
                  <a:lnTo>
                    <a:pt x="1699286" y="1507760"/>
                  </a:lnTo>
                  <a:lnTo>
                    <a:pt x="1725589" y="1470774"/>
                  </a:lnTo>
                  <a:lnTo>
                    <a:pt x="1750128" y="1432499"/>
                  </a:lnTo>
                  <a:lnTo>
                    <a:pt x="1772844" y="1392994"/>
                  </a:lnTo>
                  <a:lnTo>
                    <a:pt x="1793678" y="1352319"/>
                  </a:lnTo>
                  <a:lnTo>
                    <a:pt x="1812571" y="1310532"/>
                  </a:lnTo>
                  <a:lnTo>
                    <a:pt x="1829464" y="1267694"/>
                  </a:lnTo>
                  <a:lnTo>
                    <a:pt x="1844296" y="1223863"/>
                  </a:lnTo>
                  <a:lnTo>
                    <a:pt x="1857009" y="1179099"/>
                  </a:lnTo>
                  <a:lnTo>
                    <a:pt x="1867544" y="1133461"/>
                  </a:lnTo>
                  <a:lnTo>
                    <a:pt x="1875841" y="1087008"/>
                  </a:lnTo>
                  <a:lnTo>
                    <a:pt x="1881841" y="1039800"/>
                  </a:lnTo>
                  <a:lnTo>
                    <a:pt x="1885484" y="991896"/>
                  </a:lnTo>
                  <a:lnTo>
                    <a:pt x="1886712" y="943355"/>
                  </a:lnTo>
                  <a:lnTo>
                    <a:pt x="1885484" y="894815"/>
                  </a:lnTo>
                  <a:lnTo>
                    <a:pt x="1881841" y="846911"/>
                  </a:lnTo>
                  <a:lnTo>
                    <a:pt x="1875841" y="799703"/>
                  </a:lnTo>
                  <a:lnTo>
                    <a:pt x="1867544" y="753250"/>
                  </a:lnTo>
                  <a:lnTo>
                    <a:pt x="1857009" y="707612"/>
                  </a:lnTo>
                  <a:lnTo>
                    <a:pt x="1844296" y="662848"/>
                  </a:lnTo>
                  <a:lnTo>
                    <a:pt x="1829464" y="619017"/>
                  </a:lnTo>
                  <a:lnTo>
                    <a:pt x="1812571" y="576179"/>
                  </a:lnTo>
                  <a:lnTo>
                    <a:pt x="1793678" y="534392"/>
                  </a:lnTo>
                  <a:lnTo>
                    <a:pt x="1772844" y="493717"/>
                  </a:lnTo>
                  <a:lnTo>
                    <a:pt x="1750128" y="454212"/>
                  </a:lnTo>
                  <a:lnTo>
                    <a:pt x="1725589" y="415937"/>
                  </a:lnTo>
                  <a:lnTo>
                    <a:pt x="1699286" y="378951"/>
                  </a:lnTo>
                  <a:lnTo>
                    <a:pt x="1671280" y="343313"/>
                  </a:lnTo>
                  <a:lnTo>
                    <a:pt x="1641628" y="309083"/>
                  </a:lnTo>
                  <a:lnTo>
                    <a:pt x="1610391" y="276320"/>
                  </a:lnTo>
                  <a:lnTo>
                    <a:pt x="1577628" y="245083"/>
                  </a:lnTo>
                  <a:lnTo>
                    <a:pt x="1543398" y="215431"/>
                  </a:lnTo>
                  <a:lnTo>
                    <a:pt x="1507760" y="187425"/>
                  </a:lnTo>
                  <a:lnTo>
                    <a:pt x="1470774" y="161122"/>
                  </a:lnTo>
                  <a:lnTo>
                    <a:pt x="1432499" y="136583"/>
                  </a:lnTo>
                  <a:lnTo>
                    <a:pt x="1392994" y="113867"/>
                  </a:lnTo>
                  <a:lnTo>
                    <a:pt x="1352319" y="93033"/>
                  </a:lnTo>
                  <a:lnTo>
                    <a:pt x="1310532" y="74140"/>
                  </a:lnTo>
                  <a:lnTo>
                    <a:pt x="1267694" y="57247"/>
                  </a:lnTo>
                  <a:lnTo>
                    <a:pt x="1223863" y="42415"/>
                  </a:lnTo>
                  <a:lnTo>
                    <a:pt x="1179099" y="29702"/>
                  </a:lnTo>
                  <a:lnTo>
                    <a:pt x="1133461" y="19167"/>
                  </a:lnTo>
                  <a:lnTo>
                    <a:pt x="1087008" y="10870"/>
                  </a:lnTo>
                  <a:lnTo>
                    <a:pt x="1039800" y="4870"/>
                  </a:lnTo>
                  <a:lnTo>
                    <a:pt x="991896" y="1227"/>
                  </a:lnTo>
                  <a:lnTo>
                    <a:pt x="943356" y="0"/>
                  </a:lnTo>
                  <a:close/>
                </a:path>
              </a:pathLst>
            </a:custGeom>
            <a:solidFill>
              <a:srgbClr val="F1F1F1"/>
            </a:solidFill>
          </p:spPr>
          <p:txBody>
            <a:bodyPr wrap="square" lIns="0" tIns="0" rIns="0" bIns="0" rtlCol="0"/>
            <a:lstStyle/>
            <a:p/>
          </p:txBody>
        </p:sp>
        <p:sp>
          <p:nvSpPr>
            <p:cNvPr id="6" name="object 6" descr=""/>
            <p:cNvSpPr/>
            <p:nvPr/>
          </p:nvSpPr>
          <p:spPr>
            <a:xfrm>
              <a:off x="1065988" y="1857860"/>
              <a:ext cx="983615" cy="918210"/>
            </a:xfrm>
            <a:custGeom>
              <a:avLst/>
              <a:gdLst/>
              <a:ahLst/>
              <a:cxnLst/>
              <a:rect l="l" t="t" r="r" b="b"/>
              <a:pathLst>
                <a:path w="983614" h="918210">
                  <a:moveTo>
                    <a:pt x="493710" y="0"/>
                  </a:moveTo>
                  <a:lnTo>
                    <a:pt x="477086" y="2485"/>
                  </a:lnTo>
                  <a:lnTo>
                    <a:pt x="463185" y="10884"/>
                  </a:lnTo>
                  <a:lnTo>
                    <a:pt x="453436" y="23889"/>
                  </a:lnTo>
                  <a:lnTo>
                    <a:pt x="449270" y="40190"/>
                  </a:lnTo>
                  <a:lnTo>
                    <a:pt x="449270" y="62611"/>
                  </a:lnTo>
                  <a:lnTo>
                    <a:pt x="428811" y="85328"/>
                  </a:lnTo>
                  <a:lnTo>
                    <a:pt x="355116" y="121092"/>
                  </a:lnTo>
                  <a:lnTo>
                    <a:pt x="306851" y="134594"/>
                  </a:lnTo>
                  <a:lnTo>
                    <a:pt x="254287" y="145480"/>
                  </a:lnTo>
                  <a:lnTo>
                    <a:pt x="199912" y="153978"/>
                  </a:lnTo>
                  <a:lnTo>
                    <a:pt x="146210" y="160316"/>
                  </a:lnTo>
                  <a:lnTo>
                    <a:pt x="95666" y="164722"/>
                  </a:lnTo>
                  <a:lnTo>
                    <a:pt x="50768" y="167424"/>
                  </a:lnTo>
                  <a:lnTo>
                    <a:pt x="0" y="168891"/>
                  </a:lnTo>
                  <a:lnTo>
                    <a:pt x="5914" y="192531"/>
                  </a:lnTo>
                  <a:lnTo>
                    <a:pt x="39637" y="229571"/>
                  </a:lnTo>
                  <a:lnTo>
                    <a:pt x="60837" y="232498"/>
                  </a:lnTo>
                  <a:lnTo>
                    <a:pt x="79094" y="251812"/>
                  </a:lnTo>
                  <a:lnTo>
                    <a:pt x="111231" y="278888"/>
                  </a:lnTo>
                  <a:lnTo>
                    <a:pt x="155544" y="305376"/>
                  </a:lnTo>
                  <a:lnTo>
                    <a:pt x="210326" y="322926"/>
                  </a:lnTo>
                  <a:lnTo>
                    <a:pt x="205091" y="381732"/>
                  </a:lnTo>
                  <a:lnTo>
                    <a:pt x="147267" y="381732"/>
                  </a:lnTo>
                  <a:lnTo>
                    <a:pt x="147267" y="459880"/>
                  </a:lnTo>
                  <a:lnTo>
                    <a:pt x="198130" y="459880"/>
                  </a:lnTo>
                  <a:lnTo>
                    <a:pt x="157393" y="917599"/>
                  </a:lnTo>
                  <a:lnTo>
                    <a:pt x="265523" y="917599"/>
                  </a:lnTo>
                  <a:lnTo>
                    <a:pt x="266487" y="895275"/>
                  </a:lnTo>
                  <a:lnTo>
                    <a:pt x="181711" y="895274"/>
                  </a:lnTo>
                  <a:lnTo>
                    <a:pt x="222487" y="437552"/>
                  </a:lnTo>
                  <a:lnTo>
                    <a:pt x="169543" y="437552"/>
                  </a:lnTo>
                  <a:lnTo>
                    <a:pt x="169543" y="404060"/>
                  </a:lnTo>
                  <a:lnTo>
                    <a:pt x="225471" y="404060"/>
                  </a:lnTo>
                  <a:lnTo>
                    <a:pt x="232471" y="325475"/>
                  </a:lnTo>
                  <a:lnTo>
                    <a:pt x="750745" y="325476"/>
                  </a:lnTo>
                  <a:lnTo>
                    <a:pt x="752599" y="325355"/>
                  </a:lnTo>
                  <a:lnTo>
                    <a:pt x="774974" y="325355"/>
                  </a:lnTo>
                  <a:lnTo>
                    <a:pt x="774736" y="322685"/>
                  </a:lnTo>
                  <a:lnTo>
                    <a:pt x="828767" y="304892"/>
                  </a:lnTo>
                  <a:lnTo>
                    <a:pt x="830931" y="303585"/>
                  </a:lnTo>
                  <a:lnTo>
                    <a:pt x="239043" y="303585"/>
                  </a:lnTo>
                  <a:lnTo>
                    <a:pt x="173362" y="288911"/>
                  </a:lnTo>
                  <a:lnTo>
                    <a:pt x="121514" y="258549"/>
                  </a:lnTo>
                  <a:lnTo>
                    <a:pt x="87427" y="228459"/>
                  </a:lnTo>
                  <a:lnTo>
                    <a:pt x="71530" y="210170"/>
                  </a:lnTo>
                  <a:lnTo>
                    <a:pt x="57050" y="210170"/>
                  </a:lnTo>
                  <a:lnTo>
                    <a:pt x="47911" y="208773"/>
                  </a:lnTo>
                  <a:lnTo>
                    <a:pt x="39785" y="204794"/>
                  </a:lnTo>
                  <a:lnTo>
                    <a:pt x="33190" y="198591"/>
                  </a:lnTo>
                  <a:lnTo>
                    <a:pt x="28646" y="190522"/>
                  </a:lnTo>
                  <a:lnTo>
                    <a:pt x="56551" y="189351"/>
                  </a:lnTo>
                  <a:lnTo>
                    <a:pt x="95692" y="186978"/>
                  </a:lnTo>
                  <a:lnTo>
                    <a:pt x="143178" y="183001"/>
                  </a:lnTo>
                  <a:lnTo>
                    <a:pt x="196122" y="177018"/>
                  </a:lnTo>
                  <a:lnTo>
                    <a:pt x="251635" y="168626"/>
                  </a:lnTo>
                  <a:lnTo>
                    <a:pt x="306831" y="157425"/>
                  </a:lnTo>
                  <a:lnTo>
                    <a:pt x="358825" y="143012"/>
                  </a:lnTo>
                  <a:lnTo>
                    <a:pt x="404730" y="124985"/>
                  </a:lnTo>
                  <a:lnTo>
                    <a:pt x="441660" y="102942"/>
                  </a:lnTo>
                  <a:lnTo>
                    <a:pt x="466728" y="76482"/>
                  </a:lnTo>
                  <a:lnTo>
                    <a:pt x="546377" y="76482"/>
                  </a:lnTo>
                  <a:lnTo>
                    <a:pt x="533890" y="62611"/>
                  </a:lnTo>
                  <a:lnTo>
                    <a:pt x="533806" y="54238"/>
                  </a:lnTo>
                  <a:lnTo>
                    <a:pt x="471592" y="54238"/>
                  </a:lnTo>
                  <a:lnTo>
                    <a:pt x="491528" y="24467"/>
                  </a:lnTo>
                  <a:lnTo>
                    <a:pt x="529257" y="24467"/>
                  </a:lnTo>
                  <a:lnTo>
                    <a:pt x="522960" y="13978"/>
                  </a:lnTo>
                  <a:lnTo>
                    <a:pt x="509991" y="4189"/>
                  </a:lnTo>
                  <a:lnTo>
                    <a:pt x="493710" y="0"/>
                  </a:lnTo>
                  <a:close/>
                </a:path>
                <a:path w="983614" h="918210">
                  <a:moveTo>
                    <a:pt x="722110" y="459880"/>
                  </a:moveTo>
                  <a:lnTo>
                    <a:pt x="699806" y="459880"/>
                  </a:lnTo>
                  <a:lnTo>
                    <a:pt x="719557" y="917599"/>
                  </a:lnTo>
                  <a:lnTo>
                    <a:pt x="827696" y="917599"/>
                  </a:lnTo>
                  <a:lnTo>
                    <a:pt x="825708" y="895275"/>
                  </a:lnTo>
                  <a:lnTo>
                    <a:pt x="740905" y="895275"/>
                  </a:lnTo>
                  <a:lnTo>
                    <a:pt x="722110" y="459880"/>
                  </a:lnTo>
                  <a:close/>
                </a:path>
                <a:path w="983614" h="918210">
                  <a:moveTo>
                    <a:pt x="291047" y="325913"/>
                  </a:moveTo>
                  <a:lnTo>
                    <a:pt x="268771" y="325913"/>
                  </a:lnTo>
                  <a:lnTo>
                    <a:pt x="244166" y="895275"/>
                  </a:lnTo>
                  <a:lnTo>
                    <a:pt x="266487" y="895275"/>
                  </a:lnTo>
                  <a:lnTo>
                    <a:pt x="285283" y="459880"/>
                  </a:lnTo>
                  <a:lnTo>
                    <a:pt x="722110" y="459880"/>
                  </a:lnTo>
                  <a:lnTo>
                    <a:pt x="721146" y="437552"/>
                  </a:lnTo>
                  <a:lnTo>
                    <a:pt x="286221" y="437552"/>
                  </a:lnTo>
                  <a:lnTo>
                    <a:pt x="287669" y="404060"/>
                  </a:lnTo>
                  <a:lnTo>
                    <a:pt x="719701" y="404060"/>
                  </a:lnTo>
                  <a:lnTo>
                    <a:pt x="718737" y="381733"/>
                  </a:lnTo>
                  <a:lnTo>
                    <a:pt x="288625" y="381732"/>
                  </a:lnTo>
                  <a:lnTo>
                    <a:pt x="291047" y="325913"/>
                  </a:lnTo>
                  <a:close/>
                </a:path>
                <a:path w="983614" h="918210">
                  <a:moveTo>
                    <a:pt x="774974" y="325355"/>
                  </a:moveTo>
                  <a:lnTo>
                    <a:pt x="752599" y="325355"/>
                  </a:lnTo>
                  <a:lnTo>
                    <a:pt x="803388" y="895275"/>
                  </a:lnTo>
                  <a:lnTo>
                    <a:pt x="825708" y="895275"/>
                  </a:lnTo>
                  <a:lnTo>
                    <a:pt x="786932" y="459880"/>
                  </a:lnTo>
                  <a:lnTo>
                    <a:pt x="837813" y="459880"/>
                  </a:lnTo>
                  <a:lnTo>
                    <a:pt x="837813" y="437552"/>
                  </a:lnTo>
                  <a:lnTo>
                    <a:pt x="784955" y="437552"/>
                  </a:lnTo>
                  <a:lnTo>
                    <a:pt x="781966" y="404060"/>
                  </a:lnTo>
                  <a:lnTo>
                    <a:pt x="837813" y="404061"/>
                  </a:lnTo>
                  <a:lnTo>
                    <a:pt x="837813" y="381733"/>
                  </a:lnTo>
                  <a:lnTo>
                    <a:pt x="779999" y="381733"/>
                  </a:lnTo>
                  <a:lnTo>
                    <a:pt x="774974" y="325355"/>
                  </a:lnTo>
                  <a:close/>
                </a:path>
                <a:path w="983614" h="918210">
                  <a:moveTo>
                    <a:pt x="481402" y="459880"/>
                  </a:moveTo>
                  <a:lnTo>
                    <a:pt x="459145" y="459880"/>
                  </a:lnTo>
                  <a:lnTo>
                    <a:pt x="459145" y="513086"/>
                  </a:lnTo>
                  <a:lnTo>
                    <a:pt x="444608" y="523565"/>
                  </a:lnTo>
                  <a:lnTo>
                    <a:pt x="433340" y="537157"/>
                  </a:lnTo>
                  <a:lnTo>
                    <a:pt x="425807" y="553133"/>
                  </a:lnTo>
                  <a:lnTo>
                    <a:pt x="422474" y="570766"/>
                  </a:lnTo>
                  <a:lnTo>
                    <a:pt x="413898" y="716651"/>
                  </a:lnTo>
                  <a:lnTo>
                    <a:pt x="571173" y="716651"/>
                  </a:lnTo>
                  <a:lnTo>
                    <a:pt x="569862" y="694323"/>
                  </a:lnTo>
                  <a:lnTo>
                    <a:pt x="437519" y="694323"/>
                  </a:lnTo>
                  <a:lnTo>
                    <a:pt x="444749" y="572078"/>
                  </a:lnTo>
                  <a:lnTo>
                    <a:pt x="449359" y="553583"/>
                  </a:lnTo>
                  <a:lnTo>
                    <a:pt x="460306" y="538811"/>
                  </a:lnTo>
                  <a:lnTo>
                    <a:pt x="475982" y="529231"/>
                  </a:lnTo>
                  <a:lnTo>
                    <a:pt x="494777" y="526315"/>
                  </a:lnTo>
                  <a:lnTo>
                    <a:pt x="542763" y="526315"/>
                  </a:lnTo>
                  <a:lnTo>
                    <a:pt x="540484" y="523565"/>
                  </a:lnTo>
                  <a:lnTo>
                    <a:pt x="525954" y="513086"/>
                  </a:lnTo>
                  <a:lnTo>
                    <a:pt x="525954" y="505494"/>
                  </a:lnTo>
                  <a:lnTo>
                    <a:pt x="481402" y="505494"/>
                  </a:lnTo>
                  <a:lnTo>
                    <a:pt x="481402" y="459880"/>
                  </a:lnTo>
                  <a:close/>
                </a:path>
                <a:path w="983614" h="918210">
                  <a:moveTo>
                    <a:pt x="542763" y="526315"/>
                  </a:moveTo>
                  <a:lnTo>
                    <a:pt x="494777" y="526315"/>
                  </a:lnTo>
                  <a:lnTo>
                    <a:pt x="512183" y="530458"/>
                  </a:lnTo>
                  <a:lnTo>
                    <a:pt x="526452" y="540325"/>
                  </a:lnTo>
                  <a:lnTo>
                    <a:pt x="536298" y="554627"/>
                  </a:lnTo>
                  <a:lnTo>
                    <a:pt x="540433" y="572078"/>
                  </a:lnTo>
                  <a:lnTo>
                    <a:pt x="547552" y="694323"/>
                  </a:lnTo>
                  <a:lnTo>
                    <a:pt x="569862" y="694323"/>
                  </a:lnTo>
                  <a:lnTo>
                    <a:pt x="562606" y="570766"/>
                  </a:lnTo>
                  <a:lnTo>
                    <a:pt x="559274" y="553133"/>
                  </a:lnTo>
                  <a:lnTo>
                    <a:pt x="551746" y="537157"/>
                  </a:lnTo>
                  <a:lnTo>
                    <a:pt x="542763" y="526315"/>
                  </a:lnTo>
                  <a:close/>
                </a:path>
                <a:path w="983614" h="918210">
                  <a:moveTo>
                    <a:pt x="496308" y="504210"/>
                  </a:moveTo>
                  <a:lnTo>
                    <a:pt x="488772" y="504210"/>
                  </a:lnTo>
                  <a:lnTo>
                    <a:pt x="481402" y="505494"/>
                  </a:lnTo>
                  <a:lnTo>
                    <a:pt x="503678" y="505494"/>
                  </a:lnTo>
                  <a:lnTo>
                    <a:pt x="496308" y="504210"/>
                  </a:lnTo>
                  <a:close/>
                </a:path>
                <a:path w="983614" h="918210">
                  <a:moveTo>
                    <a:pt x="525954" y="459880"/>
                  </a:moveTo>
                  <a:lnTo>
                    <a:pt x="503678" y="459880"/>
                  </a:lnTo>
                  <a:lnTo>
                    <a:pt x="503678" y="505494"/>
                  </a:lnTo>
                  <a:lnTo>
                    <a:pt x="525954" y="505494"/>
                  </a:lnTo>
                  <a:lnTo>
                    <a:pt x="525954" y="459880"/>
                  </a:lnTo>
                  <a:close/>
                </a:path>
                <a:path w="983614" h="918210">
                  <a:moveTo>
                    <a:pt x="225471" y="404060"/>
                  </a:moveTo>
                  <a:lnTo>
                    <a:pt x="203114" y="404060"/>
                  </a:lnTo>
                  <a:lnTo>
                    <a:pt x="200125" y="437552"/>
                  </a:lnTo>
                  <a:lnTo>
                    <a:pt x="222487" y="437552"/>
                  </a:lnTo>
                  <a:lnTo>
                    <a:pt x="225471" y="404060"/>
                  </a:lnTo>
                  <a:close/>
                </a:path>
                <a:path w="983614" h="918210">
                  <a:moveTo>
                    <a:pt x="719701" y="404060"/>
                  </a:moveTo>
                  <a:lnTo>
                    <a:pt x="697411" y="404060"/>
                  </a:lnTo>
                  <a:lnTo>
                    <a:pt x="698859" y="437552"/>
                  </a:lnTo>
                  <a:lnTo>
                    <a:pt x="721146" y="437552"/>
                  </a:lnTo>
                  <a:lnTo>
                    <a:pt x="719701" y="404060"/>
                  </a:lnTo>
                  <a:close/>
                </a:path>
                <a:path w="983614" h="918210">
                  <a:moveTo>
                    <a:pt x="837813" y="404061"/>
                  </a:moveTo>
                  <a:lnTo>
                    <a:pt x="815538" y="404060"/>
                  </a:lnTo>
                  <a:lnTo>
                    <a:pt x="815538" y="437552"/>
                  </a:lnTo>
                  <a:lnTo>
                    <a:pt x="837813" y="437552"/>
                  </a:lnTo>
                  <a:lnTo>
                    <a:pt x="837813" y="404061"/>
                  </a:lnTo>
                  <a:close/>
                </a:path>
                <a:path w="983614" h="918210">
                  <a:moveTo>
                    <a:pt x="716327" y="325913"/>
                  </a:moveTo>
                  <a:lnTo>
                    <a:pt x="694024" y="325913"/>
                  </a:lnTo>
                  <a:lnTo>
                    <a:pt x="696428" y="381733"/>
                  </a:lnTo>
                  <a:lnTo>
                    <a:pt x="718737" y="381733"/>
                  </a:lnTo>
                  <a:lnTo>
                    <a:pt x="716327" y="325913"/>
                  </a:lnTo>
                  <a:close/>
                </a:path>
                <a:path w="983614" h="918210">
                  <a:moveTo>
                    <a:pt x="750745" y="325476"/>
                  </a:moveTo>
                  <a:lnTo>
                    <a:pt x="232471" y="325475"/>
                  </a:lnTo>
                  <a:lnTo>
                    <a:pt x="234597" y="325596"/>
                  </a:lnTo>
                  <a:lnTo>
                    <a:pt x="236657" y="325866"/>
                  </a:lnTo>
                  <a:lnTo>
                    <a:pt x="238811" y="325913"/>
                  </a:lnTo>
                  <a:lnTo>
                    <a:pt x="744497" y="325913"/>
                  </a:lnTo>
                  <a:lnTo>
                    <a:pt x="747253" y="325838"/>
                  </a:lnTo>
                  <a:lnTo>
                    <a:pt x="749889" y="325531"/>
                  </a:lnTo>
                  <a:lnTo>
                    <a:pt x="750745" y="325476"/>
                  </a:lnTo>
                  <a:close/>
                </a:path>
                <a:path w="983614" h="918210">
                  <a:moveTo>
                    <a:pt x="546377" y="76482"/>
                  </a:moveTo>
                  <a:lnTo>
                    <a:pt x="516449" y="76482"/>
                  </a:lnTo>
                  <a:lnTo>
                    <a:pt x="541524" y="102944"/>
                  </a:lnTo>
                  <a:lnTo>
                    <a:pt x="578463" y="124988"/>
                  </a:lnTo>
                  <a:lnTo>
                    <a:pt x="624378" y="143016"/>
                  </a:lnTo>
                  <a:lnTo>
                    <a:pt x="676382" y="157429"/>
                  </a:lnTo>
                  <a:lnTo>
                    <a:pt x="731586" y="168630"/>
                  </a:lnTo>
                  <a:lnTo>
                    <a:pt x="787103" y="177021"/>
                  </a:lnTo>
                  <a:lnTo>
                    <a:pt x="840044" y="183003"/>
                  </a:lnTo>
                  <a:lnTo>
                    <a:pt x="887524" y="186979"/>
                  </a:lnTo>
                  <a:lnTo>
                    <a:pt x="926655" y="189352"/>
                  </a:lnTo>
                  <a:lnTo>
                    <a:pt x="954556" y="190522"/>
                  </a:lnTo>
                  <a:lnTo>
                    <a:pt x="950000" y="198603"/>
                  </a:lnTo>
                  <a:lnTo>
                    <a:pt x="943372" y="204812"/>
                  </a:lnTo>
                  <a:lnTo>
                    <a:pt x="935213" y="208788"/>
                  </a:lnTo>
                  <a:lnTo>
                    <a:pt x="926062" y="210170"/>
                  </a:lnTo>
                  <a:lnTo>
                    <a:pt x="911490" y="210170"/>
                  </a:lnTo>
                  <a:lnTo>
                    <a:pt x="908149" y="214469"/>
                  </a:lnTo>
                  <a:lnTo>
                    <a:pt x="895642" y="228468"/>
                  </a:lnTo>
                  <a:lnTo>
                    <a:pt x="861594" y="258577"/>
                  </a:lnTo>
                  <a:lnTo>
                    <a:pt x="809884" y="288877"/>
                  </a:lnTo>
                  <a:lnTo>
                    <a:pt x="744144" y="303585"/>
                  </a:lnTo>
                  <a:lnTo>
                    <a:pt x="830931" y="303585"/>
                  </a:lnTo>
                  <a:lnTo>
                    <a:pt x="872484" y="278488"/>
                  </a:lnTo>
                  <a:lnTo>
                    <a:pt x="904208" y="251636"/>
                  </a:lnTo>
                  <a:lnTo>
                    <a:pt x="922257" y="232498"/>
                  </a:lnTo>
                  <a:lnTo>
                    <a:pt x="926062" y="232498"/>
                  </a:lnTo>
                  <a:lnTo>
                    <a:pt x="970152" y="208693"/>
                  </a:lnTo>
                  <a:lnTo>
                    <a:pt x="983051" y="168808"/>
                  </a:lnTo>
                  <a:lnTo>
                    <a:pt x="969036" y="168575"/>
                  </a:lnTo>
                  <a:lnTo>
                    <a:pt x="932276" y="167354"/>
                  </a:lnTo>
                  <a:lnTo>
                    <a:pt x="887384" y="164655"/>
                  </a:lnTo>
                  <a:lnTo>
                    <a:pt x="836846" y="160249"/>
                  </a:lnTo>
                  <a:lnTo>
                    <a:pt x="783148" y="153910"/>
                  </a:lnTo>
                  <a:lnTo>
                    <a:pt x="728776" y="145410"/>
                  </a:lnTo>
                  <a:lnTo>
                    <a:pt x="676215" y="134521"/>
                  </a:lnTo>
                  <a:lnTo>
                    <a:pt x="627952" y="121015"/>
                  </a:lnTo>
                  <a:lnTo>
                    <a:pt x="586472" y="104664"/>
                  </a:lnTo>
                  <a:lnTo>
                    <a:pt x="554262" y="85241"/>
                  </a:lnTo>
                  <a:lnTo>
                    <a:pt x="546377" y="76482"/>
                  </a:lnTo>
                  <a:close/>
                </a:path>
                <a:path w="983614" h="918210">
                  <a:moveTo>
                    <a:pt x="529257" y="24467"/>
                  </a:moveTo>
                  <a:lnTo>
                    <a:pt x="491528" y="24467"/>
                  </a:lnTo>
                  <a:lnTo>
                    <a:pt x="499328" y="26050"/>
                  </a:lnTo>
                  <a:lnTo>
                    <a:pt x="505701" y="30363"/>
                  </a:lnTo>
                  <a:lnTo>
                    <a:pt x="510002" y="36765"/>
                  </a:lnTo>
                  <a:lnTo>
                    <a:pt x="511576" y="44562"/>
                  </a:lnTo>
                  <a:lnTo>
                    <a:pt x="511576" y="54238"/>
                  </a:lnTo>
                  <a:lnTo>
                    <a:pt x="533806" y="54238"/>
                  </a:lnTo>
                  <a:lnTo>
                    <a:pt x="533806" y="44562"/>
                  </a:lnTo>
                  <a:lnTo>
                    <a:pt x="531328" y="27918"/>
                  </a:lnTo>
                  <a:lnTo>
                    <a:pt x="529257" y="24467"/>
                  </a:lnTo>
                  <a:close/>
                </a:path>
              </a:pathLst>
            </a:custGeom>
            <a:solidFill>
              <a:srgbClr val="44536A"/>
            </a:solidFill>
          </p:spPr>
          <p:txBody>
            <a:bodyPr wrap="square" lIns="0" tIns="0" rIns="0" bIns="0" rtlCol="0"/>
            <a:lstStyle/>
            <a:p/>
          </p:txBody>
        </p:sp>
      </p:grpSp>
      <p:sp>
        <p:nvSpPr>
          <p:cNvPr id="7" name="object 7"/>
          <p:cNvSpPr txBox="1">
            <a:spLocks noGrp="1"/>
          </p:cNvSpPr>
          <p:nvPr>
            <p:ph type="title"/>
          </p:nvPr>
        </p:nvSpPr>
        <p:spPr>
          <a:xfrm>
            <a:off x="659993" y="389966"/>
            <a:ext cx="7859395" cy="635000"/>
          </a:xfrm>
          <a:prstGeom prst="rect"/>
        </p:spPr>
        <p:txBody>
          <a:bodyPr wrap="square" lIns="0" tIns="12065" rIns="0" bIns="0" rtlCol="0" vert="horz">
            <a:spAutoFit/>
          </a:bodyPr>
          <a:lstStyle/>
          <a:p>
            <a:pPr marL="12700">
              <a:lnSpc>
                <a:spcPct val="100000"/>
              </a:lnSpc>
              <a:spcBef>
                <a:spcPts val="95"/>
              </a:spcBef>
            </a:pPr>
            <a:r>
              <a:rPr dirty="0" sz="4000" spc="-50">
                <a:solidFill>
                  <a:srgbClr val="5F5348"/>
                </a:solidFill>
              </a:rPr>
              <a:t>緣起-京都議定書下國家層級碳交易</a:t>
            </a:r>
            <a:endParaRPr sz="4000"/>
          </a:p>
        </p:txBody>
      </p:sp>
      <p:grpSp>
        <p:nvGrpSpPr>
          <p:cNvPr id="8" name="object 8" descr=""/>
          <p:cNvGrpSpPr/>
          <p:nvPr/>
        </p:nvGrpSpPr>
        <p:grpSpPr>
          <a:xfrm>
            <a:off x="7670292" y="2147328"/>
            <a:ext cx="3451225" cy="3649345"/>
            <a:chOff x="7670292" y="2147328"/>
            <a:chExt cx="3451225" cy="3649345"/>
          </a:xfrm>
        </p:grpSpPr>
        <p:pic>
          <p:nvPicPr>
            <p:cNvPr id="9" name="object 9" descr=""/>
            <p:cNvPicPr/>
            <p:nvPr/>
          </p:nvPicPr>
          <p:blipFill>
            <a:blip r:embed="rId2" cstate="print"/>
            <a:stretch>
              <a:fillRect/>
            </a:stretch>
          </p:blipFill>
          <p:spPr>
            <a:xfrm>
              <a:off x="7670292" y="5119115"/>
              <a:ext cx="3451098" cy="677418"/>
            </a:xfrm>
            <a:prstGeom prst="rect">
              <a:avLst/>
            </a:prstGeom>
          </p:spPr>
        </p:pic>
        <p:sp>
          <p:nvSpPr>
            <p:cNvPr id="10" name="object 10" descr=""/>
            <p:cNvSpPr/>
            <p:nvPr/>
          </p:nvSpPr>
          <p:spPr>
            <a:xfrm>
              <a:off x="7927612" y="2148731"/>
              <a:ext cx="887730" cy="1071245"/>
            </a:xfrm>
            <a:custGeom>
              <a:avLst/>
              <a:gdLst/>
              <a:ahLst/>
              <a:cxnLst/>
              <a:rect l="l" t="t" r="r" b="b"/>
              <a:pathLst>
                <a:path w="887729" h="1071245">
                  <a:moveTo>
                    <a:pt x="449587" y="0"/>
                  </a:moveTo>
                  <a:lnTo>
                    <a:pt x="404207" y="1720"/>
                  </a:lnTo>
                  <a:lnTo>
                    <a:pt x="359193" y="8051"/>
                  </a:lnTo>
                  <a:lnTo>
                    <a:pt x="314927" y="18979"/>
                  </a:lnTo>
                  <a:lnTo>
                    <a:pt x="271792" y="34491"/>
                  </a:lnTo>
                  <a:lnTo>
                    <a:pt x="230171" y="54571"/>
                  </a:lnTo>
                  <a:lnTo>
                    <a:pt x="190446" y="79208"/>
                  </a:lnTo>
                  <a:lnTo>
                    <a:pt x="153001" y="108387"/>
                  </a:lnTo>
                  <a:lnTo>
                    <a:pt x="118218" y="142094"/>
                  </a:lnTo>
                  <a:lnTo>
                    <a:pt x="87277" y="179319"/>
                  </a:lnTo>
                  <a:lnTo>
                    <a:pt x="61043" y="218857"/>
                  </a:lnTo>
                  <a:lnTo>
                    <a:pt x="39502" y="260326"/>
                  </a:lnTo>
                  <a:lnTo>
                    <a:pt x="22641" y="303342"/>
                  </a:lnTo>
                  <a:lnTo>
                    <a:pt x="10447" y="347523"/>
                  </a:lnTo>
                  <a:lnTo>
                    <a:pt x="2904" y="392487"/>
                  </a:lnTo>
                  <a:lnTo>
                    <a:pt x="0" y="437850"/>
                  </a:lnTo>
                  <a:lnTo>
                    <a:pt x="1720" y="483230"/>
                  </a:lnTo>
                  <a:lnTo>
                    <a:pt x="8051" y="528245"/>
                  </a:lnTo>
                  <a:lnTo>
                    <a:pt x="18979" y="572511"/>
                  </a:lnTo>
                  <a:lnTo>
                    <a:pt x="34491" y="615646"/>
                  </a:lnTo>
                  <a:lnTo>
                    <a:pt x="54571" y="657267"/>
                  </a:lnTo>
                  <a:lnTo>
                    <a:pt x="79208" y="696991"/>
                  </a:lnTo>
                  <a:lnTo>
                    <a:pt x="108387" y="734436"/>
                  </a:lnTo>
                  <a:lnTo>
                    <a:pt x="142094" y="769220"/>
                  </a:lnTo>
                  <a:lnTo>
                    <a:pt x="467468" y="1070845"/>
                  </a:lnTo>
                  <a:lnTo>
                    <a:pt x="769220" y="745344"/>
                  </a:lnTo>
                  <a:lnTo>
                    <a:pt x="800161" y="708119"/>
                  </a:lnTo>
                  <a:lnTo>
                    <a:pt x="826395" y="668580"/>
                  </a:lnTo>
                  <a:lnTo>
                    <a:pt x="847935" y="627112"/>
                  </a:lnTo>
                  <a:lnTo>
                    <a:pt x="864796" y="584096"/>
                  </a:lnTo>
                  <a:lnTo>
                    <a:pt x="876991" y="539914"/>
                  </a:lnTo>
                  <a:lnTo>
                    <a:pt x="884534" y="494951"/>
                  </a:lnTo>
                  <a:lnTo>
                    <a:pt x="887438" y="449587"/>
                  </a:lnTo>
                  <a:lnTo>
                    <a:pt x="885718" y="404207"/>
                  </a:lnTo>
                  <a:lnTo>
                    <a:pt x="879387" y="359193"/>
                  </a:lnTo>
                  <a:lnTo>
                    <a:pt x="868459" y="314927"/>
                  </a:lnTo>
                  <a:lnTo>
                    <a:pt x="852947" y="271792"/>
                  </a:lnTo>
                  <a:lnTo>
                    <a:pt x="832866" y="230171"/>
                  </a:lnTo>
                  <a:lnTo>
                    <a:pt x="808229" y="190446"/>
                  </a:lnTo>
                  <a:lnTo>
                    <a:pt x="779051" y="153001"/>
                  </a:lnTo>
                  <a:lnTo>
                    <a:pt x="745344" y="118218"/>
                  </a:lnTo>
                  <a:lnTo>
                    <a:pt x="708119" y="87277"/>
                  </a:lnTo>
                  <a:lnTo>
                    <a:pt x="668580" y="61043"/>
                  </a:lnTo>
                  <a:lnTo>
                    <a:pt x="627112" y="39502"/>
                  </a:lnTo>
                  <a:lnTo>
                    <a:pt x="584096" y="22641"/>
                  </a:lnTo>
                  <a:lnTo>
                    <a:pt x="539914" y="10447"/>
                  </a:lnTo>
                  <a:lnTo>
                    <a:pt x="494951" y="2904"/>
                  </a:lnTo>
                  <a:lnTo>
                    <a:pt x="449587" y="0"/>
                  </a:lnTo>
                  <a:close/>
                </a:path>
              </a:pathLst>
            </a:custGeom>
            <a:solidFill>
              <a:srgbClr val="006FC0"/>
            </a:solidFill>
          </p:spPr>
          <p:txBody>
            <a:bodyPr wrap="square" lIns="0" tIns="0" rIns="0" bIns="0" rtlCol="0"/>
            <a:lstStyle/>
            <a:p/>
          </p:txBody>
        </p:sp>
        <p:sp>
          <p:nvSpPr>
            <p:cNvPr id="11" name="object 11" descr=""/>
            <p:cNvSpPr/>
            <p:nvPr/>
          </p:nvSpPr>
          <p:spPr>
            <a:xfrm>
              <a:off x="8029956" y="2250947"/>
              <a:ext cx="683260" cy="683260"/>
            </a:xfrm>
            <a:custGeom>
              <a:avLst/>
              <a:gdLst/>
              <a:ahLst/>
              <a:cxnLst/>
              <a:rect l="l" t="t" r="r" b="b"/>
              <a:pathLst>
                <a:path w="683259" h="683260">
                  <a:moveTo>
                    <a:pt x="341375" y="0"/>
                  </a:moveTo>
                  <a:lnTo>
                    <a:pt x="295041" y="3115"/>
                  </a:lnTo>
                  <a:lnTo>
                    <a:pt x="250604" y="12190"/>
                  </a:lnTo>
                  <a:lnTo>
                    <a:pt x="208472" y="26818"/>
                  </a:lnTo>
                  <a:lnTo>
                    <a:pt x="169051" y="46594"/>
                  </a:lnTo>
                  <a:lnTo>
                    <a:pt x="132746" y="71112"/>
                  </a:lnTo>
                  <a:lnTo>
                    <a:pt x="99964" y="99964"/>
                  </a:lnTo>
                  <a:lnTo>
                    <a:pt x="71112" y="132746"/>
                  </a:lnTo>
                  <a:lnTo>
                    <a:pt x="46594" y="169051"/>
                  </a:lnTo>
                  <a:lnTo>
                    <a:pt x="26818" y="208472"/>
                  </a:lnTo>
                  <a:lnTo>
                    <a:pt x="12190" y="250604"/>
                  </a:lnTo>
                  <a:lnTo>
                    <a:pt x="3115" y="295041"/>
                  </a:lnTo>
                  <a:lnTo>
                    <a:pt x="0" y="341375"/>
                  </a:lnTo>
                  <a:lnTo>
                    <a:pt x="3115" y="387710"/>
                  </a:lnTo>
                  <a:lnTo>
                    <a:pt x="12190" y="432147"/>
                  </a:lnTo>
                  <a:lnTo>
                    <a:pt x="26818" y="474279"/>
                  </a:lnTo>
                  <a:lnTo>
                    <a:pt x="46594" y="513700"/>
                  </a:lnTo>
                  <a:lnTo>
                    <a:pt x="71112" y="550005"/>
                  </a:lnTo>
                  <a:lnTo>
                    <a:pt x="99964" y="582787"/>
                  </a:lnTo>
                  <a:lnTo>
                    <a:pt x="132746" y="611639"/>
                  </a:lnTo>
                  <a:lnTo>
                    <a:pt x="169051" y="636157"/>
                  </a:lnTo>
                  <a:lnTo>
                    <a:pt x="208472" y="655933"/>
                  </a:lnTo>
                  <a:lnTo>
                    <a:pt x="250604" y="670561"/>
                  </a:lnTo>
                  <a:lnTo>
                    <a:pt x="295041" y="679636"/>
                  </a:lnTo>
                  <a:lnTo>
                    <a:pt x="341375" y="682751"/>
                  </a:lnTo>
                  <a:lnTo>
                    <a:pt x="387710" y="679636"/>
                  </a:lnTo>
                  <a:lnTo>
                    <a:pt x="432147" y="670561"/>
                  </a:lnTo>
                  <a:lnTo>
                    <a:pt x="474279" y="655933"/>
                  </a:lnTo>
                  <a:lnTo>
                    <a:pt x="513700" y="636157"/>
                  </a:lnTo>
                  <a:lnTo>
                    <a:pt x="550005" y="611639"/>
                  </a:lnTo>
                  <a:lnTo>
                    <a:pt x="582787" y="582787"/>
                  </a:lnTo>
                  <a:lnTo>
                    <a:pt x="611639" y="550005"/>
                  </a:lnTo>
                  <a:lnTo>
                    <a:pt x="636157" y="513700"/>
                  </a:lnTo>
                  <a:lnTo>
                    <a:pt x="655933" y="474279"/>
                  </a:lnTo>
                  <a:lnTo>
                    <a:pt x="670561" y="432147"/>
                  </a:lnTo>
                  <a:lnTo>
                    <a:pt x="679636" y="387710"/>
                  </a:lnTo>
                  <a:lnTo>
                    <a:pt x="682751" y="341375"/>
                  </a:lnTo>
                  <a:lnTo>
                    <a:pt x="679636" y="295041"/>
                  </a:lnTo>
                  <a:lnTo>
                    <a:pt x="670561" y="250604"/>
                  </a:lnTo>
                  <a:lnTo>
                    <a:pt x="655933" y="208472"/>
                  </a:lnTo>
                  <a:lnTo>
                    <a:pt x="636157" y="169051"/>
                  </a:lnTo>
                  <a:lnTo>
                    <a:pt x="611639" y="132746"/>
                  </a:lnTo>
                  <a:lnTo>
                    <a:pt x="582787" y="99964"/>
                  </a:lnTo>
                  <a:lnTo>
                    <a:pt x="550005" y="71112"/>
                  </a:lnTo>
                  <a:lnTo>
                    <a:pt x="513700" y="46594"/>
                  </a:lnTo>
                  <a:lnTo>
                    <a:pt x="474279" y="26818"/>
                  </a:lnTo>
                  <a:lnTo>
                    <a:pt x="432147" y="12190"/>
                  </a:lnTo>
                  <a:lnTo>
                    <a:pt x="387710" y="3115"/>
                  </a:lnTo>
                  <a:lnTo>
                    <a:pt x="341375" y="0"/>
                  </a:lnTo>
                  <a:close/>
                </a:path>
              </a:pathLst>
            </a:custGeom>
            <a:solidFill>
              <a:srgbClr val="FFFFFF"/>
            </a:solidFill>
          </p:spPr>
          <p:txBody>
            <a:bodyPr wrap="square" lIns="0" tIns="0" rIns="0" bIns="0" rtlCol="0"/>
            <a:lstStyle/>
            <a:p/>
          </p:txBody>
        </p:sp>
        <p:sp>
          <p:nvSpPr>
            <p:cNvPr id="12" name="object 12" descr=""/>
            <p:cNvSpPr/>
            <p:nvPr/>
          </p:nvSpPr>
          <p:spPr>
            <a:xfrm>
              <a:off x="9855930" y="2148731"/>
              <a:ext cx="887730" cy="1071245"/>
            </a:xfrm>
            <a:custGeom>
              <a:avLst/>
              <a:gdLst/>
              <a:ahLst/>
              <a:cxnLst/>
              <a:rect l="l" t="t" r="r" b="b"/>
              <a:pathLst>
                <a:path w="887729" h="1071245">
                  <a:moveTo>
                    <a:pt x="449638" y="0"/>
                  </a:moveTo>
                  <a:lnTo>
                    <a:pt x="404258" y="1720"/>
                  </a:lnTo>
                  <a:lnTo>
                    <a:pt x="359243" y="8051"/>
                  </a:lnTo>
                  <a:lnTo>
                    <a:pt x="314977" y="18979"/>
                  </a:lnTo>
                  <a:lnTo>
                    <a:pt x="271842" y="34491"/>
                  </a:lnTo>
                  <a:lnTo>
                    <a:pt x="230221" y="54571"/>
                  </a:lnTo>
                  <a:lnTo>
                    <a:pt x="190497" y="79208"/>
                  </a:lnTo>
                  <a:lnTo>
                    <a:pt x="153052" y="108387"/>
                  </a:lnTo>
                  <a:lnTo>
                    <a:pt x="118268" y="142094"/>
                  </a:lnTo>
                  <a:lnTo>
                    <a:pt x="87305" y="179319"/>
                  </a:lnTo>
                  <a:lnTo>
                    <a:pt x="61055" y="218857"/>
                  </a:lnTo>
                  <a:lnTo>
                    <a:pt x="39504" y="260326"/>
                  </a:lnTo>
                  <a:lnTo>
                    <a:pt x="22637" y="303342"/>
                  </a:lnTo>
                  <a:lnTo>
                    <a:pt x="10441" y="347523"/>
                  </a:lnTo>
                  <a:lnTo>
                    <a:pt x="2900" y="392487"/>
                  </a:lnTo>
                  <a:lnTo>
                    <a:pt x="0" y="437850"/>
                  </a:lnTo>
                  <a:lnTo>
                    <a:pt x="1726" y="483230"/>
                  </a:lnTo>
                  <a:lnTo>
                    <a:pt x="8065" y="528245"/>
                  </a:lnTo>
                  <a:lnTo>
                    <a:pt x="19001" y="572511"/>
                  </a:lnTo>
                  <a:lnTo>
                    <a:pt x="34521" y="615646"/>
                  </a:lnTo>
                  <a:lnTo>
                    <a:pt x="54610" y="657267"/>
                  </a:lnTo>
                  <a:lnTo>
                    <a:pt x="79253" y="696991"/>
                  </a:lnTo>
                  <a:lnTo>
                    <a:pt x="108436" y="734436"/>
                  </a:lnTo>
                  <a:lnTo>
                    <a:pt x="142144" y="769220"/>
                  </a:lnTo>
                  <a:lnTo>
                    <a:pt x="467518" y="1070845"/>
                  </a:lnTo>
                  <a:lnTo>
                    <a:pt x="769143" y="745344"/>
                  </a:lnTo>
                  <a:lnTo>
                    <a:pt x="800107" y="708119"/>
                  </a:lnTo>
                  <a:lnTo>
                    <a:pt x="826357" y="668580"/>
                  </a:lnTo>
                  <a:lnTo>
                    <a:pt x="847909" y="627112"/>
                  </a:lnTo>
                  <a:lnTo>
                    <a:pt x="864777" y="584096"/>
                  </a:lnTo>
                  <a:lnTo>
                    <a:pt x="876976" y="539914"/>
                  </a:lnTo>
                  <a:lnTo>
                    <a:pt x="884520" y="494951"/>
                  </a:lnTo>
                  <a:lnTo>
                    <a:pt x="887425" y="449587"/>
                  </a:lnTo>
                  <a:lnTo>
                    <a:pt x="885705" y="404207"/>
                  </a:lnTo>
                  <a:lnTo>
                    <a:pt x="879374" y="359193"/>
                  </a:lnTo>
                  <a:lnTo>
                    <a:pt x="868448" y="314927"/>
                  </a:lnTo>
                  <a:lnTo>
                    <a:pt x="852941" y="271792"/>
                  </a:lnTo>
                  <a:lnTo>
                    <a:pt x="832867" y="230171"/>
                  </a:lnTo>
                  <a:lnTo>
                    <a:pt x="808241" y="190446"/>
                  </a:lnTo>
                  <a:lnTo>
                    <a:pt x="779079" y="153001"/>
                  </a:lnTo>
                  <a:lnTo>
                    <a:pt x="745394" y="118218"/>
                  </a:lnTo>
                  <a:lnTo>
                    <a:pt x="708169" y="87277"/>
                  </a:lnTo>
                  <a:lnTo>
                    <a:pt x="668631" y="61043"/>
                  </a:lnTo>
                  <a:lnTo>
                    <a:pt x="627162" y="39502"/>
                  </a:lnTo>
                  <a:lnTo>
                    <a:pt x="584146" y="22641"/>
                  </a:lnTo>
                  <a:lnTo>
                    <a:pt x="539965" y="10447"/>
                  </a:lnTo>
                  <a:lnTo>
                    <a:pt x="495001" y="2904"/>
                  </a:lnTo>
                  <a:lnTo>
                    <a:pt x="449638" y="0"/>
                  </a:lnTo>
                  <a:close/>
                </a:path>
              </a:pathLst>
            </a:custGeom>
            <a:solidFill>
              <a:srgbClr val="006FC0"/>
            </a:solidFill>
          </p:spPr>
          <p:txBody>
            <a:bodyPr wrap="square" lIns="0" tIns="0" rIns="0" bIns="0" rtlCol="0"/>
            <a:lstStyle/>
            <a:p/>
          </p:txBody>
        </p:sp>
        <p:sp>
          <p:nvSpPr>
            <p:cNvPr id="13" name="object 13" descr=""/>
            <p:cNvSpPr/>
            <p:nvPr/>
          </p:nvSpPr>
          <p:spPr>
            <a:xfrm>
              <a:off x="9957816" y="2250947"/>
              <a:ext cx="683260" cy="683260"/>
            </a:xfrm>
            <a:custGeom>
              <a:avLst/>
              <a:gdLst/>
              <a:ahLst/>
              <a:cxnLst/>
              <a:rect l="l" t="t" r="r" b="b"/>
              <a:pathLst>
                <a:path w="683259" h="683260">
                  <a:moveTo>
                    <a:pt x="341375" y="0"/>
                  </a:moveTo>
                  <a:lnTo>
                    <a:pt x="295041" y="3115"/>
                  </a:lnTo>
                  <a:lnTo>
                    <a:pt x="250604" y="12190"/>
                  </a:lnTo>
                  <a:lnTo>
                    <a:pt x="208472" y="26818"/>
                  </a:lnTo>
                  <a:lnTo>
                    <a:pt x="169051" y="46594"/>
                  </a:lnTo>
                  <a:lnTo>
                    <a:pt x="132746" y="71112"/>
                  </a:lnTo>
                  <a:lnTo>
                    <a:pt x="99964" y="99964"/>
                  </a:lnTo>
                  <a:lnTo>
                    <a:pt x="71112" y="132746"/>
                  </a:lnTo>
                  <a:lnTo>
                    <a:pt x="46594" y="169051"/>
                  </a:lnTo>
                  <a:lnTo>
                    <a:pt x="26818" y="208472"/>
                  </a:lnTo>
                  <a:lnTo>
                    <a:pt x="12190" y="250604"/>
                  </a:lnTo>
                  <a:lnTo>
                    <a:pt x="3115" y="295041"/>
                  </a:lnTo>
                  <a:lnTo>
                    <a:pt x="0" y="341375"/>
                  </a:lnTo>
                  <a:lnTo>
                    <a:pt x="3115" y="387710"/>
                  </a:lnTo>
                  <a:lnTo>
                    <a:pt x="12190" y="432147"/>
                  </a:lnTo>
                  <a:lnTo>
                    <a:pt x="26818" y="474279"/>
                  </a:lnTo>
                  <a:lnTo>
                    <a:pt x="46594" y="513700"/>
                  </a:lnTo>
                  <a:lnTo>
                    <a:pt x="71112" y="550005"/>
                  </a:lnTo>
                  <a:lnTo>
                    <a:pt x="99964" y="582787"/>
                  </a:lnTo>
                  <a:lnTo>
                    <a:pt x="132746" y="611639"/>
                  </a:lnTo>
                  <a:lnTo>
                    <a:pt x="169051" y="636157"/>
                  </a:lnTo>
                  <a:lnTo>
                    <a:pt x="208472" y="655933"/>
                  </a:lnTo>
                  <a:lnTo>
                    <a:pt x="250604" y="670561"/>
                  </a:lnTo>
                  <a:lnTo>
                    <a:pt x="295041" y="679636"/>
                  </a:lnTo>
                  <a:lnTo>
                    <a:pt x="341375" y="682751"/>
                  </a:lnTo>
                  <a:lnTo>
                    <a:pt x="387710" y="679636"/>
                  </a:lnTo>
                  <a:lnTo>
                    <a:pt x="432147" y="670561"/>
                  </a:lnTo>
                  <a:lnTo>
                    <a:pt x="474279" y="655933"/>
                  </a:lnTo>
                  <a:lnTo>
                    <a:pt x="513700" y="636157"/>
                  </a:lnTo>
                  <a:lnTo>
                    <a:pt x="550005" y="611639"/>
                  </a:lnTo>
                  <a:lnTo>
                    <a:pt x="582787" y="582787"/>
                  </a:lnTo>
                  <a:lnTo>
                    <a:pt x="611639" y="550005"/>
                  </a:lnTo>
                  <a:lnTo>
                    <a:pt x="636157" y="513700"/>
                  </a:lnTo>
                  <a:lnTo>
                    <a:pt x="655933" y="474279"/>
                  </a:lnTo>
                  <a:lnTo>
                    <a:pt x="670561" y="432147"/>
                  </a:lnTo>
                  <a:lnTo>
                    <a:pt x="679636" y="387710"/>
                  </a:lnTo>
                  <a:lnTo>
                    <a:pt x="682751" y="341375"/>
                  </a:lnTo>
                  <a:lnTo>
                    <a:pt x="679636" y="295041"/>
                  </a:lnTo>
                  <a:lnTo>
                    <a:pt x="670561" y="250604"/>
                  </a:lnTo>
                  <a:lnTo>
                    <a:pt x="655933" y="208472"/>
                  </a:lnTo>
                  <a:lnTo>
                    <a:pt x="636157" y="169051"/>
                  </a:lnTo>
                  <a:lnTo>
                    <a:pt x="611639" y="132746"/>
                  </a:lnTo>
                  <a:lnTo>
                    <a:pt x="582787" y="99964"/>
                  </a:lnTo>
                  <a:lnTo>
                    <a:pt x="550005" y="71112"/>
                  </a:lnTo>
                  <a:lnTo>
                    <a:pt x="513700" y="46594"/>
                  </a:lnTo>
                  <a:lnTo>
                    <a:pt x="474279" y="26818"/>
                  </a:lnTo>
                  <a:lnTo>
                    <a:pt x="432147" y="12190"/>
                  </a:lnTo>
                  <a:lnTo>
                    <a:pt x="387710" y="3115"/>
                  </a:lnTo>
                  <a:lnTo>
                    <a:pt x="341375" y="0"/>
                  </a:lnTo>
                  <a:close/>
                </a:path>
              </a:pathLst>
            </a:custGeom>
            <a:solidFill>
              <a:srgbClr val="FFFFFF"/>
            </a:solidFill>
          </p:spPr>
          <p:txBody>
            <a:bodyPr wrap="square" lIns="0" tIns="0" rIns="0" bIns="0" rtlCol="0"/>
            <a:lstStyle/>
            <a:p/>
          </p:txBody>
        </p:sp>
        <p:sp>
          <p:nvSpPr>
            <p:cNvPr id="14" name="object 14" descr=""/>
            <p:cNvSpPr/>
            <p:nvPr/>
          </p:nvSpPr>
          <p:spPr>
            <a:xfrm>
              <a:off x="8905494" y="2519171"/>
              <a:ext cx="843280" cy="114300"/>
            </a:xfrm>
            <a:custGeom>
              <a:avLst/>
              <a:gdLst/>
              <a:ahLst/>
              <a:cxnLst/>
              <a:rect l="l" t="t" r="r" b="b"/>
              <a:pathLst>
                <a:path w="843279" h="114300">
                  <a:moveTo>
                    <a:pt x="114300" y="0"/>
                  </a:moveTo>
                  <a:lnTo>
                    <a:pt x="0" y="57150"/>
                  </a:lnTo>
                  <a:lnTo>
                    <a:pt x="114300" y="114300"/>
                  </a:lnTo>
                  <a:lnTo>
                    <a:pt x="114300" y="76200"/>
                  </a:lnTo>
                  <a:lnTo>
                    <a:pt x="95250" y="76200"/>
                  </a:lnTo>
                  <a:lnTo>
                    <a:pt x="95250" y="38100"/>
                  </a:lnTo>
                  <a:lnTo>
                    <a:pt x="114300" y="38100"/>
                  </a:lnTo>
                  <a:lnTo>
                    <a:pt x="114300" y="0"/>
                  </a:lnTo>
                  <a:close/>
                </a:path>
                <a:path w="843279" h="114300">
                  <a:moveTo>
                    <a:pt x="728979" y="0"/>
                  </a:moveTo>
                  <a:lnTo>
                    <a:pt x="728979" y="114300"/>
                  </a:lnTo>
                  <a:lnTo>
                    <a:pt x="805179" y="76200"/>
                  </a:lnTo>
                  <a:lnTo>
                    <a:pt x="748029" y="76200"/>
                  </a:lnTo>
                  <a:lnTo>
                    <a:pt x="748029" y="38100"/>
                  </a:lnTo>
                  <a:lnTo>
                    <a:pt x="805179" y="38100"/>
                  </a:lnTo>
                  <a:lnTo>
                    <a:pt x="728979" y="0"/>
                  </a:lnTo>
                  <a:close/>
                </a:path>
                <a:path w="843279" h="114300">
                  <a:moveTo>
                    <a:pt x="114300" y="38100"/>
                  </a:moveTo>
                  <a:lnTo>
                    <a:pt x="95250" y="38100"/>
                  </a:lnTo>
                  <a:lnTo>
                    <a:pt x="95250" y="76200"/>
                  </a:lnTo>
                  <a:lnTo>
                    <a:pt x="114300" y="76200"/>
                  </a:lnTo>
                  <a:lnTo>
                    <a:pt x="114300" y="38100"/>
                  </a:lnTo>
                  <a:close/>
                </a:path>
                <a:path w="843279" h="114300">
                  <a:moveTo>
                    <a:pt x="728979" y="38100"/>
                  </a:moveTo>
                  <a:lnTo>
                    <a:pt x="114300" y="38100"/>
                  </a:lnTo>
                  <a:lnTo>
                    <a:pt x="114300" y="76200"/>
                  </a:lnTo>
                  <a:lnTo>
                    <a:pt x="728979" y="76200"/>
                  </a:lnTo>
                  <a:lnTo>
                    <a:pt x="728979" y="38100"/>
                  </a:lnTo>
                  <a:close/>
                </a:path>
                <a:path w="843279" h="114300">
                  <a:moveTo>
                    <a:pt x="805179" y="38100"/>
                  </a:moveTo>
                  <a:lnTo>
                    <a:pt x="748029" y="38100"/>
                  </a:lnTo>
                  <a:lnTo>
                    <a:pt x="748029" y="76200"/>
                  </a:lnTo>
                  <a:lnTo>
                    <a:pt x="805179" y="76200"/>
                  </a:lnTo>
                  <a:lnTo>
                    <a:pt x="843279" y="57150"/>
                  </a:lnTo>
                  <a:lnTo>
                    <a:pt x="805179" y="38100"/>
                  </a:lnTo>
                  <a:close/>
                </a:path>
              </a:pathLst>
            </a:custGeom>
            <a:solidFill>
              <a:srgbClr val="455A5F"/>
            </a:solidFill>
          </p:spPr>
          <p:txBody>
            <a:bodyPr wrap="square" lIns="0" tIns="0" rIns="0" bIns="0" rtlCol="0"/>
            <a:lstStyle/>
            <a:p/>
          </p:txBody>
        </p:sp>
        <p:pic>
          <p:nvPicPr>
            <p:cNvPr id="15" name="object 15" descr=""/>
            <p:cNvPicPr/>
            <p:nvPr/>
          </p:nvPicPr>
          <p:blipFill>
            <a:blip r:embed="rId3" cstate="print"/>
            <a:stretch>
              <a:fillRect/>
            </a:stretch>
          </p:blipFill>
          <p:spPr>
            <a:xfrm>
              <a:off x="8857488" y="2147328"/>
              <a:ext cx="662177" cy="511289"/>
            </a:xfrm>
            <a:prstGeom prst="rect">
              <a:avLst/>
            </a:prstGeom>
          </p:spPr>
        </p:pic>
        <p:pic>
          <p:nvPicPr>
            <p:cNvPr id="16" name="object 16" descr=""/>
            <p:cNvPicPr/>
            <p:nvPr/>
          </p:nvPicPr>
          <p:blipFill>
            <a:blip r:embed="rId4" cstate="print"/>
            <a:stretch>
              <a:fillRect/>
            </a:stretch>
          </p:blipFill>
          <p:spPr>
            <a:xfrm>
              <a:off x="9214104" y="2148852"/>
              <a:ext cx="534149" cy="511289"/>
            </a:xfrm>
            <a:prstGeom prst="rect">
              <a:avLst/>
            </a:prstGeom>
          </p:spPr>
        </p:pic>
        <p:pic>
          <p:nvPicPr>
            <p:cNvPr id="17" name="object 17" descr=""/>
            <p:cNvPicPr/>
            <p:nvPr/>
          </p:nvPicPr>
          <p:blipFill>
            <a:blip r:embed="rId5" cstate="print"/>
            <a:stretch>
              <a:fillRect/>
            </a:stretch>
          </p:blipFill>
          <p:spPr>
            <a:xfrm>
              <a:off x="9442704" y="2147328"/>
              <a:ext cx="496061" cy="511289"/>
            </a:xfrm>
            <a:prstGeom prst="rect">
              <a:avLst/>
            </a:prstGeom>
          </p:spPr>
        </p:pic>
      </p:grpSp>
      <p:sp>
        <p:nvSpPr>
          <p:cNvPr id="18" name="object 18" descr=""/>
          <p:cNvSpPr txBox="1"/>
          <p:nvPr/>
        </p:nvSpPr>
        <p:spPr>
          <a:xfrm>
            <a:off x="904341" y="5861100"/>
            <a:ext cx="3193415" cy="452755"/>
          </a:xfrm>
          <a:prstGeom prst="rect">
            <a:avLst/>
          </a:prstGeom>
        </p:spPr>
        <p:txBody>
          <a:bodyPr wrap="square" lIns="0" tIns="12700" rIns="0" bIns="0" rtlCol="0" vert="horz">
            <a:spAutoFit/>
          </a:bodyPr>
          <a:lstStyle/>
          <a:p>
            <a:pPr marL="38100">
              <a:lnSpc>
                <a:spcPct val="100000"/>
              </a:lnSpc>
              <a:spcBef>
                <a:spcPts val="100"/>
              </a:spcBef>
            </a:pPr>
            <a:r>
              <a:rPr dirty="0" sz="1400" spc="-25">
                <a:latin typeface="Microsoft JhengHei"/>
                <a:cs typeface="Microsoft JhengHei"/>
              </a:rPr>
              <a:t>註：</a:t>
            </a:r>
            <a:endParaRPr sz="1400">
              <a:latin typeface="Microsoft JhengHei"/>
              <a:cs typeface="Microsoft JhengHei"/>
            </a:endParaRPr>
          </a:p>
          <a:p>
            <a:pPr marL="209550" indent="-171450">
              <a:lnSpc>
                <a:spcPct val="100000"/>
              </a:lnSpc>
              <a:spcBef>
                <a:spcPts val="5"/>
              </a:spcBef>
              <a:buFont typeface="Arial"/>
              <a:buChar char="•"/>
              <a:tabLst>
                <a:tab pos="209550" algn="l"/>
              </a:tabLst>
            </a:pPr>
            <a:r>
              <a:rPr dirty="0" sz="1400">
                <a:latin typeface="Calibri"/>
                <a:cs typeface="Calibri"/>
              </a:rPr>
              <a:t>1</a:t>
            </a:r>
            <a:r>
              <a:rPr dirty="0" sz="1400" spc="-25">
                <a:latin typeface="Calibri"/>
                <a:cs typeface="Calibri"/>
              </a:rPr>
              <a:t> </a:t>
            </a:r>
            <a:r>
              <a:rPr dirty="0" sz="1400">
                <a:latin typeface="Calibri"/>
                <a:cs typeface="Calibri"/>
              </a:rPr>
              <a:t>AAU</a:t>
            </a:r>
            <a:r>
              <a:rPr dirty="0" sz="1400" spc="-15">
                <a:latin typeface="Calibri"/>
                <a:cs typeface="Calibri"/>
              </a:rPr>
              <a:t> = </a:t>
            </a:r>
            <a:r>
              <a:rPr dirty="0" sz="1400">
                <a:latin typeface="Calibri"/>
                <a:cs typeface="Calibri"/>
              </a:rPr>
              <a:t>1</a:t>
            </a:r>
            <a:r>
              <a:rPr dirty="0" sz="1400" spc="-10">
                <a:latin typeface="Calibri"/>
                <a:cs typeface="Calibri"/>
              </a:rPr>
              <a:t> </a:t>
            </a:r>
            <a:r>
              <a:rPr dirty="0" sz="1400">
                <a:latin typeface="Calibri"/>
                <a:cs typeface="Calibri"/>
              </a:rPr>
              <a:t>ERU</a:t>
            </a:r>
            <a:r>
              <a:rPr dirty="0" sz="1400" spc="-15">
                <a:latin typeface="Calibri"/>
                <a:cs typeface="Calibri"/>
              </a:rPr>
              <a:t> = </a:t>
            </a:r>
            <a:r>
              <a:rPr dirty="0" sz="1400">
                <a:latin typeface="Calibri"/>
                <a:cs typeface="Calibri"/>
              </a:rPr>
              <a:t>1</a:t>
            </a:r>
            <a:r>
              <a:rPr dirty="0" sz="1400" spc="-25">
                <a:latin typeface="Calibri"/>
                <a:cs typeface="Calibri"/>
              </a:rPr>
              <a:t> </a:t>
            </a:r>
            <a:r>
              <a:rPr dirty="0" sz="1400">
                <a:latin typeface="Calibri"/>
                <a:cs typeface="Calibri"/>
              </a:rPr>
              <a:t>CER</a:t>
            </a:r>
            <a:r>
              <a:rPr dirty="0" sz="1400" spc="-10">
                <a:latin typeface="Calibri"/>
                <a:cs typeface="Calibri"/>
              </a:rPr>
              <a:t> = 1</a:t>
            </a:r>
            <a:r>
              <a:rPr dirty="0" sz="1400" spc="-20">
                <a:latin typeface="Microsoft JhengHei"/>
                <a:cs typeface="Microsoft JhengHei"/>
              </a:rPr>
              <a:t>公噸 </a:t>
            </a:r>
            <a:r>
              <a:rPr dirty="0" sz="1400">
                <a:latin typeface="Calibri"/>
                <a:cs typeface="Calibri"/>
              </a:rPr>
              <a:t>CO</a:t>
            </a:r>
            <a:r>
              <a:rPr dirty="0" baseline="-21604" sz="1350">
                <a:latin typeface="Calibri"/>
                <a:cs typeface="Calibri"/>
              </a:rPr>
              <a:t>2</a:t>
            </a:r>
            <a:r>
              <a:rPr dirty="0" baseline="-21604" sz="1350" spc="150">
                <a:latin typeface="Calibri"/>
                <a:cs typeface="Calibri"/>
              </a:rPr>
              <a:t> </a:t>
            </a:r>
            <a:r>
              <a:rPr dirty="0" sz="1400" spc="-25">
                <a:latin typeface="Microsoft JhengHei"/>
                <a:cs typeface="Microsoft JhengHei"/>
              </a:rPr>
              <a:t>當量</a:t>
            </a:r>
            <a:endParaRPr sz="1400">
              <a:latin typeface="Microsoft JhengHei"/>
              <a:cs typeface="Microsoft JhengHei"/>
            </a:endParaRPr>
          </a:p>
        </p:txBody>
      </p:sp>
      <p:sp>
        <p:nvSpPr>
          <p:cNvPr id="19" name="object 19" descr=""/>
          <p:cNvSpPr txBox="1"/>
          <p:nvPr/>
        </p:nvSpPr>
        <p:spPr>
          <a:xfrm>
            <a:off x="9002268" y="2203830"/>
            <a:ext cx="787400" cy="299720"/>
          </a:xfrm>
          <a:prstGeom prst="rect">
            <a:avLst/>
          </a:prstGeom>
        </p:spPr>
        <p:txBody>
          <a:bodyPr wrap="square" lIns="0" tIns="12700" rIns="0" bIns="0" rtlCol="0" vert="horz">
            <a:spAutoFit/>
          </a:bodyPr>
          <a:lstStyle/>
          <a:p>
            <a:pPr>
              <a:lnSpc>
                <a:spcPct val="100000"/>
              </a:lnSpc>
              <a:spcBef>
                <a:spcPts val="100"/>
              </a:spcBef>
            </a:pPr>
            <a:r>
              <a:rPr dirty="0" sz="1800" spc="-10" b="1">
                <a:solidFill>
                  <a:srgbClr val="455A5F"/>
                </a:solidFill>
                <a:latin typeface="Arial"/>
                <a:cs typeface="Arial"/>
              </a:rPr>
              <a:t>IET</a:t>
            </a:r>
            <a:r>
              <a:rPr dirty="0" sz="1800" spc="-10" b="1">
                <a:solidFill>
                  <a:srgbClr val="455A5F"/>
                </a:solidFill>
                <a:latin typeface="Microsoft YaHei"/>
                <a:cs typeface="Microsoft YaHei"/>
              </a:rPr>
              <a:t>／</a:t>
            </a:r>
            <a:r>
              <a:rPr dirty="0" sz="1800" spc="-10" b="1">
                <a:solidFill>
                  <a:srgbClr val="455A5F"/>
                </a:solidFill>
                <a:latin typeface="Arial"/>
                <a:cs typeface="Arial"/>
              </a:rPr>
              <a:t>JI</a:t>
            </a:r>
            <a:endParaRPr sz="1800">
              <a:latin typeface="Arial"/>
              <a:cs typeface="Arial"/>
            </a:endParaRPr>
          </a:p>
        </p:txBody>
      </p:sp>
      <p:pic>
        <p:nvPicPr>
          <p:cNvPr id="20" name="object 20" descr=""/>
          <p:cNvPicPr/>
          <p:nvPr/>
        </p:nvPicPr>
        <p:blipFill>
          <a:blip r:embed="rId6" cstate="print"/>
          <a:stretch>
            <a:fillRect/>
          </a:stretch>
        </p:blipFill>
        <p:spPr>
          <a:xfrm>
            <a:off x="10300525" y="4463605"/>
            <a:ext cx="337184" cy="404240"/>
          </a:xfrm>
          <a:prstGeom prst="rect">
            <a:avLst/>
          </a:prstGeom>
        </p:spPr>
      </p:pic>
      <p:grpSp>
        <p:nvGrpSpPr>
          <p:cNvPr id="21" name="object 21" descr=""/>
          <p:cNvGrpSpPr/>
          <p:nvPr/>
        </p:nvGrpSpPr>
        <p:grpSpPr>
          <a:xfrm>
            <a:off x="7432547" y="1690128"/>
            <a:ext cx="3794125" cy="2779395"/>
            <a:chOff x="7432547" y="1690128"/>
            <a:chExt cx="3794125" cy="2779395"/>
          </a:xfrm>
        </p:grpSpPr>
        <p:pic>
          <p:nvPicPr>
            <p:cNvPr id="22" name="object 22" descr=""/>
            <p:cNvPicPr/>
            <p:nvPr/>
          </p:nvPicPr>
          <p:blipFill>
            <a:blip r:embed="rId7" cstate="print"/>
            <a:stretch>
              <a:fillRect/>
            </a:stretch>
          </p:blipFill>
          <p:spPr>
            <a:xfrm>
              <a:off x="9128569" y="2752153"/>
              <a:ext cx="337185" cy="402717"/>
            </a:xfrm>
            <a:prstGeom prst="rect">
              <a:avLst/>
            </a:prstGeom>
          </p:spPr>
        </p:pic>
        <p:pic>
          <p:nvPicPr>
            <p:cNvPr id="23" name="object 23" descr=""/>
            <p:cNvPicPr/>
            <p:nvPr/>
          </p:nvPicPr>
          <p:blipFill>
            <a:blip r:embed="rId8" cstate="print"/>
            <a:stretch>
              <a:fillRect/>
            </a:stretch>
          </p:blipFill>
          <p:spPr>
            <a:xfrm>
              <a:off x="10401299" y="3957840"/>
              <a:ext cx="825246" cy="511289"/>
            </a:xfrm>
            <a:prstGeom prst="rect">
              <a:avLst/>
            </a:prstGeom>
          </p:spPr>
        </p:pic>
        <p:pic>
          <p:nvPicPr>
            <p:cNvPr id="24" name="object 24" descr=""/>
            <p:cNvPicPr/>
            <p:nvPr/>
          </p:nvPicPr>
          <p:blipFill>
            <a:blip r:embed="rId9" cstate="print"/>
            <a:stretch>
              <a:fillRect/>
            </a:stretch>
          </p:blipFill>
          <p:spPr>
            <a:xfrm>
              <a:off x="7432547" y="1690128"/>
              <a:ext cx="2362961" cy="511289"/>
            </a:xfrm>
            <a:prstGeom prst="rect">
              <a:avLst/>
            </a:prstGeom>
          </p:spPr>
        </p:pic>
      </p:grpSp>
      <p:sp>
        <p:nvSpPr>
          <p:cNvPr id="25" name="object 25" descr=""/>
          <p:cNvSpPr txBox="1"/>
          <p:nvPr/>
        </p:nvSpPr>
        <p:spPr>
          <a:xfrm>
            <a:off x="7577581" y="1746630"/>
            <a:ext cx="2070100" cy="299720"/>
          </a:xfrm>
          <a:prstGeom prst="rect">
            <a:avLst/>
          </a:prstGeom>
        </p:spPr>
        <p:txBody>
          <a:bodyPr wrap="square" lIns="0" tIns="12700" rIns="0" bIns="0" rtlCol="0" vert="horz">
            <a:spAutoFit/>
          </a:bodyPr>
          <a:lstStyle/>
          <a:p>
            <a:pPr>
              <a:lnSpc>
                <a:spcPct val="100000"/>
              </a:lnSpc>
              <a:spcBef>
                <a:spcPts val="100"/>
              </a:spcBef>
            </a:pPr>
            <a:r>
              <a:rPr dirty="0" sz="1800" spc="-10" b="1">
                <a:solidFill>
                  <a:srgbClr val="006FC0"/>
                </a:solidFill>
                <a:latin typeface="Microsoft JhengHei"/>
                <a:cs typeface="Microsoft JhengHei"/>
              </a:rPr>
              <a:t>承擔減量責任的國家</a:t>
            </a:r>
            <a:endParaRPr sz="1800">
              <a:latin typeface="Microsoft JhengHei"/>
              <a:cs typeface="Microsoft JhengHei"/>
            </a:endParaRPr>
          </a:p>
        </p:txBody>
      </p:sp>
      <p:grpSp>
        <p:nvGrpSpPr>
          <p:cNvPr id="26" name="object 26" descr=""/>
          <p:cNvGrpSpPr/>
          <p:nvPr/>
        </p:nvGrpSpPr>
        <p:grpSpPr>
          <a:xfrm>
            <a:off x="8710691" y="3625453"/>
            <a:ext cx="1172210" cy="1414780"/>
            <a:chOff x="8710691" y="3625453"/>
            <a:chExt cx="1172210" cy="1414780"/>
          </a:xfrm>
        </p:grpSpPr>
        <p:sp>
          <p:nvSpPr>
            <p:cNvPr id="27" name="object 27" descr=""/>
            <p:cNvSpPr/>
            <p:nvPr/>
          </p:nvSpPr>
          <p:spPr>
            <a:xfrm>
              <a:off x="8710691" y="3625453"/>
              <a:ext cx="1172210" cy="1414780"/>
            </a:xfrm>
            <a:custGeom>
              <a:avLst/>
              <a:gdLst/>
              <a:ahLst/>
              <a:cxnLst/>
              <a:rect l="l" t="t" r="r" b="b"/>
              <a:pathLst>
                <a:path w="1172209" h="1414779">
                  <a:moveTo>
                    <a:pt x="608774" y="7"/>
                  </a:moveTo>
                  <a:lnTo>
                    <a:pt x="563753" y="0"/>
                  </a:lnTo>
                  <a:lnTo>
                    <a:pt x="518862" y="3424"/>
                  </a:lnTo>
                  <a:lnTo>
                    <a:pt x="474315" y="10272"/>
                  </a:lnTo>
                  <a:lnTo>
                    <a:pt x="430326" y="20536"/>
                  </a:lnTo>
                  <a:lnTo>
                    <a:pt x="387108" y="34207"/>
                  </a:lnTo>
                  <a:lnTo>
                    <a:pt x="344874" y="51278"/>
                  </a:lnTo>
                  <a:lnTo>
                    <a:pt x="303838" y="71740"/>
                  </a:lnTo>
                  <a:lnTo>
                    <a:pt x="264213" y="95585"/>
                  </a:lnTo>
                  <a:lnTo>
                    <a:pt x="226212" y="122806"/>
                  </a:lnTo>
                  <a:lnTo>
                    <a:pt x="190050" y="153394"/>
                  </a:lnTo>
                  <a:lnTo>
                    <a:pt x="155940" y="187340"/>
                  </a:lnTo>
                  <a:lnTo>
                    <a:pt x="124663" y="223930"/>
                  </a:lnTo>
                  <a:lnTo>
                    <a:pt x="96893" y="262311"/>
                  </a:lnTo>
                  <a:lnTo>
                    <a:pt x="72621" y="302269"/>
                  </a:lnTo>
                  <a:lnTo>
                    <a:pt x="51840" y="343590"/>
                  </a:lnTo>
                  <a:lnTo>
                    <a:pt x="34542" y="386062"/>
                  </a:lnTo>
                  <a:lnTo>
                    <a:pt x="20717" y="429470"/>
                  </a:lnTo>
                  <a:lnTo>
                    <a:pt x="10359" y="473602"/>
                  </a:lnTo>
                  <a:lnTo>
                    <a:pt x="3458" y="518243"/>
                  </a:lnTo>
                  <a:lnTo>
                    <a:pt x="8" y="563181"/>
                  </a:lnTo>
                  <a:lnTo>
                    <a:pt x="0" y="608202"/>
                  </a:lnTo>
                  <a:lnTo>
                    <a:pt x="3425" y="653093"/>
                  </a:lnTo>
                  <a:lnTo>
                    <a:pt x="10276" y="697640"/>
                  </a:lnTo>
                  <a:lnTo>
                    <a:pt x="20544" y="741629"/>
                  </a:lnTo>
                  <a:lnTo>
                    <a:pt x="34222" y="784847"/>
                  </a:lnTo>
                  <a:lnTo>
                    <a:pt x="51302" y="827081"/>
                  </a:lnTo>
                  <a:lnTo>
                    <a:pt x="71774" y="868117"/>
                  </a:lnTo>
                  <a:lnTo>
                    <a:pt x="95632" y="907742"/>
                  </a:lnTo>
                  <a:lnTo>
                    <a:pt x="122867" y="945743"/>
                  </a:lnTo>
                  <a:lnTo>
                    <a:pt x="153471" y="981905"/>
                  </a:lnTo>
                  <a:lnTo>
                    <a:pt x="187436" y="1016015"/>
                  </a:lnTo>
                  <a:lnTo>
                    <a:pt x="617458" y="1414668"/>
                  </a:lnTo>
                  <a:lnTo>
                    <a:pt x="1016111" y="984646"/>
                  </a:lnTo>
                  <a:lnTo>
                    <a:pt x="1047387" y="948039"/>
                  </a:lnTo>
                  <a:lnTo>
                    <a:pt x="1075157" y="909645"/>
                  </a:lnTo>
                  <a:lnTo>
                    <a:pt x="1099429" y="869676"/>
                  </a:lnTo>
                  <a:lnTo>
                    <a:pt x="1120210" y="828347"/>
                  </a:lnTo>
                  <a:lnTo>
                    <a:pt x="1137509" y="785870"/>
                  </a:lnTo>
                  <a:lnTo>
                    <a:pt x="1151333" y="742457"/>
                  </a:lnTo>
                  <a:lnTo>
                    <a:pt x="1161692" y="698323"/>
                  </a:lnTo>
                  <a:lnTo>
                    <a:pt x="1168592" y="653680"/>
                  </a:lnTo>
                  <a:lnTo>
                    <a:pt x="1172042" y="608742"/>
                  </a:lnTo>
                  <a:lnTo>
                    <a:pt x="1172051" y="563721"/>
                  </a:lnTo>
                  <a:lnTo>
                    <a:pt x="1168625" y="518830"/>
                  </a:lnTo>
                  <a:lnTo>
                    <a:pt x="1161775" y="474283"/>
                  </a:lnTo>
                  <a:lnTo>
                    <a:pt x="1151506" y="430293"/>
                  </a:lnTo>
                  <a:lnTo>
                    <a:pt x="1137828" y="387072"/>
                  </a:lnTo>
                  <a:lnTo>
                    <a:pt x="1120749" y="344834"/>
                  </a:lnTo>
                  <a:lnTo>
                    <a:pt x="1100276" y="303792"/>
                  </a:lnTo>
                  <a:lnTo>
                    <a:pt x="1076418" y="264159"/>
                  </a:lnTo>
                  <a:lnTo>
                    <a:pt x="1049183" y="226148"/>
                  </a:lnTo>
                  <a:lnTo>
                    <a:pt x="1018579" y="189972"/>
                  </a:lnTo>
                  <a:lnTo>
                    <a:pt x="984615" y="155844"/>
                  </a:lnTo>
                  <a:lnTo>
                    <a:pt x="948025" y="124586"/>
                  </a:lnTo>
                  <a:lnTo>
                    <a:pt x="909644" y="96832"/>
                  </a:lnTo>
                  <a:lnTo>
                    <a:pt x="869686" y="72575"/>
                  </a:lnTo>
                  <a:lnTo>
                    <a:pt x="828365" y="51806"/>
                  </a:lnTo>
                  <a:lnTo>
                    <a:pt x="785893" y="34518"/>
                  </a:lnTo>
                  <a:lnTo>
                    <a:pt x="742485" y="20702"/>
                  </a:lnTo>
                  <a:lnTo>
                    <a:pt x="698353" y="10350"/>
                  </a:lnTo>
                  <a:lnTo>
                    <a:pt x="653712" y="3455"/>
                  </a:lnTo>
                  <a:lnTo>
                    <a:pt x="608774" y="7"/>
                  </a:lnTo>
                  <a:close/>
                </a:path>
              </a:pathLst>
            </a:custGeom>
            <a:solidFill>
              <a:srgbClr val="00AF50"/>
            </a:solidFill>
          </p:spPr>
          <p:txBody>
            <a:bodyPr wrap="square" lIns="0" tIns="0" rIns="0" bIns="0" rtlCol="0"/>
            <a:lstStyle/>
            <a:p/>
          </p:txBody>
        </p:sp>
        <p:sp>
          <p:nvSpPr>
            <p:cNvPr id="28" name="object 28" descr=""/>
            <p:cNvSpPr/>
            <p:nvPr/>
          </p:nvSpPr>
          <p:spPr>
            <a:xfrm>
              <a:off x="8845295" y="3759707"/>
              <a:ext cx="902335" cy="902335"/>
            </a:xfrm>
            <a:custGeom>
              <a:avLst/>
              <a:gdLst/>
              <a:ahLst/>
              <a:cxnLst/>
              <a:rect l="l" t="t" r="r" b="b"/>
              <a:pathLst>
                <a:path w="902334" h="902335">
                  <a:moveTo>
                    <a:pt x="451103" y="0"/>
                  </a:moveTo>
                  <a:lnTo>
                    <a:pt x="401944" y="2646"/>
                  </a:lnTo>
                  <a:lnTo>
                    <a:pt x="354320" y="10402"/>
                  </a:lnTo>
                  <a:lnTo>
                    <a:pt x="308506" y="22994"/>
                  </a:lnTo>
                  <a:lnTo>
                    <a:pt x="264776" y="40145"/>
                  </a:lnTo>
                  <a:lnTo>
                    <a:pt x="223407" y="61580"/>
                  </a:lnTo>
                  <a:lnTo>
                    <a:pt x="184672" y="87026"/>
                  </a:lnTo>
                  <a:lnTo>
                    <a:pt x="148847" y="116206"/>
                  </a:lnTo>
                  <a:lnTo>
                    <a:pt x="116206" y="148847"/>
                  </a:lnTo>
                  <a:lnTo>
                    <a:pt x="87026" y="184672"/>
                  </a:lnTo>
                  <a:lnTo>
                    <a:pt x="61580" y="223407"/>
                  </a:lnTo>
                  <a:lnTo>
                    <a:pt x="40145" y="264776"/>
                  </a:lnTo>
                  <a:lnTo>
                    <a:pt x="22994" y="308506"/>
                  </a:lnTo>
                  <a:lnTo>
                    <a:pt x="10402" y="354320"/>
                  </a:lnTo>
                  <a:lnTo>
                    <a:pt x="2646" y="401944"/>
                  </a:lnTo>
                  <a:lnTo>
                    <a:pt x="0" y="451104"/>
                  </a:lnTo>
                  <a:lnTo>
                    <a:pt x="2646" y="500263"/>
                  </a:lnTo>
                  <a:lnTo>
                    <a:pt x="10402" y="547887"/>
                  </a:lnTo>
                  <a:lnTo>
                    <a:pt x="22994" y="593701"/>
                  </a:lnTo>
                  <a:lnTo>
                    <a:pt x="40145" y="637431"/>
                  </a:lnTo>
                  <a:lnTo>
                    <a:pt x="61580" y="678800"/>
                  </a:lnTo>
                  <a:lnTo>
                    <a:pt x="87026" y="717535"/>
                  </a:lnTo>
                  <a:lnTo>
                    <a:pt x="116206" y="753360"/>
                  </a:lnTo>
                  <a:lnTo>
                    <a:pt x="148847" y="786001"/>
                  </a:lnTo>
                  <a:lnTo>
                    <a:pt x="184672" y="815181"/>
                  </a:lnTo>
                  <a:lnTo>
                    <a:pt x="223407" y="840627"/>
                  </a:lnTo>
                  <a:lnTo>
                    <a:pt x="264776" y="862062"/>
                  </a:lnTo>
                  <a:lnTo>
                    <a:pt x="308506" y="879213"/>
                  </a:lnTo>
                  <a:lnTo>
                    <a:pt x="354320" y="891805"/>
                  </a:lnTo>
                  <a:lnTo>
                    <a:pt x="401944" y="899561"/>
                  </a:lnTo>
                  <a:lnTo>
                    <a:pt x="451103" y="902208"/>
                  </a:lnTo>
                  <a:lnTo>
                    <a:pt x="500263" y="899561"/>
                  </a:lnTo>
                  <a:lnTo>
                    <a:pt x="547887" y="891805"/>
                  </a:lnTo>
                  <a:lnTo>
                    <a:pt x="593701" y="879213"/>
                  </a:lnTo>
                  <a:lnTo>
                    <a:pt x="637431" y="862062"/>
                  </a:lnTo>
                  <a:lnTo>
                    <a:pt x="678800" y="840627"/>
                  </a:lnTo>
                  <a:lnTo>
                    <a:pt x="717535" y="815181"/>
                  </a:lnTo>
                  <a:lnTo>
                    <a:pt x="753360" y="786001"/>
                  </a:lnTo>
                  <a:lnTo>
                    <a:pt x="786001" y="753360"/>
                  </a:lnTo>
                  <a:lnTo>
                    <a:pt x="815181" y="717535"/>
                  </a:lnTo>
                  <a:lnTo>
                    <a:pt x="840627" y="678800"/>
                  </a:lnTo>
                  <a:lnTo>
                    <a:pt x="862062" y="637431"/>
                  </a:lnTo>
                  <a:lnTo>
                    <a:pt x="879213" y="593701"/>
                  </a:lnTo>
                  <a:lnTo>
                    <a:pt x="891805" y="547887"/>
                  </a:lnTo>
                  <a:lnTo>
                    <a:pt x="899561" y="500263"/>
                  </a:lnTo>
                  <a:lnTo>
                    <a:pt x="902207" y="451104"/>
                  </a:lnTo>
                  <a:lnTo>
                    <a:pt x="899561" y="401944"/>
                  </a:lnTo>
                  <a:lnTo>
                    <a:pt x="891805" y="354320"/>
                  </a:lnTo>
                  <a:lnTo>
                    <a:pt x="879213" y="308506"/>
                  </a:lnTo>
                  <a:lnTo>
                    <a:pt x="862062" y="264776"/>
                  </a:lnTo>
                  <a:lnTo>
                    <a:pt x="840627" y="223407"/>
                  </a:lnTo>
                  <a:lnTo>
                    <a:pt x="815181" y="184672"/>
                  </a:lnTo>
                  <a:lnTo>
                    <a:pt x="786001" y="148847"/>
                  </a:lnTo>
                  <a:lnTo>
                    <a:pt x="753360" y="116206"/>
                  </a:lnTo>
                  <a:lnTo>
                    <a:pt x="717535" y="87026"/>
                  </a:lnTo>
                  <a:lnTo>
                    <a:pt x="678800" y="61580"/>
                  </a:lnTo>
                  <a:lnTo>
                    <a:pt x="637431" y="40145"/>
                  </a:lnTo>
                  <a:lnTo>
                    <a:pt x="593701" y="22994"/>
                  </a:lnTo>
                  <a:lnTo>
                    <a:pt x="547887" y="10402"/>
                  </a:lnTo>
                  <a:lnTo>
                    <a:pt x="500263" y="2646"/>
                  </a:lnTo>
                  <a:lnTo>
                    <a:pt x="451103" y="0"/>
                  </a:lnTo>
                  <a:close/>
                </a:path>
              </a:pathLst>
            </a:custGeom>
            <a:solidFill>
              <a:srgbClr val="FFFFFF"/>
            </a:solidFill>
          </p:spPr>
          <p:txBody>
            <a:bodyPr wrap="square" lIns="0" tIns="0" rIns="0" bIns="0" rtlCol="0"/>
            <a:lstStyle/>
            <a:p/>
          </p:txBody>
        </p:sp>
      </p:grpSp>
      <p:graphicFrame>
        <p:nvGraphicFramePr>
          <p:cNvPr id="29" name="object 29" descr=""/>
          <p:cNvGraphicFramePr>
            <a:graphicFrameLocks noGrp="1"/>
          </p:cNvGraphicFramePr>
          <p:nvPr/>
        </p:nvGraphicFramePr>
        <p:xfrm>
          <a:off x="1000429" y="3481895"/>
          <a:ext cx="10237470" cy="2212340"/>
        </p:xfrm>
        <a:graphic>
          <a:graphicData uri="http://schemas.openxmlformats.org/drawingml/2006/table">
            <a:tbl>
              <a:tblPr firstRow="1" bandRow="1">
                <a:tableStyleId>{2D5ABB26-0587-4C30-8999-92F81FD0307C}</a:tableStyleId>
              </a:tblPr>
              <a:tblGrid>
                <a:gridCol w="1426845"/>
                <a:gridCol w="2797810"/>
                <a:gridCol w="1811654"/>
                <a:gridCol w="4096384"/>
              </a:tblGrid>
              <a:tr h="528320">
                <a:tc>
                  <a:txBody>
                    <a:bodyPr/>
                    <a:lstStyle/>
                    <a:p>
                      <a:pPr marL="255904">
                        <a:lnSpc>
                          <a:spcPct val="100000"/>
                        </a:lnSpc>
                        <a:spcBef>
                          <a:spcPts val="910"/>
                        </a:spcBef>
                      </a:pPr>
                      <a:r>
                        <a:rPr dirty="0" sz="1800" spc="-15" b="1">
                          <a:solidFill>
                            <a:srgbClr val="FFFFFF"/>
                          </a:solidFill>
                          <a:latin typeface="Microsoft JhengHei"/>
                          <a:cs typeface="Microsoft JhengHei"/>
                        </a:rPr>
                        <a:t>碳權機制</a:t>
                      </a:r>
                      <a:endParaRPr sz="1800">
                        <a:latin typeface="Microsoft JhengHei"/>
                        <a:cs typeface="Microsoft JhengHei"/>
                      </a:endParaRPr>
                    </a:p>
                  </a:txBody>
                  <a:tcPr marL="0" marR="0" marB="0" marT="115570">
                    <a:lnT w="12700">
                      <a:solidFill>
                        <a:srgbClr val="DDE4E8"/>
                      </a:solidFill>
                      <a:prstDash val="solid"/>
                    </a:lnT>
                    <a:lnB w="12700">
                      <a:solidFill>
                        <a:srgbClr val="DDE4E8"/>
                      </a:solidFill>
                      <a:prstDash val="solid"/>
                    </a:lnB>
                    <a:solidFill>
                      <a:srgbClr val="006FC0"/>
                    </a:solidFill>
                  </a:tcPr>
                </a:tc>
                <a:tc>
                  <a:txBody>
                    <a:bodyPr/>
                    <a:lstStyle/>
                    <a:p>
                      <a:pPr algn="ctr" marR="50800">
                        <a:lnSpc>
                          <a:spcPct val="100000"/>
                        </a:lnSpc>
                        <a:spcBef>
                          <a:spcPts val="910"/>
                        </a:spcBef>
                      </a:pPr>
                      <a:r>
                        <a:rPr dirty="0" sz="1800" spc="-15" b="1">
                          <a:solidFill>
                            <a:srgbClr val="FFFFFF"/>
                          </a:solidFill>
                          <a:latin typeface="Microsoft JhengHei"/>
                          <a:cs typeface="Microsoft JhengHei"/>
                        </a:rPr>
                        <a:t>機制名稱</a:t>
                      </a:r>
                      <a:endParaRPr sz="1800">
                        <a:latin typeface="Microsoft JhengHei"/>
                        <a:cs typeface="Microsoft JhengHei"/>
                      </a:endParaRPr>
                    </a:p>
                  </a:txBody>
                  <a:tcPr marL="0" marR="0" marB="0" marT="115570">
                    <a:lnT w="12700">
                      <a:solidFill>
                        <a:srgbClr val="DDE4E8"/>
                      </a:solidFill>
                      <a:prstDash val="solid"/>
                    </a:lnT>
                    <a:lnB w="12700">
                      <a:solidFill>
                        <a:srgbClr val="DDE4E8"/>
                      </a:solidFill>
                      <a:prstDash val="solid"/>
                    </a:lnB>
                    <a:solidFill>
                      <a:srgbClr val="006FC0"/>
                    </a:solidFill>
                  </a:tcPr>
                </a:tc>
                <a:tc>
                  <a:txBody>
                    <a:bodyPr/>
                    <a:lstStyle/>
                    <a:p>
                      <a:pPr algn="ctr" marR="48895">
                        <a:lnSpc>
                          <a:spcPct val="100000"/>
                        </a:lnSpc>
                        <a:spcBef>
                          <a:spcPts val="910"/>
                        </a:spcBef>
                      </a:pPr>
                      <a:r>
                        <a:rPr dirty="0" sz="1800" spc="-15" b="1">
                          <a:solidFill>
                            <a:srgbClr val="FFFFFF"/>
                          </a:solidFill>
                          <a:latin typeface="Microsoft JhengHei"/>
                          <a:cs typeface="Microsoft JhengHei"/>
                        </a:rPr>
                        <a:t>碳權名稱</a:t>
                      </a:r>
                      <a:endParaRPr sz="1800">
                        <a:latin typeface="Microsoft JhengHei"/>
                        <a:cs typeface="Microsoft JhengHei"/>
                      </a:endParaRPr>
                    </a:p>
                  </a:txBody>
                  <a:tcPr marL="0" marR="0" marB="0" marT="115570">
                    <a:lnT w="12700">
                      <a:solidFill>
                        <a:srgbClr val="DDE4E8"/>
                      </a:solidFill>
                      <a:prstDash val="solid"/>
                    </a:lnT>
                    <a:lnB w="12700">
                      <a:solidFill>
                        <a:srgbClr val="DDE4E8"/>
                      </a:solidFill>
                      <a:prstDash val="solid"/>
                    </a:lnB>
                    <a:solidFill>
                      <a:srgbClr val="006FC0"/>
                    </a:solidFill>
                  </a:tcPr>
                </a:tc>
                <a:tc rowSpan="3">
                  <a:txBody>
                    <a:bodyPr/>
                    <a:lstStyle/>
                    <a:p>
                      <a:pPr>
                        <a:lnSpc>
                          <a:spcPct val="100000"/>
                        </a:lnSpc>
                      </a:pPr>
                      <a:endParaRPr sz="1600">
                        <a:latin typeface="Times New Roman"/>
                        <a:cs typeface="Times New Roman"/>
                      </a:endParaRPr>
                    </a:p>
                    <a:p>
                      <a:pPr>
                        <a:lnSpc>
                          <a:spcPct val="100000"/>
                        </a:lnSpc>
                        <a:spcBef>
                          <a:spcPts val="5"/>
                        </a:spcBef>
                      </a:pPr>
                      <a:endParaRPr sz="1600">
                        <a:latin typeface="Times New Roman"/>
                        <a:cs typeface="Times New Roman"/>
                      </a:endParaRPr>
                    </a:p>
                    <a:p>
                      <a:pPr marL="1948814">
                        <a:lnSpc>
                          <a:spcPts val="2140"/>
                        </a:lnSpc>
                        <a:tabLst>
                          <a:tab pos="3498850" algn="l"/>
                        </a:tabLst>
                      </a:pPr>
                      <a:r>
                        <a:rPr dirty="0" sz="1600" spc="-25" b="1">
                          <a:solidFill>
                            <a:srgbClr val="00AF50"/>
                          </a:solidFill>
                          <a:latin typeface="Microsoft JhengHei"/>
                          <a:cs typeface="Microsoft JhengHei"/>
                        </a:rPr>
                        <a:t>開發</a:t>
                      </a:r>
                      <a:r>
                        <a:rPr dirty="0" sz="1600" spc="-50" b="1">
                          <a:solidFill>
                            <a:srgbClr val="00AF50"/>
                          </a:solidFill>
                          <a:latin typeface="Microsoft JhengHei"/>
                          <a:cs typeface="Microsoft JhengHei"/>
                        </a:rPr>
                        <a:t>中</a:t>
                      </a:r>
                      <a:r>
                        <a:rPr dirty="0" sz="1600" b="1">
                          <a:solidFill>
                            <a:srgbClr val="00AF50"/>
                          </a:solidFill>
                          <a:latin typeface="Microsoft JhengHei"/>
                          <a:cs typeface="Microsoft JhengHei"/>
                        </a:rPr>
                        <a:t>	</a:t>
                      </a:r>
                      <a:r>
                        <a:rPr dirty="0" baseline="-15432" sz="2700" spc="-37" b="1">
                          <a:solidFill>
                            <a:srgbClr val="00AF50"/>
                          </a:solidFill>
                          <a:latin typeface="Arial"/>
                          <a:cs typeface="Arial"/>
                        </a:rPr>
                        <a:t>CDM</a:t>
                      </a:r>
                      <a:endParaRPr baseline="-15432" sz="2700">
                        <a:latin typeface="Arial"/>
                        <a:cs typeface="Arial"/>
                      </a:endParaRPr>
                    </a:p>
                    <a:p>
                      <a:pPr marL="2049780">
                        <a:lnSpc>
                          <a:spcPts val="1900"/>
                        </a:lnSpc>
                      </a:pPr>
                      <a:r>
                        <a:rPr dirty="0" sz="1600" spc="-40" b="1">
                          <a:solidFill>
                            <a:srgbClr val="00AF50"/>
                          </a:solidFill>
                          <a:latin typeface="Microsoft JhengHei"/>
                          <a:cs typeface="Microsoft JhengHei"/>
                        </a:rPr>
                        <a:t>國家</a:t>
                      </a:r>
                      <a:endParaRPr sz="1600">
                        <a:latin typeface="Microsoft JhengHei"/>
                        <a:cs typeface="Microsoft JhengHei"/>
                      </a:endParaRPr>
                    </a:p>
                  </a:txBody>
                  <a:tcPr marL="0" marR="0" marB="0" marT="0">
                    <a:lnB w="28575">
                      <a:solidFill>
                        <a:srgbClr val="C00000"/>
                      </a:solidFill>
                      <a:prstDash val="sysDash"/>
                    </a:lnB>
                  </a:tcPr>
                </a:tc>
              </a:tr>
              <a:tr h="528955">
                <a:tc rowSpan="2">
                  <a:txBody>
                    <a:bodyPr/>
                    <a:lstStyle/>
                    <a:p>
                      <a:pPr marL="370205">
                        <a:lnSpc>
                          <a:spcPct val="100000"/>
                        </a:lnSpc>
                        <a:spcBef>
                          <a:spcPts val="1914"/>
                        </a:spcBef>
                      </a:pPr>
                      <a:r>
                        <a:rPr dirty="0" sz="1800" spc="-20">
                          <a:latin typeface="Microsoft JhengHei"/>
                          <a:cs typeface="Microsoft JhengHei"/>
                        </a:rPr>
                        <a:t>強制性</a:t>
                      </a:r>
                      <a:endParaRPr sz="1800">
                        <a:latin typeface="Microsoft JhengHei"/>
                        <a:cs typeface="Microsoft JhengHei"/>
                      </a:endParaRPr>
                    </a:p>
                    <a:p>
                      <a:pPr marL="415925">
                        <a:lnSpc>
                          <a:spcPct val="100000"/>
                        </a:lnSpc>
                      </a:pPr>
                      <a:r>
                        <a:rPr dirty="0" sz="1800" spc="-25">
                          <a:latin typeface="Calibri"/>
                          <a:cs typeface="Calibri"/>
                        </a:rPr>
                        <a:t>(</a:t>
                      </a:r>
                      <a:r>
                        <a:rPr dirty="0" sz="1800">
                          <a:latin typeface="Microsoft JhengHei"/>
                          <a:cs typeface="Microsoft JhengHei"/>
                        </a:rPr>
                        <a:t>核配</a:t>
                      </a:r>
                      <a:r>
                        <a:rPr dirty="0" sz="1800" spc="-50">
                          <a:latin typeface="Calibri"/>
                          <a:cs typeface="Calibri"/>
                        </a:rPr>
                        <a:t>)</a:t>
                      </a:r>
                      <a:endParaRPr sz="1800">
                        <a:latin typeface="Calibri"/>
                        <a:cs typeface="Calibri"/>
                      </a:endParaRPr>
                    </a:p>
                  </a:txBody>
                  <a:tcPr marL="0" marR="0" marB="0" marT="243204">
                    <a:lnT w="12700">
                      <a:solidFill>
                        <a:srgbClr val="DDE4E8"/>
                      </a:solidFill>
                      <a:prstDash val="solid"/>
                    </a:lnT>
                    <a:lnB w="12700">
                      <a:solidFill>
                        <a:srgbClr val="C00000"/>
                      </a:solidFill>
                      <a:prstDash val="sysDash"/>
                    </a:lnB>
                    <a:solidFill>
                      <a:srgbClr val="F8F9FA"/>
                    </a:solidFill>
                  </a:tcPr>
                </a:tc>
                <a:tc>
                  <a:txBody>
                    <a:bodyPr/>
                    <a:lstStyle/>
                    <a:p>
                      <a:pPr algn="ctr" marR="49530">
                        <a:lnSpc>
                          <a:spcPct val="100000"/>
                        </a:lnSpc>
                        <a:spcBef>
                          <a:spcPts val="915"/>
                        </a:spcBef>
                      </a:pPr>
                      <a:r>
                        <a:rPr dirty="0" sz="1800" spc="-10">
                          <a:latin typeface="Microsoft JhengHei"/>
                          <a:cs typeface="Microsoft JhengHei"/>
                        </a:rPr>
                        <a:t>國際排放交易 </a:t>
                      </a:r>
                      <a:r>
                        <a:rPr dirty="0" sz="1800" spc="-10">
                          <a:latin typeface="Calibri"/>
                          <a:cs typeface="Calibri"/>
                        </a:rPr>
                        <a:t>(IET)</a:t>
                      </a:r>
                      <a:endParaRPr sz="1800">
                        <a:latin typeface="Calibri"/>
                        <a:cs typeface="Calibri"/>
                      </a:endParaRPr>
                    </a:p>
                  </a:txBody>
                  <a:tcPr marL="0" marR="0" marB="0" marT="116205">
                    <a:lnT w="12700">
                      <a:solidFill>
                        <a:srgbClr val="DDE4E8"/>
                      </a:solidFill>
                      <a:prstDash val="solid"/>
                    </a:lnT>
                    <a:lnB w="12700">
                      <a:solidFill>
                        <a:srgbClr val="DDE4E8"/>
                      </a:solidFill>
                      <a:prstDash val="solid"/>
                    </a:lnB>
                    <a:solidFill>
                      <a:srgbClr val="F8F9FA"/>
                    </a:solidFill>
                  </a:tcPr>
                </a:tc>
                <a:tc>
                  <a:txBody>
                    <a:bodyPr/>
                    <a:lstStyle/>
                    <a:p>
                      <a:pPr algn="ctr" marR="48260">
                        <a:lnSpc>
                          <a:spcPct val="100000"/>
                        </a:lnSpc>
                        <a:spcBef>
                          <a:spcPts val="890"/>
                        </a:spcBef>
                      </a:pPr>
                      <a:r>
                        <a:rPr dirty="0" sz="1800" spc="-25">
                          <a:latin typeface="Calibri"/>
                          <a:cs typeface="Calibri"/>
                        </a:rPr>
                        <a:t>AAU</a:t>
                      </a:r>
                      <a:endParaRPr sz="1800">
                        <a:latin typeface="Calibri"/>
                        <a:cs typeface="Calibri"/>
                      </a:endParaRPr>
                    </a:p>
                  </a:txBody>
                  <a:tcPr marL="0" marR="0" marB="0" marT="113030">
                    <a:lnT w="12700">
                      <a:solidFill>
                        <a:srgbClr val="DDE4E8"/>
                      </a:solidFill>
                      <a:prstDash val="solid"/>
                    </a:lnT>
                    <a:lnB w="12700">
                      <a:solidFill>
                        <a:srgbClr val="DDE4E8"/>
                      </a:solidFill>
                      <a:prstDash val="solid"/>
                    </a:lnB>
                    <a:solidFill>
                      <a:srgbClr val="F8F9FA"/>
                    </a:solidFill>
                  </a:tcPr>
                </a:tc>
                <a:tc vMerge="1">
                  <a:txBody>
                    <a:bodyPr/>
                    <a:lstStyle/>
                    <a:p>
                      <a:pPr/>
                    </a:p>
                  </a:txBody>
                  <a:tcPr marL="0" marR="0" marB="0" marT="0">
                    <a:lnB w="28575">
                      <a:solidFill>
                        <a:srgbClr val="C00000"/>
                      </a:solidFill>
                      <a:prstDash val="sysDash"/>
                    </a:lnB>
                  </a:tcPr>
                </a:tc>
              </a:tr>
              <a:tr h="551815">
                <a:tc vMerge="1">
                  <a:txBody>
                    <a:bodyPr/>
                    <a:lstStyle/>
                    <a:p>
                      <a:pPr/>
                    </a:p>
                  </a:txBody>
                  <a:tcPr marL="0" marR="0" marB="0" marT="243204">
                    <a:lnT w="12700">
                      <a:solidFill>
                        <a:srgbClr val="DDE4E8"/>
                      </a:solidFill>
                      <a:prstDash val="solid"/>
                    </a:lnT>
                    <a:lnB w="12700">
                      <a:solidFill>
                        <a:srgbClr val="C00000"/>
                      </a:solidFill>
                      <a:prstDash val="sysDash"/>
                    </a:lnB>
                    <a:solidFill>
                      <a:srgbClr val="F8F9FA"/>
                    </a:solidFill>
                  </a:tcPr>
                </a:tc>
                <a:tc>
                  <a:txBody>
                    <a:bodyPr/>
                    <a:lstStyle/>
                    <a:p>
                      <a:pPr algn="ctr" marR="50165">
                        <a:lnSpc>
                          <a:spcPct val="100000"/>
                        </a:lnSpc>
                        <a:spcBef>
                          <a:spcPts val="915"/>
                        </a:spcBef>
                      </a:pPr>
                      <a:r>
                        <a:rPr dirty="0" sz="1800" spc="-10">
                          <a:latin typeface="Microsoft JhengHei"/>
                          <a:cs typeface="Microsoft JhengHei"/>
                        </a:rPr>
                        <a:t>共同履行 </a:t>
                      </a:r>
                      <a:r>
                        <a:rPr dirty="0" sz="1800" spc="-20">
                          <a:latin typeface="Calibri"/>
                          <a:cs typeface="Calibri"/>
                        </a:rPr>
                        <a:t>(JI)</a:t>
                      </a:r>
                      <a:endParaRPr sz="1800">
                        <a:latin typeface="Calibri"/>
                        <a:cs typeface="Calibri"/>
                      </a:endParaRPr>
                    </a:p>
                  </a:txBody>
                  <a:tcPr marL="0" marR="0" marB="0" marT="116205">
                    <a:lnT w="12700">
                      <a:solidFill>
                        <a:srgbClr val="DDE4E8"/>
                      </a:solidFill>
                      <a:prstDash val="solid"/>
                    </a:lnT>
                    <a:lnB w="12700">
                      <a:solidFill>
                        <a:srgbClr val="C00000"/>
                      </a:solidFill>
                      <a:prstDash val="sysDash"/>
                    </a:lnB>
                  </a:tcPr>
                </a:tc>
                <a:tc>
                  <a:txBody>
                    <a:bodyPr/>
                    <a:lstStyle/>
                    <a:p>
                      <a:pPr algn="ctr" marR="48260">
                        <a:lnSpc>
                          <a:spcPct val="100000"/>
                        </a:lnSpc>
                        <a:spcBef>
                          <a:spcPts val="890"/>
                        </a:spcBef>
                      </a:pPr>
                      <a:r>
                        <a:rPr dirty="0" sz="1800" spc="-25">
                          <a:latin typeface="Calibri"/>
                          <a:cs typeface="Calibri"/>
                        </a:rPr>
                        <a:t>ERU</a:t>
                      </a:r>
                      <a:endParaRPr sz="1800">
                        <a:latin typeface="Calibri"/>
                        <a:cs typeface="Calibri"/>
                      </a:endParaRPr>
                    </a:p>
                  </a:txBody>
                  <a:tcPr marL="0" marR="0" marB="0" marT="113030">
                    <a:lnR w="12700">
                      <a:solidFill>
                        <a:srgbClr val="DDE4E8"/>
                      </a:solidFill>
                      <a:prstDash val="solid"/>
                    </a:lnR>
                    <a:lnT w="12700">
                      <a:solidFill>
                        <a:srgbClr val="DDE4E8"/>
                      </a:solidFill>
                      <a:prstDash val="solid"/>
                    </a:lnT>
                    <a:lnB w="12700">
                      <a:solidFill>
                        <a:srgbClr val="C00000"/>
                      </a:solidFill>
                      <a:prstDash val="sysDash"/>
                    </a:lnB>
                  </a:tcPr>
                </a:tc>
                <a:tc vMerge="1">
                  <a:txBody>
                    <a:bodyPr/>
                    <a:lstStyle/>
                    <a:p>
                      <a:pPr/>
                    </a:p>
                  </a:txBody>
                  <a:tcPr marL="0" marR="0" marB="0" marT="0">
                    <a:lnB w="28575">
                      <a:solidFill>
                        <a:srgbClr val="C00000"/>
                      </a:solidFill>
                      <a:prstDash val="sysDash"/>
                    </a:lnB>
                  </a:tcPr>
                </a:tc>
              </a:tr>
              <a:tr h="603250">
                <a:tc>
                  <a:txBody>
                    <a:bodyPr/>
                    <a:lstStyle/>
                    <a:p>
                      <a:pPr marL="370205">
                        <a:lnSpc>
                          <a:spcPct val="100000"/>
                        </a:lnSpc>
                        <a:spcBef>
                          <a:spcPts val="160"/>
                        </a:spcBef>
                      </a:pPr>
                      <a:r>
                        <a:rPr dirty="0" sz="1800" spc="-20">
                          <a:latin typeface="Microsoft JhengHei"/>
                          <a:cs typeface="Microsoft JhengHei"/>
                        </a:rPr>
                        <a:t>自願性</a:t>
                      </a:r>
                      <a:endParaRPr sz="1800">
                        <a:latin typeface="Microsoft JhengHei"/>
                        <a:cs typeface="Microsoft JhengHei"/>
                      </a:endParaRPr>
                    </a:p>
                    <a:p>
                      <a:pPr marL="415925">
                        <a:lnSpc>
                          <a:spcPct val="100000"/>
                        </a:lnSpc>
                      </a:pPr>
                      <a:r>
                        <a:rPr dirty="0" sz="1800" spc="-25">
                          <a:latin typeface="Calibri"/>
                          <a:cs typeface="Calibri"/>
                        </a:rPr>
                        <a:t>(</a:t>
                      </a:r>
                      <a:r>
                        <a:rPr dirty="0" sz="1800">
                          <a:latin typeface="Microsoft JhengHei"/>
                          <a:cs typeface="Microsoft JhengHei"/>
                        </a:rPr>
                        <a:t>抵換</a:t>
                      </a:r>
                      <a:r>
                        <a:rPr dirty="0" sz="1800" spc="-50">
                          <a:latin typeface="Calibri"/>
                          <a:cs typeface="Calibri"/>
                        </a:rPr>
                        <a:t>)</a:t>
                      </a:r>
                      <a:endParaRPr sz="1800">
                        <a:latin typeface="Calibri"/>
                        <a:cs typeface="Calibri"/>
                      </a:endParaRPr>
                    </a:p>
                  </a:txBody>
                  <a:tcPr marL="0" marR="0" marB="0" marT="20320">
                    <a:lnT w="12700">
                      <a:solidFill>
                        <a:srgbClr val="C00000"/>
                      </a:solidFill>
                      <a:prstDash val="sysDash"/>
                    </a:lnT>
                    <a:lnB w="12700">
                      <a:solidFill>
                        <a:srgbClr val="C00000"/>
                      </a:solidFill>
                      <a:prstDash val="sysDash"/>
                    </a:lnB>
                    <a:solidFill>
                      <a:srgbClr val="F8F9FA"/>
                    </a:solidFill>
                  </a:tcPr>
                </a:tc>
                <a:tc>
                  <a:txBody>
                    <a:bodyPr/>
                    <a:lstStyle/>
                    <a:p>
                      <a:pPr algn="ctr" marR="49530">
                        <a:lnSpc>
                          <a:spcPct val="100000"/>
                        </a:lnSpc>
                        <a:spcBef>
                          <a:spcPts val="1240"/>
                        </a:spcBef>
                      </a:pPr>
                      <a:r>
                        <a:rPr dirty="0" sz="1800" spc="-10">
                          <a:latin typeface="Microsoft JhengHei"/>
                          <a:cs typeface="Microsoft JhengHei"/>
                        </a:rPr>
                        <a:t>清潔發展機制 </a:t>
                      </a:r>
                      <a:r>
                        <a:rPr dirty="0" sz="1800" spc="-20">
                          <a:latin typeface="Calibri"/>
                          <a:cs typeface="Calibri"/>
                        </a:rPr>
                        <a:t>(CDM)</a:t>
                      </a:r>
                      <a:endParaRPr sz="1800">
                        <a:latin typeface="Calibri"/>
                        <a:cs typeface="Calibri"/>
                      </a:endParaRPr>
                    </a:p>
                  </a:txBody>
                  <a:tcPr marL="0" marR="0" marB="0" marT="157480">
                    <a:lnT w="12700">
                      <a:solidFill>
                        <a:srgbClr val="C00000"/>
                      </a:solidFill>
                      <a:prstDash val="sysDash"/>
                    </a:lnT>
                    <a:lnB w="12700">
                      <a:solidFill>
                        <a:srgbClr val="C00000"/>
                      </a:solidFill>
                      <a:prstDash val="sysDash"/>
                    </a:lnB>
                    <a:solidFill>
                      <a:srgbClr val="F8F9FA"/>
                    </a:solidFill>
                  </a:tcPr>
                </a:tc>
                <a:tc>
                  <a:txBody>
                    <a:bodyPr/>
                    <a:lstStyle/>
                    <a:p>
                      <a:pPr algn="ctr" marR="47625">
                        <a:lnSpc>
                          <a:spcPct val="100000"/>
                        </a:lnSpc>
                        <a:spcBef>
                          <a:spcPts val="1215"/>
                        </a:spcBef>
                      </a:pPr>
                      <a:r>
                        <a:rPr dirty="0" sz="1800" spc="-25">
                          <a:latin typeface="Calibri"/>
                          <a:cs typeface="Calibri"/>
                        </a:rPr>
                        <a:t>CER</a:t>
                      </a:r>
                      <a:endParaRPr sz="1800">
                        <a:latin typeface="Calibri"/>
                        <a:cs typeface="Calibri"/>
                      </a:endParaRPr>
                    </a:p>
                  </a:txBody>
                  <a:tcPr marL="0" marR="0" marB="0" marT="154305">
                    <a:lnT w="12700">
                      <a:solidFill>
                        <a:srgbClr val="C00000"/>
                      </a:solidFill>
                      <a:prstDash val="sysDash"/>
                    </a:lnT>
                    <a:lnB w="12700">
                      <a:solidFill>
                        <a:srgbClr val="C00000"/>
                      </a:solidFill>
                      <a:prstDash val="sysDash"/>
                    </a:lnB>
                    <a:solidFill>
                      <a:srgbClr val="F8F9FA"/>
                    </a:solidFill>
                  </a:tcPr>
                </a:tc>
                <a:tc>
                  <a:txBody>
                    <a:bodyPr/>
                    <a:lstStyle/>
                    <a:p>
                      <a:pPr algn="ctr" marL="577215">
                        <a:lnSpc>
                          <a:spcPct val="100000"/>
                        </a:lnSpc>
                        <a:spcBef>
                          <a:spcPts val="819"/>
                        </a:spcBef>
                      </a:pPr>
                      <a:r>
                        <a:rPr dirty="0" sz="2400" spc="-5" b="1">
                          <a:latin typeface="Microsoft JhengHei"/>
                          <a:cs typeface="Microsoft JhengHei"/>
                        </a:rPr>
                        <a:t>我國抵換專案設計參考</a:t>
                      </a:r>
                      <a:endParaRPr sz="2400">
                        <a:latin typeface="Microsoft JhengHei"/>
                        <a:cs typeface="Microsoft JhengHei"/>
                      </a:endParaRPr>
                    </a:p>
                  </a:txBody>
                  <a:tcPr marL="0" marR="0" marB="0" marT="104139">
                    <a:lnR w="28575">
                      <a:solidFill>
                        <a:srgbClr val="C00000"/>
                      </a:solidFill>
                      <a:prstDash val="sysDash"/>
                    </a:lnR>
                    <a:lnT w="28575">
                      <a:solidFill>
                        <a:srgbClr val="C00000"/>
                      </a:solidFill>
                      <a:prstDash val="sysDash"/>
                    </a:lnT>
                    <a:lnB w="28575">
                      <a:solidFill>
                        <a:srgbClr val="C00000"/>
                      </a:solidFill>
                      <a:prstDash val="sysDash"/>
                    </a:lnB>
                  </a:tcPr>
                </a:tc>
              </a:tr>
            </a:tbl>
          </a:graphicData>
        </a:graphic>
      </p:graphicFrame>
      <p:sp>
        <p:nvSpPr>
          <p:cNvPr id="30" name="object 30" descr=""/>
          <p:cNvSpPr/>
          <p:nvPr/>
        </p:nvSpPr>
        <p:spPr>
          <a:xfrm>
            <a:off x="9938766" y="3647694"/>
            <a:ext cx="527050" cy="681990"/>
          </a:xfrm>
          <a:custGeom>
            <a:avLst/>
            <a:gdLst/>
            <a:ahLst/>
            <a:cxnLst/>
            <a:rect l="l" t="t" r="r" b="b"/>
            <a:pathLst>
              <a:path w="527050" h="681989">
                <a:moveTo>
                  <a:pt x="450595" y="643635"/>
                </a:moveTo>
                <a:lnTo>
                  <a:pt x="0" y="643635"/>
                </a:lnTo>
                <a:lnTo>
                  <a:pt x="0" y="681735"/>
                </a:lnTo>
                <a:lnTo>
                  <a:pt x="488695" y="681735"/>
                </a:lnTo>
                <a:lnTo>
                  <a:pt x="488695" y="662685"/>
                </a:lnTo>
                <a:lnTo>
                  <a:pt x="450595" y="662685"/>
                </a:lnTo>
                <a:lnTo>
                  <a:pt x="450595" y="643635"/>
                </a:lnTo>
                <a:close/>
              </a:path>
              <a:path w="527050" h="681989">
                <a:moveTo>
                  <a:pt x="488695" y="95249"/>
                </a:moveTo>
                <a:lnTo>
                  <a:pt x="450595" y="95249"/>
                </a:lnTo>
                <a:lnTo>
                  <a:pt x="450595" y="662685"/>
                </a:lnTo>
                <a:lnTo>
                  <a:pt x="469645" y="643635"/>
                </a:lnTo>
                <a:lnTo>
                  <a:pt x="488695" y="643635"/>
                </a:lnTo>
                <a:lnTo>
                  <a:pt x="488695" y="95249"/>
                </a:lnTo>
                <a:close/>
              </a:path>
              <a:path w="527050" h="681989">
                <a:moveTo>
                  <a:pt x="488695" y="643635"/>
                </a:moveTo>
                <a:lnTo>
                  <a:pt x="469645" y="643635"/>
                </a:lnTo>
                <a:lnTo>
                  <a:pt x="450595" y="662685"/>
                </a:lnTo>
                <a:lnTo>
                  <a:pt x="488695" y="662685"/>
                </a:lnTo>
                <a:lnTo>
                  <a:pt x="488695" y="643635"/>
                </a:lnTo>
                <a:close/>
              </a:path>
              <a:path w="527050" h="681989">
                <a:moveTo>
                  <a:pt x="469645" y="0"/>
                </a:moveTo>
                <a:lnTo>
                  <a:pt x="412495" y="114299"/>
                </a:lnTo>
                <a:lnTo>
                  <a:pt x="450595" y="114299"/>
                </a:lnTo>
                <a:lnTo>
                  <a:pt x="450595" y="95249"/>
                </a:lnTo>
                <a:lnTo>
                  <a:pt x="517270" y="95249"/>
                </a:lnTo>
                <a:lnTo>
                  <a:pt x="469645" y="0"/>
                </a:lnTo>
                <a:close/>
              </a:path>
              <a:path w="527050" h="681989">
                <a:moveTo>
                  <a:pt x="517270" y="95249"/>
                </a:moveTo>
                <a:lnTo>
                  <a:pt x="488695" y="95249"/>
                </a:lnTo>
                <a:lnTo>
                  <a:pt x="488695" y="114299"/>
                </a:lnTo>
                <a:lnTo>
                  <a:pt x="526795" y="114299"/>
                </a:lnTo>
                <a:lnTo>
                  <a:pt x="517270" y="95249"/>
                </a:lnTo>
                <a:close/>
              </a:path>
            </a:pathLst>
          </a:custGeom>
          <a:solidFill>
            <a:srgbClr val="009171"/>
          </a:solidFill>
        </p:spPr>
        <p:txBody>
          <a:bodyPr wrap="square" lIns="0" tIns="0" rIns="0" bIns="0" rtlCol="0"/>
          <a:lstStyle/>
          <a:p/>
        </p:txBody>
      </p:sp>
      <p:sp>
        <p:nvSpPr>
          <p:cNvPr id="31" name="object 31" descr=""/>
          <p:cNvSpPr txBox="1"/>
          <p:nvPr/>
        </p:nvSpPr>
        <p:spPr>
          <a:xfrm>
            <a:off x="8189721" y="2379345"/>
            <a:ext cx="369570" cy="453390"/>
          </a:xfrm>
          <a:prstGeom prst="rect">
            <a:avLst/>
          </a:prstGeom>
        </p:spPr>
        <p:txBody>
          <a:bodyPr wrap="square" lIns="0" tIns="13335" rIns="0" bIns="0" rtlCol="0" vert="horz">
            <a:spAutoFit/>
          </a:bodyPr>
          <a:lstStyle/>
          <a:p>
            <a:pPr>
              <a:lnSpc>
                <a:spcPct val="100000"/>
              </a:lnSpc>
              <a:spcBef>
                <a:spcPts val="105"/>
              </a:spcBef>
            </a:pPr>
            <a:r>
              <a:rPr dirty="0" sz="1400" spc="-25" b="1">
                <a:solidFill>
                  <a:srgbClr val="006FC0"/>
                </a:solidFill>
                <a:latin typeface="Microsoft JhengHei"/>
                <a:cs typeface="Microsoft JhengHei"/>
              </a:rPr>
              <a:t>工業</a:t>
            </a:r>
            <a:endParaRPr sz="1400">
              <a:latin typeface="Microsoft JhengHei"/>
              <a:cs typeface="Microsoft JhengHei"/>
            </a:endParaRPr>
          </a:p>
          <a:p>
            <a:pPr>
              <a:lnSpc>
                <a:spcPct val="100000"/>
              </a:lnSpc>
            </a:pPr>
            <a:r>
              <a:rPr dirty="0" sz="1400" spc="-30" b="1">
                <a:solidFill>
                  <a:srgbClr val="006FC0"/>
                </a:solidFill>
                <a:latin typeface="Microsoft JhengHei"/>
                <a:cs typeface="Microsoft JhengHei"/>
              </a:rPr>
              <a:t>國家</a:t>
            </a:r>
            <a:endParaRPr sz="1400">
              <a:latin typeface="Microsoft JhengHei"/>
              <a:cs typeface="Microsoft JhengHei"/>
            </a:endParaRPr>
          </a:p>
        </p:txBody>
      </p:sp>
      <p:sp>
        <p:nvSpPr>
          <p:cNvPr id="34" name="object 34" descr=""/>
          <p:cNvSpPr txBox="1"/>
          <p:nvPr/>
        </p:nvSpPr>
        <p:spPr>
          <a:xfrm>
            <a:off x="486867" y="6274325"/>
            <a:ext cx="11096625" cy="508000"/>
          </a:xfrm>
          <a:prstGeom prst="rect">
            <a:avLst/>
          </a:prstGeom>
        </p:spPr>
        <p:txBody>
          <a:bodyPr wrap="square" lIns="0" tIns="26670" rIns="0" bIns="0" rtlCol="0" vert="horz">
            <a:spAutoFit/>
          </a:bodyPr>
          <a:lstStyle/>
          <a:p>
            <a:pPr marL="455295">
              <a:lnSpc>
                <a:spcPct val="100000"/>
              </a:lnSpc>
              <a:spcBef>
                <a:spcPts val="210"/>
              </a:spcBef>
            </a:pPr>
            <a:r>
              <a:rPr dirty="0" sz="1400" spc="215">
                <a:latin typeface="Arial"/>
                <a:cs typeface="Arial"/>
              </a:rPr>
              <a:t>• </a:t>
            </a:r>
            <a:r>
              <a:rPr dirty="0" sz="1400" spc="-15">
                <a:latin typeface="Microsoft JhengHei"/>
                <a:cs typeface="Microsoft JhengHei"/>
              </a:rPr>
              <a:t>配額單位 </a:t>
            </a:r>
            <a:r>
              <a:rPr dirty="0" sz="1400">
                <a:latin typeface="Calibri"/>
                <a:cs typeface="Calibri"/>
              </a:rPr>
              <a:t>Assigned</a:t>
            </a:r>
            <a:r>
              <a:rPr dirty="0" sz="1400" spc="-15">
                <a:latin typeface="Calibri"/>
                <a:cs typeface="Calibri"/>
              </a:rPr>
              <a:t> </a:t>
            </a:r>
            <a:r>
              <a:rPr dirty="0" sz="1400">
                <a:latin typeface="Calibri"/>
                <a:cs typeface="Calibri"/>
              </a:rPr>
              <a:t>amount</a:t>
            </a:r>
            <a:r>
              <a:rPr dirty="0" sz="1400" spc="-15">
                <a:latin typeface="Calibri"/>
                <a:cs typeface="Calibri"/>
              </a:rPr>
              <a:t> </a:t>
            </a:r>
            <a:r>
              <a:rPr dirty="0" sz="1400">
                <a:latin typeface="Calibri"/>
                <a:cs typeface="Calibri"/>
              </a:rPr>
              <a:t>unit</a:t>
            </a:r>
            <a:r>
              <a:rPr dirty="0" sz="1400" spc="-15">
                <a:latin typeface="Calibri"/>
                <a:cs typeface="Calibri"/>
              </a:rPr>
              <a:t> (</a:t>
            </a:r>
            <a:r>
              <a:rPr dirty="0" sz="1400" spc="-20">
                <a:latin typeface="Calibri"/>
                <a:cs typeface="Calibri"/>
              </a:rPr>
              <a:t>AAU)</a:t>
            </a:r>
            <a:r>
              <a:rPr dirty="0" sz="1400" spc="-10">
                <a:latin typeface="Microsoft JhengHei"/>
                <a:cs typeface="Microsoft JhengHei"/>
              </a:rPr>
              <a:t>；排放減量單位</a:t>
            </a:r>
            <a:r>
              <a:rPr dirty="0" sz="1400">
                <a:latin typeface="Calibri"/>
                <a:cs typeface="Calibri"/>
              </a:rPr>
              <a:t>Emission</a:t>
            </a:r>
            <a:r>
              <a:rPr dirty="0" sz="1400" spc="-45">
                <a:latin typeface="Calibri"/>
                <a:cs typeface="Calibri"/>
              </a:rPr>
              <a:t> </a:t>
            </a:r>
            <a:r>
              <a:rPr dirty="0" sz="1400" spc="-10">
                <a:latin typeface="Calibri"/>
                <a:cs typeface="Calibri"/>
              </a:rPr>
              <a:t>Reduction</a:t>
            </a:r>
            <a:r>
              <a:rPr dirty="0" sz="1400" spc="-15">
                <a:latin typeface="Calibri"/>
                <a:cs typeface="Calibri"/>
              </a:rPr>
              <a:t> </a:t>
            </a:r>
            <a:r>
              <a:rPr dirty="0" sz="1400">
                <a:latin typeface="Calibri"/>
                <a:cs typeface="Calibri"/>
              </a:rPr>
              <a:t>Unit</a:t>
            </a:r>
            <a:r>
              <a:rPr dirty="0" sz="1400" spc="-5">
                <a:latin typeface="Calibri"/>
                <a:cs typeface="Calibri"/>
              </a:rPr>
              <a:t> (</a:t>
            </a:r>
            <a:r>
              <a:rPr dirty="0" sz="1400" spc="-10">
                <a:latin typeface="Calibri"/>
                <a:cs typeface="Calibri"/>
              </a:rPr>
              <a:t>ERU)</a:t>
            </a:r>
            <a:r>
              <a:rPr dirty="0" sz="1400" spc="-5">
                <a:latin typeface="Microsoft JhengHei"/>
                <a:cs typeface="Microsoft JhengHei"/>
              </a:rPr>
              <a:t>；已經驗證減量額度</a:t>
            </a:r>
            <a:r>
              <a:rPr dirty="0" sz="1400" spc="-10">
                <a:latin typeface="Calibri"/>
                <a:cs typeface="Calibri"/>
              </a:rPr>
              <a:t>Certified</a:t>
            </a:r>
            <a:r>
              <a:rPr dirty="0" sz="1400" spc="-40">
                <a:latin typeface="Calibri"/>
                <a:cs typeface="Calibri"/>
              </a:rPr>
              <a:t> </a:t>
            </a:r>
            <a:r>
              <a:rPr dirty="0" sz="1400">
                <a:latin typeface="Calibri"/>
                <a:cs typeface="Calibri"/>
              </a:rPr>
              <a:t>emissions</a:t>
            </a:r>
            <a:r>
              <a:rPr dirty="0" sz="1400" spc="-25">
                <a:latin typeface="Calibri"/>
                <a:cs typeface="Calibri"/>
              </a:rPr>
              <a:t> </a:t>
            </a:r>
            <a:r>
              <a:rPr dirty="0" sz="1400" spc="-10">
                <a:latin typeface="Calibri"/>
                <a:cs typeface="Calibri"/>
              </a:rPr>
              <a:t>reductions</a:t>
            </a:r>
            <a:r>
              <a:rPr dirty="0" sz="1400" spc="-5">
                <a:latin typeface="Calibri"/>
                <a:cs typeface="Calibri"/>
              </a:rPr>
              <a:t> (</a:t>
            </a:r>
            <a:r>
              <a:rPr dirty="0" sz="1400" spc="-10">
                <a:latin typeface="Calibri"/>
                <a:cs typeface="Calibri"/>
              </a:rPr>
              <a:t>CER)</a:t>
            </a:r>
            <a:endParaRPr sz="1400">
              <a:latin typeface="Calibri"/>
              <a:cs typeface="Calibri"/>
            </a:endParaRPr>
          </a:p>
          <a:p>
            <a:pPr marL="12700">
              <a:lnSpc>
                <a:spcPct val="100000"/>
              </a:lnSpc>
              <a:spcBef>
                <a:spcPts val="750"/>
              </a:spcBef>
            </a:pPr>
            <a:r>
              <a:rPr dirty="0" sz="1000">
                <a:latin typeface="Microsoft JhengHei"/>
                <a:cs typeface="Microsoft JhengHei"/>
              </a:rPr>
              <a:t>Copyright</a:t>
            </a:r>
            <a:r>
              <a:rPr dirty="0" sz="1000" spc="-20">
                <a:latin typeface="Microsoft JhengHei"/>
                <a:cs typeface="Microsoft JhengHei"/>
              </a:rPr>
              <a:t> </a:t>
            </a:r>
            <a:r>
              <a:rPr dirty="0" sz="1000">
                <a:latin typeface="Microsoft JhengHei"/>
                <a:cs typeface="Microsoft JhengHei"/>
              </a:rPr>
              <a:t>©</a:t>
            </a:r>
            <a:r>
              <a:rPr dirty="0" sz="1000" spc="-25">
                <a:latin typeface="Microsoft JhengHei"/>
                <a:cs typeface="Microsoft JhengHei"/>
              </a:rPr>
              <a:t> </a:t>
            </a:r>
            <a:r>
              <a:rPr dirty="0" sz="1000">
                <a:latin typeface="Microsoft JhengHei"/>
                <a:cs typeface="Microsoft JhengHei"/>
              </a:rPr>
              <a:t>2024</a:t>
            </a:r>
            <a:r>
              <a:rPr dirty="0" sz="1000" spc="-25">
                <a:latin typeface="Microsoft JhengHei"/>
                <a:cs typeface="Microsoft JhengHei"/>
              </a:rPr>
              <a:t> 環境部碳盤查及自願減量專案輔導班</a:t>
            </a:r>
            <a:endParaRPr sz="1000">
              <a:latin typeface="Microsoft JhengHei"/>
              <a:cs typeface="Microsoft JhengHei"/>
            </a:endParaRPr>
          </a:p>
        </p:txBody>
      </p:sp>
      <p:sp>
        <p:nvSpPr>
          <p:cNvPr id="35" name="object 35" descr=""/>
          <p:cNvSpPr txBox="1">
            <a:spLocks noGrp="1"/>
          </p:cNvSpPr>
          <p:nvPr>
            <p:ph type="sldNum" idx="7" sz="quarter"/>
          </p:nvPr>
        </p:nvSpPr>
        <p:spPr>
          <a:prstGeom prst="rect"/>
        </p:spPr>
        <p:txBody>
          <a:bodyPr wrap="square" lIns="0" tIns="197409" rIns="0" bIns="0" rtlCol="0" vert="horz">
            <a:spAutoFit/>
          </a:bodyPr>
          <a:lstStyle/>
          <a:p>
            <a:pPr marL="5095240">
              <a:lnSpc>
                <a:spcPct val="100000"/>
              </a:lnSpc>
              <a:spcBef>
                <a:spcPts val="229"/>
              </a:spcBef>
            </a:pPr>
            <a:fld id="{81D60167-4931-47E6-BA6A-407CBD079E47}" type="slidenum">
              <a:rPr dirty="0" spc="-50"/>
              <a:t>4</a:t>
            </a:fld>
          </a:p>
        </p:txBody>
      </p:sp>
      <p:sp>
        <p:nvSpPr>
          <p:cNvPr id="32" name="object 32" descr=""/>
          <p:cNvSpPr txBox="1"/>
          <p:nvPr/>
        </p:nvSpPr>
        <p:spPr>
          <a:xfrm>
            <a:off x="10110216" y="2379345"/>
            <a:ext cx="369570" cy="453390"/>
          </a:xfrm>
          <a:prstGeom prst="rect">
            <a:avLst/>
          </a:prstGeom>
        </p:spPr>
        <p:txBody>
          <a:bodyPr wrap="square" lIns="0" tIns="13335" rIns="0" bIns="0" rtlCol="0" vert="horz">
            <a:spAutoFit/>
          </a:bodyPr>
          <a:lstStyle/>
          <a:p>
            <a:pPr>
              <a:lnSpc>
                <a:spcPct val="100000"/>
              </a:lnSpc>
              <a:spcBef>
                <a:spcPts val="105"/>
              </a:spcBef>
            </a:pPr>
            <a:r>
              <a:rPr dirty="0" sz="1400" spc="-25" b="1">
                <a:solidFill>
                  <a:srgbClr val="006FC0"/>
                </a:solidFill>
                <a:latin typeface="Microsoft JhengHei"/>
                <a:cs typeface="Microsoft JhengHei"/>
              </a:rPr>
              <a:t>工業</a:t>
            </a:r>
            <a:endParaRPr sz="1400">
              <a:latin typeface="Microsoft JhengHei"/>
              <a:cs typeface="Microsoft JhengHei"/>
            </a:endParaRPr>
          </a:p>
          <a:p>
            <a:pPr>
              <a:lnSpc>
                <a:spcPct val="100000"/>
              </a:lnSpc>
            </a:pPr>
            <a:r>
              <a:rPr dirty="0" sz="1400" spc="-30" b="1">
                <a:solidFill>
                  <a:srgbClr val="006FC0"/>
                </a:solidFill>
                <a:latin typeface="Microsoft JhengHei"/>
                <a:cs typeface="Microsoft JhengHei"/>
              </a:rPr>
              <a:t>國家</a:t>
            </a:r>
            <a:endParaRPr sz="1400">
              <a:latin typeface="Microsoft JhengHei"/>
              <a:cs typeface="Microsoft JhengHei"/>
            </a:endParaRPr>
          </a:p>
        </p:txBody>
      </p:sp>
      <p:sp>
        <p:nvSpPr>
          <p:cNvPr id="33" name="object 33" descr=""/>
          <p:cNvSpPr txBox="1"/>
          <p:nvPr/>
        </p:nvSpPr>
        <p:spPr>
          <a:xfrm>
            <a:off x="2596133" y="1667637"/>
            <a:ext cx="4324985" cy="1550670"/>
          </a:xfrm>
          <a:prstGeom prst="rect">
            <a:avLst/>
          </a:prstGeom>
        </p:spPr>
        <p:txBody>
          <a:bodyPr wrap="square" lIns="0" tIns="13335" rIns="0" bIns="0" rtlCol="0" vert="horz">
            <a:spAutoFit/>
          </a:bodyPr>
          <a:lstStyle/>
          <a:p>
            <a:pPr marL="355600" marR="88900" indent="-342900">
              <a:lnSpc>
                <a:spcPct val="100000"/>
              </a:lnSpc>
              <a:spcBef>
                <a:spcPts val="105"/>
              </a:spcBef>
              <a:buFont typeface="Wingdings"/>
              <a:buChar char=""/>
              <a:tabLst>
                <a:tab pos="355600" algn="l"/>
              </a:tabLst>
            </a:pPr>
            <a:r>
              <a:rPr dirty="0" sz="2000" b="1">
                <a:latin typeface="Arial"/>
                <a:cs typeface="Arial"/>
              </a:rPr>
              <a:t>1997</a:t>
            </a:r>
            <a:r>
              <a:rPr dirty="0" sz="2000" spc="-15" b="1">
                <a:latin typeface="Microsoft JhengHei"/>
                <a:cs typeface="Microsoft JhengHei"/>
              </a:rPr>
              <a:t>年京都議定書規範已開發國家減碳目標</a:t>
            </a:r>
            <a:endParaRPr sz="2000">
              <a:latin typeface="Microsoft JhengHei"/>
              <a:cs typeface="Microsoft JhengHei"/>
            </a:endParaRPr>
          </a:p>
          <a:p>
            <a:pPr marL="354965" indent="-342265">
              <a:lnSpc>
                <a:spcPct val="100000"/>
              </a:lnSpc>
              <a:buFont typeface="Wingdings"/>
              <a:buChar char=""/>
              <a:tabLst>
                <a:tab pos="354965" algn="l"/>
              </a:tabLst>
            </a:pPr>
            <a:r>
              <a:rPr dirty="0" sz="2000" b="1">
                <a:latin typeface="Microsoft JhengHei"/>
                <a:cs typeface="Microsoft JhengHei"/>
              </a:rPr>
              <a:t>在政府間層級提供</a:t>
            </a:r>
            <a:r>
              <a:rPr dirty="0" sz="2000" b="1">
                <a:latin typeface="Arial"/>
                <a:cs typeface="Arial"/>
              </a:rPr>
              <a:t>3</a:t>
            </a:r>
            <a:r>
              <a:rPr dirty="0" sz="2000" spc="-20" b="1">
                <a:latin typeface="Microsoft JhengHei"/>
                <a:cs typeface="Microsoft JhengHei"/>
              </a:rPr>
              <a:t>項機制，協助議</a:t>
            </a:r>
            <a:endParaRPr sz="2000">
              <a:latin typeface="Microsoft JhengHei"/>
              <a:cs typeface="Microsoft JhengHei"/>
            </a:endParaRPr>
          </a:p>
          <a:p>
            <a:pPr marL="355600">
              <a:lnSpc>
                <a:spcPct val="100000"/>
              </a:lnSpc>
            </a:pPr>
            <a:r>
              <a:rPr dirty="0" sz="2000" spc="-15" b="1">
                <a:latin typeface="Microsoft JhengHei"/>
                <a:cs typeface="Microsoft JhengHei"/>
              </a:rPr>
              <a:t>定書締約國達成減量承諾</a:t>
            </a:r>
            <a:endParaRPr sz="2000">
              <a:latin typeface="Microsoft JhengHei"/>
              <a:cs typeface="Microsoft JhengHei"/>
            </a:endParaRPr>
          </a:p>
          <a:p>
            <a:pPr marL="354965" indent="-342265">
              <a:lnSpc>
                <a:spcPct val="100000"/>
              </a:lnSpc>
              <a:buFont typeface="Wingdings"/>
              <a:buChar char=""/>
              <a:tabLst>
                <a:tab pos="354965" algn="l"/>
              </a:tabLst>
            </a:pPr>
            <a:r>
              <a:rPr dirty="0" sz="2000" spc="-10" b="1">
                <a:solidFill>
                  <a:srgbClr val="FF0000"/>
                </a:solidFill>
                <a:latin typeface="Microsoft JhengHei"/>
                <a:cs typeface="Microsoft JhengHei"/>
              </a:rPr>
              <a:t>強制為主，自願為輔</a:t>
            </a:r>
            <a:endParaRPr sz="2000">
              <a:latin typeface="Microsoft JhengHei"/>
              <a:cs typeface="Microsoft JhengHe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descr=""/>
          <p:cNvGrpSpPr/>
          <p:nvPr/>
        </p:nvGrpSpPr>
        <p:grpSpPr>
          <a:xfrm>
            <a:off x="0" y="0"/>
            <a:ext cx="12190730" cy="6858000"/>
            <a:chOff x="0" y="0"/>
            <a:chExt cx="12190730" cy="6858000"/>
          </a:xfrm>
        </p:grpSpPr>
        <p:sp>
          <p:nvSpPr>
            <p:cNvPr id="3" name="object 3" descr=""/>
            <p:cNvSpPr/>
            <p:nvPr/>
          </p:nvSpPr>
          <p:spPr>
            <a:xfrm>
              <a:off x="7193279" y="3226689"/>
              <a:ext cx="2101850" cy="2156460"/>
            </a:xfrm>
            <a:custGeom>
              <a:avLst/>
              <a:gdLst/>
              <a:ahLst/>
              <a:cxnLst/>
              <a:rect l="l" t="t" r="r" b="b"/>
              <a:pathLst>
                <a:path w="2101850" h="2156460">
                  <a:moveTo>
                    <a:pt x="1831086" y="533019"/>
                  </a:moveTo>
                  <a:lnTo>
                    <a:pt x="270510" y="533019"/>
                  </a:lnTo>
                  <a:lnTo>
                    <a:pt x="221897" y="537378"/>
                  </a:lnTo>
                  <a:lnTo>
                    <a:pt x="176139" y="549948"/>
                  </a:lnTo>
                  <a:lnTo>
                    <a:pt x="133999" y="569961"/>
                  </a:lnTo>
                  <a:lnTo>
                    <a:pt x="96243" y="596654"/>
                  </a:lnTo>
                  <a:lnTo>
                    <a:pt x="63635" y="629262"/>
                  </a:lnTo>
                  <a:lnTo>
                    <a:pt x="36942" y="667018"/>
                  </a:lnTo>
                  <a:lnTo>
                    <a:pt x="16929" y="709158"/>
                  </a:lnTo>
                  <a:lnTo>
                    <a:pt x="4359" y="754916"/>
                  </a:lnTo>
                  <a:lnTo>
                    <a:pt x="0" y="803529"/>
                  </a:lnTo>
                  <a:lnTo>
                    <a:pt x="0" y="1885569"/>
                  </a:lnTo>
                  <a:lnTo>
                    <a:pt x="4359" y="1934181"/>
                  </a:lnTo>
                  <a:lnTo>
                    <a:pt x="16929" y="1979939"/>
                  </a:lnTo>
                  <a:lnTo>
                    <a:pt x="36942" y="2022079"/>
                  </a:lnTo>
                  <a:lnTo>
                    <a:pt x="63635" y="2059835"/>
                  </a:lnTo>
                  <a:lnTo>
                    <a:pt x="96243" y="2092443"/>
                  </a:lnTo>
                  <a:lnTo>
                    <a:pt x="133999" y="2119136"/>
                  </a:lnTo>
                  <a:lnTo>
                    <a:pt x="176139" y="2139149"/>
                  </a:lnTo>
                  <a:lnTo>
                    <a:pt x="221897" y="2151719"/>
                  </a:lnTo>
                  <a:lnTo>
                    <a:pt x="270510" y="2156079"/>
                  </a:lnTo>
                  <a:lnTo>
                    <a:pt x="1831086" y="2156079"/>
                  </a:lnTo>
                  <a:lnTo>
                    <a:pt x="1879698" y="2151719"/>
                  </a:lnTo>
                  <a:lnTo>
                    <a:pt x="1925456" y="2139149"/>
                  </a:lnTo>
                  <a:lnTo>
                    <a:pt x="1967596" y="2119136"/>
                  </a:lnTo>
                  <a:lnTo>
                    <a:pt x="2005352" y="2092443"/>
                  </a:lnTo>
                  <a:lnTo>
                    <a:pt x="2037960" y="2059835"/>
                  </a:lnTo>
                  <a:lnTo>
                    <a:pt x="2064653" y="2022079"/>
                  </a:lnTo>
                  <a:lnTo>
                    <a:pt x="2084666" y="1979939"/>
                  </a:lnTo>
                  <a:lnTo>
                    <a:pt x="2097236" y="1934181"/>
                  </a:lnTo>
                  <a:lnTo>
                    <a:pt x="2101596" y="1885569"/>
                  </a:lnTo>
                  <a:lnTo>
                    <a:pt x="2101596" y="803529"/>
                  </a:lnTo>
                  <a:lnTo>
                    <a:pt x="2097236" y="754916"/>
                  </a:lnTo>
                  <a:lnTo>
                    <a:pt x="2084666" y="709158"/>
                  </a:lnTo>
                  <a:lnTo>
                    <a:pt x="2064653" y="667018"/>
                  </a:lnTo>
                  <a:lnTo>
                    <a:pt x="2037960" y="629262"/>
                  </a:lnTo>
                  <a:lnTo>
                    <a:pt x="2005352" y="596654"/>
                  </a:lnTo>
                  <a:lnTo>
                    <a:pt x="1967596" y="569961"/>
                  </a:lnTo>
                  <a:lnTo>
                    <a:pt x="1925456" y="549948"/>
                  </a:lnTo>
                  <a:lnTo>
                    <a:pt x="1879698" y="537378"/>
                  </a:lnTo>
                  <a:lnTo>
                    <a:pt x="1831086" y="533019"/>
                  </a:lnTo>
                  <a:close/>
                </a:path>
                <a:path w="2101850" h="2156460">
                  <a:moveTo>
                    <a:pt x="917828" y="0"/>
                  </a:moveTo>
                  <a:lnTo>
                    <a:pt x="350266" y="533019"/>
                  </a:lnTo>
                  <a:lnTo>
                    <a:pt x="875665" y="533019"/>
                  </a:lnTo>
                  <a:lnTo>
                    <a:pt x="917828" y="0"/>
                  </a:lnTo>
                  <a:close/>
                </a:path>
              </a:pathLst>
            </a:custGeom>
            <a:solidFill>
              <a:srgbClr val="F1F1F1"/>
            </a:solidFill>
          </p:spPr>
          <p:txBody>
            <a:bodyPr wrap="square" lIns="0" tIns="0" rIns="0" bIns="0" rtlCol="0"/>
            <a:lstStyle/>
            <a:p/>
          </p:txBody>
        </p:sp>
        <p:sp>
          <p:nvSpPr>
            <p:cNvPr id="4" name="object 4" descr=""/>
            <p:cNvSpPr/>
            <p:nvPr/>
          </p:nvSpPr>
          <p:spPr>
            <a:xfrm>
              <a:off x="7193279" y="3226689"/>
              <a:ext cx="2101850" cy="2156460"/>
            </a:xfrm>
            <a:custGeom>
              <a:avLst/>
              <a:gdLst/>
              <a:ahLst/>
              <a:cxnLst/>
              <a:rect l="l" t="t" r="r" b="b"/>
              <a:pathLst>
                <a:path w="2101850" h="2156460">
                  <a:moveTo>
                    <a:pt x="0" y="803529"/>
                  </a:moveTo>
                  <a:lnTo>
                    <a:pt x="4359" y="754916"/>
                  </a:lnTo>
                  <a:lnTo>
                    <a:pt x="16929" y="709158"/>
                  </a:lnTo>
                  <a:lnTo>
                    <a:pt x="36942" y="667018"/>
                  </a:lnTo>
                  <a:lnTo>
                    <a:pt x="63635" y="629262"/>
                  </a:lnTo>
                  <a:lnTo>
                    <a:pt x="96243" y="596654"/>
                  </a:lnTo>
                  <a:lnTo>
                    <a:pt x="133999" y="569961"/>
                  </a:lnTo>
                  <a:lnTo>
                    <a:pt x="176139" y="549948"/>
                  </a:lnTo>
                  <a:lnTo>
                    <a:pt x="221897" y="537378"/>
                  </a:lnTo>
                  <a:lnTo>
                    <a:pt x="270510" y="533019"/>
                  </a:lnTo>
                  <a:lnTo>
                    <a:pt x="350266" y="533019"/>
                  </a:lnTo>
                  <a:lnTo>
                    <a:pt x="917828" y="0"/>
                  </a:lnTo>
                  <a:lnTo>
                    <a:pt x="875665" y="533019"/>
                  </a:lnTo>
                  <a:lnTo>
                    <a:pt x="1831086" y="533019"/>
                  </a:lnTo>
                  <a:lnTo>
                    <a:pt x="1879698" y="537378"/>
                  </a:lnTo>
                  <a:lnTo>
                    <a:pt x="1925456" y="549948"/>
                  </a:lnTo>
                  <a:lnTo>
                    <a:pt x="1967596" y="569961"/>
                  </a:lnTo>
                  <a:lnTo>
                    <a:pt x="2005352" y="596654"/>
                  </a:lnTo>
                  <a:lnTo>
                    <a:pt x="2037960" y="629262"/>
                  </a:lnTo>
                  <a:lnTo>
                    <a:pt x="2064653" y="667018"/>
                  </a:lnTo>
                  <a:lnTo>
                    <a:pt x="2084666" y="709158"/>
                  </a:lnTo>
                  <a:lnTo>
                    <a:pt x="2097236" y="754916"/>
                  </a:lnTo>
                  <a:lnTo>
                    <a:pt x="2101596" y="803529"/>
                  </a:lnTo>
                  <a:lnTo>
                    <a:pt x="2101596" y="1209294"/>
                  </a:lnTo>
                  <a:lnTo>
                    <a:pt x="2101596" y="1885569"/>
                  </a:lnTo>
                  <a:lnTo>
                    <a:pt x="2097236" y="1934181"/>
                  </a:lnTo>
                  <a:lnTo>
                    <a:pt x="2084666" y="1979939"/>
                  </a:lnTo>
                  <a:lnTo>
                    <a:pt x="2064653" y="2022079"/>
                  </a:lnTo>
                  <a:lnTo>
                    <a:pt x="2037960" y="2059835"/>
                  </a:lnTo>
                  <a:lnTo>
                    <a:pt x="2005352" y="2092443"/>
                  </a:lnTo>
                  <a:lnTo>
                    <a:pt x="1967596" y="2119136"/>
                  </a:lnTo>
                  <a:lnTo>
                    <a:pt x="1925456" y="2139149"/>
                  </a:lnTo>
                  <a:lnTo>
                    <a:pt x="1879698" y="2151719"/>
                  </a:lnTo>
                  <a:lnTo>
                    <a:pt x="1831086" y="2156079"/>
                  </a:lnTo>
                  <a:lnTo>
                    <a:pt x="875665" y="2156079"/>
                  </a:lnTo>
                  <a:lnTo>
                    <a:pt x="350266" y="2156079"/>
                  </a:lnTo>
                  <a:lnTo>
                    <a:pt x="270510" y="2156079"/>
                  </a:lnTo>
                  <a:lnTo>
                    <a:pt x="221897" y="2151719"/>
                  </a:lnTo>
                  <a:lnTo>
                    <a:pt x="176139" y="2139149"/>
                  </a:lnTo>
                  <a:lnTo>
                    <a:pt x="133999" y="2119136"/>
                  </a:lnTo>
                  <a:lnTo>
                    <a:pt x="96243" y="2092443"/>
                  </a:lnTo>
                  <a:lnTo>
                    <a:pt x="63635" y="2059835"/>
                  </a:lnTo>
                  <a:lnTo>
                    <a:pt x="36942" y="2022079"/>
                  </a:lnTo>
                  <a:lnTo>
                    <a:pt x="16929" y="1979939"/>
                  </a:lnTo>
                  <a:lnTo>
                    <a:pt x="4359" y="1934181"/>
                  </a:lnTo>
                  <a:lnTo>
                    <a:pt x="0" y="1885569"/>
                  </a:lnTo>
                  <a:lnTo>
                    <a:pt x="0" y="1209294"/>
                  </a:lnTo>
                  <a:lnTo>
                    <a:pt x="0" y="803529"/>
                  </a:lnTo>
                  <a:close/>
                </a:path>
              </a:pathLst>
            </a:custGeom>
            <a:ln w="6350">
              <a:solidFill>
                <a:srgbClr val="9FAAAC"/>
              </a:solidFill>
            </a:ln>
          </p:spPr>
          <p:txBody>
            <a:bodyPr wrap="square" lIns="0" tIns="0" rIns="0" bIns="0" rtlCol="0"/>
            <a:lstStyle/>
            <a:p/>
          </p:txBody>
        </p:sp>
      </p:grpSp>
      <p:sp>
        <p:nvSpPr>
          <p:cNvPr id="5" name="object 5" descr=""/>
          <p:cNvSpPr txBox="1"/>
          <p:nvPr/>
        </p:nvSpPr>
        <p:spPr>
          <a:xfrm>
            <a:off x="7774305" y="2918205"/>
            <a:ext cx="939800" cy="299720"/>
          </a:xfrm>
          <a:prstGeom prst="rect">
            <a:avLst/>
          </a:prstGeom>
        </p:spPr>
        <p:txBody>
          <a:bodyPr wrap="square" lIns="0" tIns="12700" rIns="0" bIns="0" rtlCol="0" vert="horz">
            <a:spAutoFit/>
          </a:bodyPr>
          <a:lstStyle/>
          <a:p>
            <a:pPr marL="12700">
              <a:lnSpc>
                <a:spcPct val="100000"/>
              </a:lnSpc>
              <a:spcBef>
                <a:spcPts val="100"/>
              </a:spcBef>
            </a:pPr>
            <a:r>
              <a:rPr dirty="0" sz="1800" spc="-15" b="1">
                <a:solidFill>
                  <a:srgbClr val="55819B"/>
                </a:solidFill>
                <a:latin typeface="Microsoft JhengHei"/>
                <a:cs typeface="Microsoft JhengHei"/>
              </a:rPr>
              <a:t>減量額度</a:t>
            </a:r>
            <a:endParaRPr sz="1800">
              <a:latin typeface="Microsoft JhengHei"/>
              <a:cs typeface="Microsoft JhengHei"/>
            </a:endParaRPr>
          </a:p>
        </p:txBody>
      </p:sp>
      <p:grpSp>
        <p:nvGrpSpPr>
          <p:cNvPr id="6" name="object 6" descr=""/>
          <p:cNvGrpSpPr/>
          <p:nvPr/>
        </p:nvGrpSpPr>
        <p:grpSpPr>
          <a:xfrm>
            <a:off x="9543936" y="1896376"/>
            <a:ext cx="1470660" cy="1774189"/>
            <a:chOff x="9543936" y="1896376"/>
            <a:chExt cx="1470660" cy="1774189"/>
          </a:xfrm>
        </p:grpSpPr>
        <p:sp>
          <p:nvSpPr>
            <p:cNvPr id="7" name="object 7" descr=""/>
            <p:cNvSpPr/>
            <p:nvPr/>
          </p:nvSpPr>
          <p:spPr>
            <a:xfrm>
              <a:off x="9543936" y="1896376"/>
              <a:ext cx="1470660" cy="1774189"/>
            </a:xfrm>
            <a:custGeom>
              <a:avLst/>
              <a:gdLst/>
              <a:ahLst/>
              <a:cxnLst/>
              <a:rect l="l" t="t" r="r" b="b"/>
              <a:pathLst>
                <a:path w="1470659" h="1774189">
                  <a:moveTo>
                    <a:pt x="729738" y="0"/>
                  </a:moveTo>
                  <a:lnTo>
                    <a:pt x="684629" y="1710"/>
                  </a:lnTo>
                  <a:lnTo>
                    <a:pt x="639693" y="6171"/>
                  </a:lnTo>
                  <a:lnTo>
                    <a:pt x="595067" y="13379"/>
                  </a:lnTo>
                  <a:lnTo>
                    <a:pt x="550887" y="23326"/>
                  </a:lnTo>
                  <a:lnTo>
                    <a:pt x="507291" y="36009"/>
                  </a:lnTo>
                  <a:lnTo>
                    <a:pt x="464415" y="51422"/>
                  </a:lnTo>
                  <a:lnTo>
                    <a:pt x="422396" y="69560"/>
                  </a:lnTo>
                  <a:lnTo>
                    <a:pt x="381371" y="90418"/>
                  </a:lnTo>
                  <a:lnTo>
                    <a:pt x="341477" y="113990"/>
                  </a:lnTo>
                  <a:lnTo>
                    <a:pt x="302850" y="140271"/>
                  </a:lnTo>
                  <a:lnTo>
                    <a:pt x="265629" y="169256"/>
                  </a:lnTo>
                  <a:lnTo>
                    <a:pt x="229949" y="200940"/>
                  </a:lnTo>
                  <a:lnTo>
                    <a:pt x="195948" y="235318"/>
                  </a:lnTo>
                  <a:lnTo>
                    <a:pt x="164240" y="271836"/>
                  </a:lnTo>
                  <a:lnTo>
                    <a:pt x="135345" y="309822"/>
                  </a:lnTo>
                  <a:lnTo>
                    <a:pt x="109259" y="349141"/>
                  </a:lnTo>
                  <a:lnTo>
                    <a:pt x="85976" y="389655"/>
                  </a:lnTo>
                  <a:lnTo>
                    <a:pt x="65491" y="431227"/>
                  </a:lnTo>
                  <a:lnTo>
                    <a:pt x="47799" y="473720"/>
                  </a:lnTo>
                  <a:lnTo>
                    <a:pt x="32894" y="516999"/>
                  </a:lnTo>
                  <a:lnTo>
                    <a:pt x="20772" y="560925"/>
                  </a:lnTo>
                  <a:lnTo>
                    <a:pt x="11426" y="605362"/>
                  </a:lnTo>
                  <a:lnTo>
                    <a:pt x="4852" y="650173"/>
                  </a:lnTo>
                  <a:lnTo>
                    <a:pt x="1045" y="695221"/>
                  </a:lnTo>
                  <a:lnTo>
                    <a:pt x="0" y="740370"/>
                  </a:lnTo>
                  <a:lnTo>
                    <a:pt x="1710" y="785482"/>
                  </a:lnTo>
                  <a:lnTo>
                    <a:pt x="6171" y="830421"/>
                  </a:lnTo>
                  <a:lnTo>
                    <a:pt x="13379" y="875050"/>
                  </a:lnTo>
                  <a:lnTo>
                    <a:pt x="23326" y="919232"/>
                  </a:lnTo>
                  <a:lnTo>
                    <a:pt x="36009" y="962830"/>
                  </a:lnTo>
                  <a:lnTo>
                    <a:pt x="51422" y="1005708"/>
                  </a:lnTo>
                  <a:lnTo>
                    <a:pt x="69560" y="1047728"/>
                  </a:lnTo>
                  <a:lnTo>
                    <a:pt x="90418" y="1088754"/>
                  </a:lnTo>
                  <a:lnTo>
                    <a:pt x="113990" y="1128648"/>
                  </a:lnTo>
                  <a:lnTo>
                    <a:pt x="140271" y="1167275"/>
                  </a:lnTo>
                  <a:lnTo>
                    <a:pt x="169256" y="1204496"/>
                  </a:lnTo>
                  <a:lnTo>
                    <a:pt x="200940" y="1240176"/>
                  </a:lnTo>
                  <a:lnTo>
                    <a:pt x="235318" y="1274178"/>
                  </a:lnTo>
                  <a:lnTo>
                    <a:pt x="774433" y="1773923"/>
                  </a:lnTo>
                  <a:lnTo>
                    <a:pt x="1274178" y="1234808"/>
                  </a:lnTo>
                  <a:lnTo>
                    <a:pt x="1305886" y="1198290"/>
                  </a:lnTo>
                  <a:lnTo>
                    <a:pt x="1334780" y="1160303"/>
                  </a:lnTo>
                  <a:lnTo>
                    <a:pt x="1360866" y="1120984"/>
                  </a:lnTo>
                  <a:lnTo>
                    <a:pt x="1384149" y="1080471"/>
                  </a:lnTo>
                  <a:lnTo>
                    <a:pt x="1404633" y="1038898"/>
                  </a:lnTo>
                  <a:lnTo>
                    <a:pt x="1422325" y="996405"/>
                  </a:lnTo>
                  <a:lnTo>
                    <a:pt x="1437228" y="953127"/>
                  </a:lnTo>
                  <a:lnTo>
                    <a:pt x="1449350" y="909201"/>
                  </a:lnTo>
                  <a:lnTo>
                    <a:pt x="1458693" y="864764"/>
                  </a:lnTo>
                  <a:lnTo>
                    <a:pt x="1465265" y="819953"/>
                  </a:lnTo>
                  <a:lnTo>
                    <a:pt x="1469069" y="774904"/>
                  </a:lnTo>
                  <a:lnTo>
                    <a:pt x="1470112" y="729755"/>
                  </a:lnTo>
                  <a:lnTo>
                    <a:pt x="1468398" y="684643"/>
                  </a:lnTo>
                  <a:lnTo>
                    <a:pt x="1463932" y="639704"/>
                  </a:lnTo>
                  <a:lnTo>
                    <a:pt x="1456719" y="595075"/>
                  </a:lnTo>
                  <a:lnTo>
                    <a:pt x="1446766" y="550893"/>
                  </a:lnTo>
                  <a:lnTo>
                    <a:pt x="1434076" y="507295"/>
                  </a:lnTo>
                  <a:lnTo>
                    <a:pt x="1418656" y="464417"/>
                  </a:lnTo>
                  <a:lnTo>
                    <a:pt x="1400509" y="422397"/>
                  </a:lnTo>
                  <a:lnTo>
                    <a:pt x="1379643" y="381372"/>
                  </a:lnTo>
                  <a:lnTo>
                    <a:pt x="1356060" y="341477"/>
                  </a:lnTo>
                  <a:lnTo>
                    <a:pt x="1329768" y="302851"/>
                  </a:lnTo>
                  <a:lnTo>
                    <a:pt x="1300770" y="265629"/>
                  </a:lnTo>
                  <a:lnTo>
                    <a:pt x="1269073" y="229949"/>
                  </a:lnTo>
                  <a:lnTo>
                    <a:pt x="1234681" y="195948"/>
                  </a:lnTo>
                  <a:lnTo>
                    <a:pt x="1198177" y="164240"/>
                  </a:lnTo>
                  <a:lnTo>
                    <a:pt x="1160204" y="135345"/>
                  </a:lnTo>
                  <a:lnTo>
                    <a:pt x="1120898" y="109259"/>
                  </a:lnTo>
                  <a:lnTo>
                    <a:pt x="1080395" y="85976"/>
                  </a:lnTo>
                  <a:lnTo>
                    <a:pt x="1038833" y="65491"/>
                  </a:lnTo>
                  <a:lnTo>
                    <a:pt x="996349" y="47799"/>
                  </a:lnTo>
                  <a:lnTo>
                    <a:pt x="953079" y="32894"/>
                  </a:lnTo>
                  <a:lnTo>
                    <a:pt x="909161" y="20772"/>
                  </a:lnTo>
                  <a:lnTo>
                    <a:pt x="864730" y="11426"/>
                  </a:lnTo>
                  <a:lnTo>
                    <a:pt x="819925" y="4852"/>
                  </a:lnTo>
                  <a:lnTo>
                    <a:pt x="774882" y="1045"/>
                  </a:lnTo>
                  <a:lnTo>
                    <a:pt x="729738" y="0"/>
                  </a:lnTo>
                  <a:close/>
                </a:path>
              </a:pathLst>
            </a:custGeom>
            <a:solidFill>
              <a:srgbClr val="00AF50"/>
            </a:solidFill>
          </p:spPr>
          <p:txBody>
            <a:bodyPr wrap="square" lIns="0" tIns="0" rIns="0" bIns="0" rtlCol="0"/>
            <a:lstStyle/>
            <a:p/>
          </p:txBody>
        </p:sp>
        <p:sp>
          <p:nvSpPr>
            <p:cNvPr id="8" name="object 8" descr=""/>
            <p:cNvSpPr/>
            <p:nvPr/>
          </p:nvSpPr>
          <p:spPr>
            <a:xfrm>
              <a:off x="9713976" y="2066544"/>
              <a:ext cx="1130935" cy="1130935"/>
            </a:xfrm>
            <a:custGeom>
              <a:avLst/>
              <a:gdLst/>
              <a:ahLst/>
              <a:cxnLst/>
              <a:rect l="l" t="t" r="r" b="b"/>
              <a:pathLst>
                <a:path w="1130934" h="1130935">
                  <a:moveTo>
                    <a:pt x="565403" y="0"/>
                  </a:moveTo>
                  <a:lnTo>
                    <a:pt x="516614" y="2075"/>
                  </a:lnTo>
                  <a:lnTo>
                    <a:pt x="468978" y="8187"/>
                  </a:lnTo>
                  <a:lnTo>
                    <a:pt x="422665" y="18167"/>
                  </a:lnTo>
                  <a:lnTo>
                    <a:pt x="377844" y="31845"/>
                  </a:lnTo>
                  <a:lnTo>
                    <a:pt x="334686" y="49051"/>
                  </a:lnTo>
                  <a:lnTo>
                    <a:pt x="293360" y="69615"/>
                  </a:lnTo>
                  <a:lnTo>
                    <a:pt x="254034" y="93369"/>
                  </a:lnTo>
                  <a:lnTo>
                    <a:pt x="216881" y="120142"/>
                  </a:lnTo>
                  <a:lnTo>
                    <a:pt x="182067" y="149765"/>
                  </a:lnTo>
                  <a:lnTo>
                    <a:pt x="149765" y="182067"/>
                  </a:lnTo>
                  <a:lnTo>
                    <a:pt x="120142" y="216881"/>
                  </a:lnTo>
                  <a:lnTo>
                    <a:pt x="93369" y="254034"/>
                  </a:lnTo>
                  <a:lnTo>
                    <a:pt x="69615" y="293360"/>
                  </a:lnTo>
                  <a:lnTo>
                    <a:pt x="49051" y="334686"/>
                  </a:lnTo>
                  <a:lnTo>
                    <a:pt x="31845" y="377844"/>
                  </a:lnTo>
                  <a:lnTo>
                    <a:pt x="18167" y="422665"/>
                  </a:lnTo>
                  <a:lnTo>
                    <a:pt x="8187" y="468978"/>
                  </a:lnTo>
                  <a:lnTo>
                    <a:pt x="2075" y="516614"/>
                  </a:lnTo>
                  <a:lnTo>
                    <a:pt x="0" y="565403"/>
                  </a:lnTo>
                  <a:lnTo>
                    <a:pt x="2075" y="614193"/>
                  </a:lnTo>
                  <a:lnTo>
                    <a:pt x="8187" y="661829"/>
                  </a:lnTo>
                  <a:lnTo>
                    <a:pt x="18167" y="708142"/>
                  </a:lnTo>
                  <a:lnTo>
                    <a:pt x="31845" y="752963"/>
                  </a:lnTo>
                  <a:lnTo>
                    <a:pt x="49051" y="796121"/>
                  </a:lnTo>
                  <a:lnTo>
                    <a:pt x="69615" y="837447"/>
                  </a:lnTo>
                  <a:lnTo>
                    <a:pt x="93369" y="876773"/>
                  </a:lnTo>
                  <a:lnTo>
                    <a:pt x="120142" y="913926"/>
                  </a:lnTo>
                  <a:lnTo>
                    <a:pt x="149765" y="948740"/>
                  </a:lnTo>
                  <a:lnTo>
                    <a:pt x="182067" y="981042"/>
                  </a:lnTo>
                  <a:lnTo>
                    <a:pt x="216881" y="1010665"/>
                  </a:lnTo>
                  <a:lnTo>
                    <a:pt x="254034" y="1037438"/>
                  </a:lnTo>
                  <a:lnTo>
                    <a:pt x="293360" y="1061192"/>
                  </a:lnTo>
                  <a:lnTo>
                    <a:pt x="334686" y="1081756"/>
                  </a:lnTo>
                  <a:lnTo>
                    <a:pt x="377844" y="1098962"/>
                  </a:lnTo>
                  <a:lnTo>
                    <a:pt x="422665" y="1112640"/>
                  </a:lnTo>
                  <a:lnTo>
                    <a:pt x="468978" y="1122620"/>
                  </a:lnTo>
                  <a:lnTo>
                    <a:pt x="516614" y="1128732"/>
                  </a:lnTo>
                  <a:lnTo>
                    <a:pt x="565403" y="1130807"/>
                  </a:lnTo>
                  <a:lnTo>
                    <a:pt x="614193" y="1128732"/>
                  </a:lnTo>
                  <a:lnTo>
                    <a:pt x="661829" y="1122620"/>
                  </a:lnTo>
                  <a:lnTo>
                    <a:pt x="708142" y="1112640"/>
                  </a:lnTo>
                  <a:lnTo>
                    <a:pt x="752963" y="1098962"/>
                  </a:lnTo>
                  <a:lnTo>
                    <a:pt x="796121" y="1081756"/>
                  </a:lnTo>
                  <a:lnTo>
                    <a:pt x="837447" y="1061192"/>
                  </a:lnTo>
                  <a:lnTo>
                    <a:pt x="876773" y="1037438"/>
                  </a:lnTo>
                  <a:lnTo>
                    <a:pt x="913926" y="1010665"/>
                  </a:lnTo>
                  <a:lnTo>
                    <a:pt x="948740" y="981042"/>
                  </a:lnTo>
                  <a:lnTo>
                    <a:pt x="981042" y="948740"/>
                  </a:lnTo>
                  <a:lnTo>
                    <a:pt x="1010665" y="913926"/>
                  </a:lnTo>
                  <a:lnTo>
                    <a:pt x="1037438" y="876773"/>
                  </a:lnTo>
                  <a:lnTo>
                    <a:pt x="1061192" y="837447"/>
                  </a:lnTo>
                  <a:lnTo>
                    <a:pt x="1081756" y="796121"/>
                  </a:lnTo>
                  <a:lnTo>
                    <a:pt x="1098962" y="752963"/>
                  </a:lnTo>
                  <a:lnTo>
                    <a:pt x="1112640" y="708142"/>
                  </a:lnTo>
                  <a:lnTo>
                    <a:pt x="1122620" y="661829"/>
                  </a:lnTo>
                  <a:lnTo>
                    <a:pt x="1128732" y="614193"/>
                  </a:lnTo>
                  <a:lnTo>
                    <a:pt x="1130807" y="565403"/>
                  </a:lnTo>
                  <a:lnTo>
                    <a:pt x="1128732" y="516614"/>
                  </a:lnTo>
                  <a:lnTo>
                    <a:pt x="1122620" y="468978"/>
                  </a:lnTo>
                  <a:lnTo>
                    <a:pt x="1112640" y="422665"/>
                  </a:lnTo>
                  <a:lnTo>
                    <a:pt x="1098962" y="377844"/>
                  </a:lnTo>
                  <a:lnTo>
                    <a:pt x="1081756" y="334686"/>
                  </a:lnTo>
                  <a:lnTo>
                    <a:pt x="1061192" y="293360"/>
                  </a:lnTo>
                  <a:lnTo>
                    <a:pt x="1037438" y="254034"/>
                  </a:lnTo>
                  <a:lnTo>
                    <a:pt x="1010665" y="216881"/>
                  </a:lnTo>
                  <a:lnTo>
                    <a:pt x="981042" y="182067"/>
                  </a:lnTo>
                  <a:lnTo>
                    <a:pt x="948740" y="149765"/>
                  </a:lnTo>
                  <a:lnTo>
                    <a:pt x="913926" y="120142"/>
                  </a:lnTo>
                  <a:lnTo>
                    <a:pt x="876773" y="93369"/>
                  </a:lnTo>
                  <a:lnTo>
                    <a:pt x="837447" y="69615"/>
                  </a:lnTo>
                  <a:lnTo>
                    <a:pt x="796121" y="49051"/>
                  </a:lnTo>
                  <a:lnTo>
                    <a:pt x="752963" y="31845"/>
                  </a:lnTo>
                  <a:lnTo>
                    <a:pt x="708142" y="18167"/>
                  </a:lnTo>
                  <a:lnTo>
                    <a:pt x="661829" y="8187"/>
                  </a:lnTo>
                  <a:lnTo>
                    <a:pt x="614193" y="2075"/>
                  </a:lnTo>
                  <a:lnTo>
                    <a:pt x="565403" y="0"/>
                  </a:lnTo>
                  <a:close/>
                </a:path>
              </a:pathLst>
            </a:custGeom>
            <a:solidFill>
              <a:srgbClr val="FFFFFF"/>
            </a:solidFill>
          </p:spPr>
          <p:txBody>
            <a:bodyPr wrap="square" lIns="0" tIns="0" rIns="0" bIns="0" rtlCol="0"/>
            <a:lstStyle/>
            <a:p/>
          </p:txBody>
        </p:sp>
      </p:grpSp>
      <p:sp>
        <p:nvSpPr>
          <p:cNvPr id="9" name="object 9" descr=""/>
          <p:cNvSpPr txBox="1"/>
          <p:nvPr/>
        </p:nvSpPr>
        <p:spPr>
          <a:xfrm>
            <a:off x="9887204" y="2329688"/>
            <a:ext cx="789305" cy="635635"/>
          </a:xfrm>
          <a:prstGeom prst="rect">
            <a:avLst/>
          </a:prstGeom>
        </p:spPr>
        <p:txBody>
          <a:bodyPr wrap="square" lIns="0" tIns="13335" rIns="0" bIns="0" rtlCol="0" vert="horz">
            <a:spAutoFit/>
          </a:bodyPr>
          <a:lstStyle/>
          <a:p>
            <a:pPr marL="140335" marR="5080" indent="-128270">
              <a:lnSpc>
                <a:spcPct val="100000"/>
              </a:lnSpc>
              <a:spcBef>
                <a:spcPts val="105"/>
              </a:spcBef>
            </a:pPr>
            <a:r>
              <a:rPr dirty="0" sz="2000" spc="-20" b="1">
                <a:solidFill>
                  <a:srgbClr val="00AF50"/>
                </a:solidFill>
                <a:latin typeface="Microsoft JhengHei"/>
                <a:cs typeface="Microsoft JhengHei"/>
              </a:rPr>
              <a:t>未納管</a:t>
            </a:r>
            <a:r>
              <a:rPr dirty="0" sz="2000" spc="-25" b="1">
                <a:solidFill>
                  <a:srgbClr val="00AF50"/>
                </a:solidFill>
                <a:latin typeface="Microsoft JhengHei"/>
                <a:cs typeface="Microsoft JhengHei"/>
              </a:rPr>
              <a:t>事業</a:t>
            </a:r>
            <a:endParaRPr sz="2000">
              <a:latin typeface="Microsoft JhengHei"/>
              <a:cs typeface="Microsoft JhengHei"/>
            </a:endParaRPr>
          </a:p>
        </p:txBody>
      </p:sp>
      <p:grpSp>
        <p:nvGrpSpPr>
          <p:cNvPr id="10" name="object 10" descr=""/>
          <p:cNvGrpSpPr/>
          <p:nvPr/>
        </p:nvGrpSpPr>
        <p:grpSpPr>
          <a:xfrm>
            <a:off x="1304544" y="1773935"/>
            <a:ext cx="5477510" cy="4549140"/>
            <a:chOff x="1304544" y="1773935"/>
            <a:chExt cx="5477510" cy="4549140"/>
          </a:xfrm>
        </p:grpSpPr>
        <p:sp>
          <p:nvSpPr>
            <p:cNvPr id="11" name="object 11" descr=""/>
            <p:cNvSpPr/>
            <p:nvPr/>
          </p:nvSpPr>
          <p:spPr>
            <a:xfrm>
              <a:off x="1323594" y="1792985"/>
              <a:ext cx="5439410" cy="4511040"/>
            </a:xfrm>
            <a:custGeom>
              <a:avLst/>
              <a:gdLst/>
              <a:ahLst/>
              <a:cxnLst/>
              <a:rect l="l" t="t" r="r" b="b"/>
              <a:pathLst>
                <a:path w="5439409" h="4511040">
                  <a:moveTo>
                    <a:pt x="5439156" y="0"/>
                  </a:moveTo>
                  <a:lnTo>
                    <a:pt x="0" y="0"/>
                  </a:lnTo>
                  <a:lnTo>
                    <a:pt x="0" y="4511040"/>
                  </a:lnTo>
                  <a:lnTo>
                    <a:pt x="5439156" y="4511040"/>
                  </a:lnTo>
                  <a:lnTo>
                    <a:pt x="5439156" y="0"/>
                  </a:lnTo>
                  <a:close/>
                </a:path>
              </a:pathLst>
            </a:custGeom>
            <a:solidFill>
              <a:srgbClr val="D9DDDE">
                <a:alpha val="50195"/>
              </a:srgbClr>
            </a:solidFill>
          </p:spPr>
          <p:txBody>
            <a:bodyPr wrap="square" lIns="0" tIns="0" rIns="0" bIns="0" rtlCol="0"/>
            <a:lstStyle/>
            <a:p/>
          </p:txBody>
        </p:sp>
        <p:sp>
          <p:nvSpPr>
            <p:cNvPr id="12" name="object 12" descr=""/>
            <p:cNvSpPr/>
            <p:nvPr/>
          </p:nvSpPr>
          <p:spPr>
            <a:xfrm>
              <a:off x="1323594" y="1792985"/>
              <a:ext cx="5439410" cy="4511040"/>
            </a:xfrm>
            <a:custGeom>
              <a:avLst/>
              <a:gdLst/>
              <a:ahLst/>
              <a:cxnLst/>
              <a:rect l="l" t="t" r="r" b="b"/>
              <a:pathLst>
                <a:path w="5439409" h="4511040">
                  <a:moveTo>
                    <a:pt x="0" y="4511040"/>
                  </a:moveTo>
                  <a:lnTo>
                    <a:pt x="5439156" y="4511040"/>
                  </a:lnTo>
                  <a:lnTo>
                    <a:pt x="5439156" y="0"/>
                  </a:lnTo>
                  <a:lnTo>
                    <a:pt x="0" y="0"/>
                  </a:lnTo>
                  <a:lnTo>
                    <a:pt x="0" y="4511040"/>
                  </a:lnTo>
                  <a:close/>
                </a:path>
              </a:pathLst>
            </a:custGeom>
            <a:ln w="38100">
              <a:solidFill>
                <a:srgbClr val="E6E6E6"/>
              </a:solidFill>
            </a:ln>
          </p:spPr>
          <p:txBody>
            <a:bodyPr wrap="square" lIns="0" tIns="0" rIns="0" bIns="0" rtlCol="0"/>
            <a:lstStyle/>
            <a:p/>
          </p:txBody>
        </p:sp>
        <p:sp>
          <p:nvSpPr>
            <p:cNvPr id="13" name="object 13" descr=""/>
            <p:cNvSpPr/>
            <p:nvPr/>
          </p:nvSpPr>
          <p:spPr>
            <a:xfrm>
              <a:off x="1801417" y="3225722"/>
              <a:ext cx="1372870" cy="1656714"/>
            </a:xfrm>
            <a:custGeom>
              <a:avLst/>
              <a:gdLst/>
              <a:ahLst/>
              <a:cxnLst/>
              <a:rect l="l" t="t" r="r" b="b"/>
              <a:pathLst>
                <a:path w="1372870" h="1656714">
                  <a:moveTo>
                    <a:pt x="683258" y="0"/>
                  </a:moveTo>
                  <a:lnTo>
                    <a:pt x="637470" y="1739"/>
                  </a:lnTo>
                  <a:lnTo>
                    <a:pt x="591880" y="6512"/>
                  </a:lnTo>
                  <a:lnTo>
                    <a:pt x="546651" y="14315"/>
                  </a:lnTo>
                  <a:lnTo>
                    <a:pt x="501948" y="25140"/>
                  </a:lnTo>
                  <a:lnTo>
                    <a:pt x="457935" y="38980"/>
                  </a:lnTo>
                  <a:lnTo>
                    <a:pt x="414776" y="55831"/>
                  </a:lnTo>
                  <a:lnTo>
                    <a:pt x="372635" y="75684"/>
                  </a:lnTo>
                  <a:lnTo>
                    <a:pt x="331678" y="98535"/>
                  </a:lnTo>
                  <a:lnTo>
                    <a:pt x="292067" y="124377"/>
                  </a:lnTo>
                  <a:lnTo>
                    <a:pt x="253967" y="153204"/>
                  </a:lnTo>
                  <a:lnTo>
                    <a:pt x="217542" y="185009"/>
                  </a:lnTo>
                  <a:lnTo>
                    <a:pt x="182957" y="219787"/>
                  </a:lnTo>
                  <a:lnTo>
                    <a:pt x="150900" y="256906"/>
                  </a:lnTo>
                  <a:lnTo>
                    <a:pt x="121946" y="295634"/>
                  </a:lnTo>
                  <a:lnTo>
                    <a:pt x="96091" y="335805"/>
                  </a:lnTo>
                  <a:lnTo>
                    <a:pt x="73326" y="377255"/>
                  </a:lnTo>
                  <a:lnTo>
                    <a:pt x="53646" y="419821"/>
                  </a:lnTo>
                  <a:lnTo>
                    <a:pt x="37045" y="463339"/>
                  </a:lnTo>
                  <a:lnTo>
                    <a:pt x="23516" y="507643"/>
                  </a:lnTo>
                  <a:lnTo>
                    <a:pt x="13054" y="552571"/>
                  </a:lnTo>
                  <a:lnTo>
                    <a:pt x="5651" y="597958"/>
                  </a:lnTo>
                  <a:lnTo>
                    <a:pt x="1301" y="643639"/>
                  </a:lnTo>
                  <a:lnTo>
                    <a:pt x="0" y="689452"/>
                  </a:lnTo>
                  <a:lnTo>
                    <a:pt x="1739" y="735231"/>
                  </a:lnTo>
                  <a:lnTo>
                    <a:pt x="6512" y="780814"/>
                  </a:lnTo>
                  <a:lnTo>
                    <a:pt x="14315" y="826034"/>
                  </a:lnTo>
                  <a:lnTo>
                    <a:pt x="25140" y="870730"/>
                  </a:lnTo>
                  <a:lnTo>
                    <a:pt x="38980" y="914735"/>
                  </a:lnTo>
                  <a:lnTo>
                    <a:pt x="55831" y="957888"/>
                  </a:lnTo>
                  <a:lnTo>
                    <a:pt x="75684" y="1000022"/>
                  </a:lnTo>
                  <a:lnTo>
                    <a:pt x="98535" y="1040975"/>
                  </a:lnTo>
                  <a:lnTo>
                    <a:pt x="124377" y="1080581"/>
                  </a:lnTo>
                  <a:lnTo>
                    <a:pt x="153204" y="1118678"/>
                  </a:lnTo>
                  <a:lnTo>
                    <a:pt x="185009" y="1155101"/>
                  </a:lnTo>
                  <a:lnTo>
                    <a:pt x="219787" y="1189686"/>
                  </a:lnTo>
                  <a:lnTo>
                    <a:pt x="723215" y="1656284"/>
                  </a:lnTo>
                  <a:lnTo>
                    <a:pt x="1189813" y="1152856"/>
                  </a:lnTo>
                  <a:lnTo>
                    <a:pt x="1221869" y="1115736"/>
                  </a:lnTo>
                  <a:lnTo>
                    <a:pt x="1250823" y="1077008"/>
                  </a:lnTo>
                  <a:lnTo>
                    <a:pt x="1276678" y="1036837"/>
                  </a:lnTo>
                  <a:lnTo>
                    <a:pt x="1299443" y="995387"/>
                  </a:lnTo>
                  <a:lnTo>
                    <a:pt x="1319123" y="952821"/>
                  </a:lnTo>
                  <a:lnTo>
                    <a:pt x="1335724" y="909303"/>
                  </a:lnTo>
                  <a:lnTo>
                    <a:pt x="1349253" y="864999"/>
                  </a:lnTo>
                  <a:lnTo>
                    <a:pt x="1359716" y="820071"/>
                  </a:lnTo>
                  <a:lnTo>
                    <a:pt x="1367118" y="774685"/>
                  </a:lnTo>
                  <a:lnTo>
                    <a:pt x="1371468" y="729003"/>
                  </a:lnTo>
                  <a:lnTo>
                    <a:pt x="1372770" y="683190"/>
                  </a:lnTo>
                  <a:lnTo>
                    <a:pt x="1371031" y="637411"/>
                  </a:lnTo>
                  <a:lnTo>
                    <a:pt x="1366257" y="591829"/>
                  </a:lnTo>
                  <a:lnTo>
                    <a:pt x="1358454" y="546608"/>
                  </a:lnTo>
                  <a:lnTo>
                    <a:pt x="1347630" y="501912"/>
                  </a:lnTo>
                  <a:lnTo>
                    <a:pt x="1333789" y="457907"/>
                  </a:lnTo>
                  <a:lnTo>
                    <a:pt x="1316939" y="414755"/>
                  </a:lnTo>
                  <a:lnTo>
                    <a:pt x="1297085" y="372620"/>
                  </a:lnTo>
                  <a:lnTo>
                    <a:pt x="1274234" y="331667"/>
                  </a:lnTo>
                  <a:lnTo>
                    <a:pt x="1248392" y="292061"/>
                  </a:lnTo>
                  <a:lnTo>
                    <a:pt x="1219565" y="253964"/>
                  </a:lnTo>
                  <a:lnTo>
                    <a:pt x="1187760" y="217541"/>
                  </a:lnTo>
                  <a:lnTo>
                    <a:pt x="1152983" y="182957"/>
                  </a:lnTo>
                  <a:lnTo>
                    <a:pt x="1115862" y="150900"/>
                  </a:lnTo>
                  <a:lnTo>
                    <a:pt x="1077133" y="121946"/>
                  </a:lnTo>
                  <a:lnTo>
                    <a:pt x="1036958" y="96091"/>
                  </a:lnTo>
                  <a:lnTo>
                    <a:pt x="995504" y="73326"/>
                  </a:lnTo>
                  <a:lnTo>
                    <a:pt x="952932" y="53646"/>
                  </a:lnTo>
                  <a:lnTo>
                    <a:pt x="909409" y="37045"/>
                  </a:lnTo>
                  <a:lnTo>
                    <a:pt x="865098" y="23516"/>
                  </a:lnTo>
                  <a:lnTo>
                    <a:pt x="820163" y="13054"/>
                  </a:lnTo>
                  <a:lnTo>
                    <a:pt x="774768" y="5651"/>
                  </a:lnTo>
                  <a:lnTo>
                    <a:pt x="729079" y="1301"/>
                  </a:lnTo>
                  <a:lnTo>
                    <a:pt x="683258" y="0"/>
                  </a:lnTo>
                  <a:close/>
                </a:path>
              </a:pathLst>
            </a:custGeom>
            <a:solidFill>
              <a:srgbClr val="006FC0"/>
            </a:solidFill>
          </p:spPr>
          <p:txBody>
            <a:bodyPr wrap="square" lIns="0" tIns="0" rIns="0" bIns="0" rtlCol="0"/>
            <a:lstStyle/>
            <a:p/>
          </p:txBody>
        </p:sp>
        <p:sp>
          <p:nvSpPr>
            <p:cNvPr id="14" name="object 14" descr=""/>
            <p:cNvSpPr/>
            <p:nvPr/>
          </p:nvSpPr>
          <p:spPr>
            <a:xfrm>
              <a:off x="1959863" y="3384803"/>
              <a:ext cx="1056640" cy="1054735"/>
            </a:xfrm>
            <a:custGeom>
              <a:avLst/>
              <a:gdLst/>
              <a:ahLst/>
              <a:cxnLst/>
              <a:rect l="l" t="t" r="r" b="b"/>
              <a:pathLst>
                <a:path w="1056639" h="1054735">
                  <a:moveTo>
                    <a:pt x="528066" y="0"/>
                  </a:moveTo>
                  <a:lnTo>
                    <a:pt x="480008" y="2155"/>
                  </a:lnTo>
                  <a:lnTo>
                    <a:pt x="433158" y="8495"/>
                  </a:lnTo>
                  <a:lnTo>
                    <a:pt x="387702" y="18836"/>
                  </a:lnTo>
                  <a:lnTo>
                    <a:pt x="343827" y="32990"/>
                  </a:lnTo>
                  <a:lnTo>
                    <a:pt x="301718" y="50772"/>
                  </a:lnTo>
                  <a:lnTo>
                    <a:pt x="261563" y="71994"/>
                  </a:lnTo>
                  <a:lnTo>
                    <a:pt x="223548" y="96472"/>
                  </a:lnTo>
                  <a:lnTo>
                    <a:pt x="187860" y="124018"/>
                  </a:lnTo>
                  <a:lnTo>
                    <a:pt x="154686" y="154447"/>
                  </a:lnTo>
                  <a:lnTo>
                    <a:pt x="124211" y="187573"/>
                  </a:lnTo>
                  <a:lnTo>
                    <a:pt x="96622" y="223208"/>
                  </a:lnTo>
                  <a:lnTo>
                    <a:pt x="72107" y="261168"/>
                  </a:lnTo>
                  <a:lnTo>
                    <a:pt x="50852" y="301265"/>
                  </a:lnTo>
                  <a:lnTo>
                    <a:pt x="33042" y="343314"/>
                  </a:lnTo>
                  <a:lnTo>
                    <a:pt x="18866" y="387129"/>
                  </a:lnTo>
                  <a:lnTo>
                    <a:pt x="8509" y="432523"/>
                  </a:lnTo>
                  <a:lnTo>
                    <a:pt x="2158" y="479310"/>
                  </a:lnTo>
                  <a:lnTo>
                    <a:pt x="0" y="527304"/>
                  </a:lnTo>
                  <a:lnTo>
                    <a:pt x="2158" y="575297"/>
                  </a:lnTo>
                  <a:lnTo>
                    <a:pt x="8509" y="622084"/>
                  </a:lnTo>
                  <a:lnTo>
                    <a:pt x="18866" y="667478"/>
                  </a:lnTo>
                  <a:lnTo>
                    <a:pt x="33042" y="711293"/>
                  </a:lnTo>
                  <a:lnTo>
                    <a:pt x="50852" y="753342"/>
                  </a:lnTo>
                  <a:lnTo>
                    <a:pt x="72107" y="793439"/>
                  </a:lnTo>
                  <a:lnTo>
                    <a:pt x="96622" y="831399"/>
                  </a:lnTo>
                  <a:lnTo>
                    <a:pt x="124211" y="867034"/>
                  </a:lnTo>
                  <a:lnTo>
                    <a:pt x="154686" y="900160"/>
                  </a:lnTo>
                  <a:lnTo>
                    <a:pt x="187860" y="930589"/>
                  </a:lnTo>
                  <a:lnTo>
                    <a:pt x="223548" y="958135"/>
                  </a:lnTo>
                  <a:lnTo>
                    <a:pt x="261563" y="982613"/>
                  </a:lnTo>
                  <a:lnTo>
                    <a:pt x="301718" y="1003835"/>
                  </a:lnTo>
                  <a:lnTo>
                    <a:pt x="343827" y="1021617"/>
                  </a:lnTo>
                  <a:lnTo>
                    <a:pt x="387702" y="1035771"/>
                  </a:lnTo>
                  <a:lnTo>
                    <a:pt x="433158" y="1046112"/>
                  </a:lnTo>
                  <a:lnTo>
                    <a:pt x="480008" y="1052452"/>
                  </a:lnTo>
                  <a:lnTo>
                    <a:pt x="528066" y="1054608"/>
                  </a:lnTo>
                  <a:lnTo>
                    <a:pt x="576123" y="1052452"/>
                  </a:lnTo>
                  <a:lnTo>
                    <a:pt x="622973" y="1046112"/>
                  </a:lnTo>
                  <a:lnTo>
                    <a:pt x="668429" y="1035771"/>
                  </a:lnTo>
                  <a:lnTo>
                    <a:pt x="712304" y="1021617"/>
                  </a:lnTo>
                  <a:lnTo>
                    <a:pt x="754413" y="1003835"/>
                  </a:lnTo>
                  <a:lnTo>
                    <a:pt x="794568" y="982613"/>
                  </a:lnTo>
                  <a:lnTo>
                    <a:pt x="832583" y="958135"/>
                  </a:lnTo>
                  <a:lnTo>
                    <a:pt x="868271" y="930589"/>
                  </a:lnTo>
                  <a:lnTo>
                    <a:pt x="901445" y="900160"/>
                  </a:lnTo>
                  <a:lnTo>
                    <a:pt x="931920" y="867034"/>
                  </a:lnTo>
                  <a:lnTo>
                    <a:pt x="959509" y="831399"/>
                  </a:lnTo>
                  <a:lnTo>
                    <a:pt x="984024" y="793439"/>
                  </a:lnTo>
                  <a:lnTo>
                    <a:pt x="1005279" y="753342"/>
                  </a:lnTo>
                  <a:lnTo>
                    <a:pt x="1023089" y="711293"/>
                  </a:lnTo>
                  <a:lnTo>
                    <a:pt x="1037265" y="667478"/>
                  </a:lnTo>
                  <a:lnTo>
                    <a:pt x="1047622" y="622084"/>
                  </a:lnTo>
                  <a:lnTo>
                    <a:pt x="1053973" y="575297"/>
                  </a:lnTo>
                  <a:lnTo>
                    <a:pt x="1056132" y="527304"/>
                  </a:lnTo>
                  <a:lnTo>
                    <a:pt x="1053973" y="479310"/>
                  </a:lnTo>
                  <a:lnTo>
                    <a:pt x="1047622" y="432523"/>
                  </a:lnTo>
                  <a:lnTo>
                    <a:pt x="1037265" y="387129"/>
                  </a:lnTo>
                  <a:lnTo>
                    <a:pt x="1023089" y="343314"/>
                  </a:lnTo>
                  <a:lnTo>
                    <a:pt x="1005279" y="301265"/>
                  </a:lnTo>
                  <a:lnTo>
                    <a:pt x="984024" y="261168"/>
                  </a:lnTo>
                  <a:lnTo>
                    <a:pt x="959509" y="223208"/>
                  </a:lnTo>
                  <a:lnTo>
                    <a:pt x="931920" y="187573"/>
                  </a:lnTo>
                  <a:lnTo>
                    <a:pt x="901445" y="154447"/>
                  </a:lnTo>
                  <a:lnTo>
                    <a:pt x="868271" y="124018"/>
                  </a:lnTo>
                  <a:lnTo>
                    <a:pt x="832583" y="96472"/>
                  </a:lnTo>
                  <a:lnTo>
                    <a:pt x="794568" y="71994"/>
                  </a:lnTo>
                  <a:lnTo>
                    <a:pt x="754413" y="50772"/>
                  </a:lnTo>
                  <a:lnTo>
                    <a:pt x="712304" y="32990"/>
                  </a:lnTo>
                  <a:lnTo>
                    <a:pt x="668429" y="18836"/>
                  </a:lnTo>
                  <a:lnTo>
                    <a:pt x="622973" y="8495"/>
                  </a:lnTo>
                  <a:lnTo>
                    <a:pt x="576123" y="2155"/>
                  </a:lnTo>
                  <a:lnTo>
                    <a:pt x="528066" y="0"/>
                  </a:lnTo>
                  <a:close/>
                </a:path>
              </a:pathLst>
            </a:custGeom>
            <a:solidFill>
              <a:srgbClr val="FFFFFF"/>
            </a:solidFill>
          </p:spPr>
          <p:txBody>
            <a:bodyPr wrap="square" lIns="0" tIns="0" rIns="0" bIns="0" rtlCol="0"/>
            <a:lstStyle/>
            <a:p/>
          </p:txBody>
        </p:sp>
        <p:sp>
          <p:nvSpPr>
            <p:cNvPr id="15" name="object 15" descr=""/>
            <p:cNvSpPr/>
            <p:nvPr/>
          </p:nvSpPr>
          <p:spPr>
            <a:xfrm>
              <a:off x="4644821" y="3271823"/>
              <a:ext cx="1372870" cy="1656714"/>
            </a:xfrm>
            <a:custGeom>
              <a:avLst/>
              <a:gdLst/>
              <a:ahLst/>
              <a:cxnLst/>
              <a:rect l="l" t="t" r="r" b="b"/>
              <a:pathLst>
                <a:path w="1372870" h="1656714">
                  <a:moveTo>
                    <a:pt x="683190" y="0"/>
                  </a:moveTo>
                  <a:lnTo>
                    <a:pt x="637411" y="1739"/>
                  </a:lnTo>
                  <a:lnTo>
                    <a:pt x="591829" y="6512"/>
                  </a:lnTo>
                  <a:lnTo>
                    <a:pt x="546608" y="14315"/>
                  </a:lnTo>
                  <a:lnTo>
                    <a:pt x="501912" y="25140"/>
                  </a:lnTo>
                  <a:lnTo>
                    <a:pt x="457907" y="38980"/>
                  </a:lnTo>
                  <a:lnTo>
                    <a:pt x="414755" y="55831"/>
                  </a:lnTo>
                  <a:lnTo>
                    <a:pt x="372620" y="75684"/>
                  </a:lnTo>
                  <a:lnTo>
                    <a:pt x="331667" y="98535"/>
                  </a:lnTo>
                  <a:lnTo>
                    <a:pt x="292061" y="124377"/>
                  </a:lnTo>
                  <a:lnTo>
                    <a:pt x="253964" y="153204"/>
                  </a:lnTo>
                  <a:lnTo>
                    <a:pt x="217541" y="185009"/>
                  </a:lnTo>
                  <a:lnTo>
                    <a:pt x="182957" y="219787"/>
                  </a:lnTo>
                  <a:lnTo>
                    <a:pt x="150900" y="256907"/>
                  </a:lnTo>
                  <a:lnTo>
                    <a:pt x="121946" y="295637"/>
                  </a:lnTo>
                  <a:lnTo>
                    <a:pt x="96091" y="335811"/>
                  </a:lnTo>
                  <a:lnTo>
                    <a:pt x="73326" y="377266"/>
                  </a:lnTo>
                  <a:lnTo>
                    <a:pt x="53646" y="419837"/>
                  </a:lnTo>
                  <a:lnTo>
                    <a:pt x="37045" y="463360"/>
                  </a:lnTo>
                  <a:lnTo>
                    <a:pt x="23516" y="507671"/>
                  </a:lnTo>
                  <a:lnTo>
                    <a:pt x="13054" y="552606"/>
                  </a:lnTo>
                  <a:lnTo>
                    <a:pt x="5651" y="598001"/>
                  </a:lnTo>
                  <a:lnTo>
                    <a:pt x="1301" y="643690"/>
                  </a:lnTo>
                  <a:lnTo>
                    <a:pt x="0" y="689511"/>
                  </a:lnTo>
                  <a:lnTo>
                    <a:pt x="1739" y="735299"/>
                  </a:lnTo>
                  <a:lnTo>
                    <a:pt x="6512" y="780889"/>
                  </a:lnTo>
                  <a:lnTo>
                    <a:pt x="14315" y="826118"/>
                  </a:lnTo>
                  <a:lnTo>
                    <a:pt x="25140" y="870821"/>
                  </a:lnTo>
                  <a:lnTo>
                    <a:pt x="38980" y="914834"/>
                  </a:lnTo>
                  <a:lnTo>
                    <a:pt x="55831" y="957993"/>
                  </a:lnTo>
                  <a:lnTo>
                    <a:pt x="75684" y="1000134"/>
                  </a:lnTo>
                  <a:lnTo>
                    <a:pt x="98535" y="1041091"/>
                  </a:lnTo>
                  <a:lnTo>
                    <a:pt x="124377" y="1080703"/>
                  </a:lnTo>
                  <a:lnTo>
                    <a:pt x="153204" y="1118803"/>
                  </a:lnTo>
                  <a:lnTo>
                    <a:pt x="185009" y="1155227"/>
                  </a:lnTo>
                  <a:lnTo>
                    <a:pt x="219787" y="1189813"/>
                  </a:lnTo>
                  <a:lnTo>
                    <a:pt x="723215" y="1656284"/>
                  </a:lnTo>
                  <a:lnTo>
                    <a:pt x="1189686" y="1152983"/>
                  </a:lnTo>
                  <a:lnTo>
                    <a:pt x="1221742" y="1115862"/>
                  </a:lnTo>
                  <a:lnTo>
                    <a:pt x="1250696" y="1077133"/>
                  </a:lnTo>
                  <a:lnTo>
                    <a:pt x="1276551" y="1036958"/>
                  </a:lnTo>
                  <a:lnTo>
                    <a:pt x="1299316" y="995504"/>
                  </a:lnTo>
                  <a:lnTo>
                    <a:pt x="1318996" y="952932"/>
                  </a:lnTo>
                  <a:lnTo>
                    <a:pt x="1335597" y="909409"/>
                  </a:lnTo>
                  <a:lnTo>
                    <a:pt x="1349126" y="865098"/>
                  </a:lnTo>
                  <a:lnTo>
                    <a:pt x="1359589" y="820163"/>
                  </a:lnTo>
                  <a:lnTo>
                    <a:pt x="1366991" y="774768"/>
                  </a:lnTo>
                  <a:lnTo>
                    <a:pt x="1371341" y="729079"/>
                  </a:lnTo>
                  <a:lnTo>
                    <a:pt x="1372643" y="683258"/>
                  </a:lnTo>
                  <a:lnTo>
                    <a:pt x="1370904" y="637470"/>
                  </a:lnTo>
                  <a:lnTo>
                    <a:pt x="1366130" y="591880"/>
                  </a:lnTo>
                  <a:lnTo>
                    <a:pt x="1358327" y="546651"/>
                  </a:lnTo>
                  <a:lnTo>
                    <a:pt x="1347503" y="501948"/>
                  </a:lnTo>
                  <a:lnTo>
                    <a:pt x="1333662" y="457935"/>
                  </a:lnTo>
                  <a:lnTo>
                    <a:pt x="1316812" y="414776"/>
                  </a:lnTo>
                  <a:lnTo>
                    <a:pt x="1296958" y="372635"/>
                  </a:lnTo>
                  <a:lnTo>
                    <a:pt x="1274107" y="331678"/>
                  </a:lnTo>
                  <a:lnTo>
                    <a:pt x="1248265" y="292067"/>
                  </a:lnTo>
                  <a:lnTo>
                    <a:pt x="1219438" y="253967"/>
                  </a:lnTo>
                  <a:lnTo>
                    <a:pt x="1187633" y="217542"/>
                  </a:lnTo>
                  <a:lnTo>
                    <a:pt x="1152856" y="182957"/>
                  </a:lnTo>
                  <a:lnTo>
                    <a:pt x="1115736" y="150900"/>
                  </a:lnTo>
                  <a:lnTo>
                    <a:pt x="1077008" y="121946"/>
                  </a:lnTo>
                  <a:lnTo>
                    <a:pt x="1036837" y="96091"/>
                  </a:lnTo>
                  <a:lnTo>
                    <a:pt x="995387" y="73326"/>
                  </a:lnTo>
                  <a:lnTo>
                    <a:pt x="952821" y="53646"/>
                  </a:lnTo>
                  <a:lnTo>
                    <a:pt x="909303" y="37045"/>
                  </a:lnTo>
                  <a:lnTo>
                    <a:pt x="864999" y="23516"/>
                  </a:lnTo>
                  <a:lnTo>
                    <a:pt x="820071" y="13054"/>
                  </a:lnTo>
                  <a:lnTo>
                    <a:pt x="774685" y="5651"/>
                  </a:lnTo>
                  <a:lnTo>
                    <a:pt x="729003" y="1301"/>
                  </a:lnTo>
                  <a:lnTo>
                    <a:pt x="683190" y="0"/>
                  </a:lnTo>
                  <a:close/>
                </a:path>
              </a:pathLst>
            </a:custGeom>
            <a:solidFill>
              <a:srgbClr val="006FC0"/>
            </a:solidFill>
          </p:spPr>
          <p:txBody>
            <a:bodyPr wrap="square" lIns="0" tIns="0" rIns="0" bIns="0" rtlCol="0"/>
            <a:lstStyle/>
            <a:p/>
          </p:txBody>
        </p:sp>
        <p:sp>
          <p:nvSpPr>
            <p:cNvPr id="16" name="object 16" descr=""/>
            <p:cNvSpPr/>
            <p:nvPr/>
          </p:nvSpPr>
          <p:spPr>
            <a:xfrm>
              <a:off x="4803647" y="3430523"/>
              <a:ext cx="1054735" cy="1056640"/>
            </a:xfrm>
            <a:custGeom>
              <a:avLst/>
              <a:gdLst/>
              <a:ahLst/>
              <a:cxnLst/>
              <a:rect l="l" t="t" r="r" b="b"/>
              <a:pathLst>
                <a:path w="1054735" h="1056639">
                  <a:moveTo>
                    <a:pt x="527303" y="0"/>
                  </a:moveTo>
                  <a:lnTo>
                    <a:pt x="479310" y="2158"/>
                  </a:lnTo>
                  <a:lnTo>
                    <a:pt x="432523" y="8509"/>
                  </a:lnTo>
                  <a:lnTo>
                    <a:pt x="387129" y="18866"/>
                  </a:lnTo>
                  <a:lnTo>
                    <a:pt x="343314" y="33042"/>
                  </a:lnTo>
                  <a:lnTo>
                    <a:pt x="301265" y="50852"/>
                  </a:lnTo>
                  <a:lnTo>
                    <a:pt x="261168" y="72107"/>
                  </a:lnTo>
                  <a:lnTo>
                    <a:pt x="223208" y="96622"/>
                  </a:lnTo>
                  <a:lnTo>
                    <a:pt x="187573" y="124211"/>
                  </a:lnTo>
                  <a:lnTo>
                    <a:pt x="154447" y="154686"/>
                  </a:lnTo>
                  <a:lnTo>
                    <a:pt x="124018" y="187860"/>
                  </a:lnTo>
                  <a:lnTo>
                    <a:pt x="96472" y="223548"/>
                  </a:lnTo>
                  <a:lnTo>
                    <a:pt x="71994" y="261563"/>
                  </a:lnTo>
                  <a:lnTo>
                    <a:pt x="50772" y="301718"/>
                  </a:lnTo>
                  <a:lnTo>
                    <a:pt x="32990" y="343827"/>
                  </a:lnTo>
                  <a:lnTo>
                    <a:pt x="18836" y="387702"/>
                  </a:lnTo>
                  <a:lnTo>
                    <a:pt x="8495" y="433158"/>
                  </a:lnTo>
                  <a:lnTo>
                    <a:pt x="2155" y="480008"/>
                  </a:lnTo>
                  <a:lnTo>
                    <a:pt x="0" y="528065"/>
                  </a:lnTo>
                  <a:lnTo>
                    <a:pt x="2155" y="576123"/>
                  </a:lnTo>
                  <a:lnTo>
                    <a:pt x="8495" y="622973"/>
                  </a:lnTo>
                  <a:lnTo>
                    <a:pt x="18836" y="668429"/>
                  </a:lnTo>
                  <a:lnTo>
                    <a:pt x="32990" y="712304"/>
                  </a:lnTo>
                  <a:lnTo>
                    <a:pt x="50772" y="754413"/>
                  </a:lnTo>
                  <a:lnTo>
                    <a:pt x="71994" y="794568"/>
                  </a:lnTo>
                  <a:lnTo>
                    <a:pt x="96472" y="832583"/>
                  </a:lnTo>
                  <a:lnTo>
                    <a:pt x="124018" y="868271"/>
                  </a:lnTo>
                  <a:lnTo>
                    <a:pt x="154447" y="901445"/>
                  </a:lnTo>
                  <a:lnTo>
                    <a:pt x="187573" y="931920"/>
                  </a:lnTo>
                  <a:lnTo>
                    <a:pt x="223208" y="959509"/>
                  </a:lnTo>
                  <a:lnTo>
                    <a:pt x="261168" y="984024"/>
                  </a:lnTo>
                  <a:lnTo>
                    <a:pt x="301265" y="1005279"/>
                  </a:lnTo>
                  <a:lnTo>
                    <a:pt x="343314" y="1023089"/>
                  </a:lnTo>
                  <a:lnTo>
                    <a:pt x="387129" y="1037265"/>
                  </a:lnTo>
                  <a:lnTo>
                    <a:pt x="432523" y="1047622"/>
                  </a:lnTo>
                  <a:lnTo>
                    <a:pt x="479310" y="1053973"/>
                  </a:lnTo>
                  <a:lnTo>
                    <a:pt x="527303" y="1056132"/>
                  </a:lnTo>
                  <a:lnTo>
                    <a:pt x="575297" y="1053973"/>
                  </a:lnTo>
                  <a:lnTo>
                    <a:pt x="622084" y="1047622"/>
                  </a:lnTo>
                  <a:lnTo>
                    <a:pt x="667478" y="1037265"/>
                  </a:lnTo>
                  <a:lnTo>
                    <a:pt x="711293" y="1023089"/>
                  </a:lnTo>
                  <a:lnTo>
                    <a:pt x="753342" y="1005279"/>
                  </a:lnTo>
                  <a:lnTo>
                    <a:pt x="793439" y="984024"/>
                  </a:lnTo>
                  <a:lnTo>
                    <a:pt x="831399" y="959509"/>
                  </a:lnTo>
                  <a:lnTo>
                    <a:pt x="867034" y="931920"/>
                  </a:lnTo>
                  <a:lnTo>
                    <a:pt x="900160" y="901445"/>
                  </a:lnTo>
                  <a:lnTo>
                    <a:pt x="930589" y="868271"/>
                  </a:lnTo>
                  <a:lnTo>
                    <a:pt x="958135" y="832583"/>
                  </a:lnTo>
                  <a:lnTo>
                    <a:pt x="982613" y="794568"/>
                  </a:lnTo>
                  <a:lnTo>
                    <a:pt x="1003835" y="754413"/>
                  </a:lnTo>
                  <a:lnTo>
                    <a:pt x="1021617" y="712304"/>
                  </a:lnTo>
                  <a:lnTo>
                    <a:pt x="1035771" y="668429"/>
                  </a:lnTo>
                  <a:lnTo>
                    <a:pt x="1046112" y="622973"/>
                  </a:lnTo>
                  <a:lnTo>
                    <a:pt x="1052452" y="576123"/>
                  </a:lnTo>
                  <a:lnTo>
                    <a:pt x="1054607" y="528065"/>
                  </a:lnTo>
                  <a:lnTo>
                    <a:pt x="1052452" y="480008"/>
                  </a:lnTo>
                  <a:lnTo>
                    <a:pt x="1046112" y="433158"/>
                  </a:lnTo>
                  <a:lnTo>
                    <a:pt x="1035771" y="387702"/>
                  </a:lnTo>
                  <a:lnTo>
                    <a:pt x="1021617" y="343827"/>
                  </a:lnTo>
                  <a:lnTo>
                    <a:pt x="1003835" y="301718"/>
                  </a:lnTo>
                  <a:lnTo>
                    <a:pt x="982613" y="261563"/>
                  </a:lnTo>
                  <a:lnTo>
                    <a:pt x="958135" y="223548"/>
                  </a:lnTo>
                  <a:lnTo>
                    <a:pt x="930589" y="187860"/>
                  </a:lnTo>
                  <a:lnTo>
                    <a:pt x="900160" y="154686"/>
                  </a:lnTo>
                  <a:lnTo>
                    <a:pt x="867034" y="124211"/>
                  </a:lnTo>
                  <a:lnTo>
                    <a:pt x="831399" y="96622"/>
                  </a:lnTo>
                  <a:lnTo>
                    <a:pt x="793439" y="72107"/>
                  </a:lnTo>
                  <a:lnTo>
                    <a:pt x="753342" y="50852"/>
                  </a:lnTo>
                  <a:lnTo>
                    <a:pt x="711293" y="33042"/>
                  </a:lnTo>
                  <a:lnTo>
                    <a:pt x="667478" y="18866"/>
                  </a:lnTo>
                  <a:lnTo>
                    <a:pt x="622084" y="8509"/>
                  </a:lnTo>
                  <a:lnTo>
                    <a:pt x="575297" y="2158"/>
                  </a:lnTo>
                  <a:lnTo>
                    <a:pt x="527303" y="0"/>
                  </a:lnTo>
                  <a:close/>
                </a:path>
              </a:pathLst>
            </a:custGeom>
            <a:solidFill>
              <a:srgbClr val="FFFFFF"/>
            </a:solidFill>
          </p:spPr>
          <p:txBody>
            <a:bodyPr wrap="square" lIns="0" tIns="0" rIns="0" bIns="0" rtlCol="0"/>
            <a:lstStyle/>
            <a:p/>
          </p:txBody>
        </p:sp>
        <p:sp>
          <p:nvSpPr>
            <p:cNvPr id="17" name="object 17" descr=""/>
            <p:cNvSpPr/>
            <p:nvPr/>
          </p:nvSpPr>
          <p:spPr>
            <a:xfrm>
              <a:off x="3458717" y="3954779"/>
              <a:ext cx="937894" cy="114300"/>
            </a:xfrm>
            <a:custGeom>
              <a:avLst/>
              <a:gdLst/>
              <a:ahLst/>
              <a:cxnLst/>
              <a:rect l="l" t="t" r="r" b="b"/>
              <a:pathLst>
                <a:path w="937895" h="114300">
                  <a:moveTo>
                    <a:pt x="114300" y="0"/>
                  </a:moveTo>
                  <a:lnTo>
                    <a:pt x="0" y="57150"/>
                  </a:lnTo>
                  <a:lnTo>
                    <a:pt x="114300" y="114300"/>
                  </a:lnTo>
                  <a:lnTo>
                    <a:pt x="114300" y="76200"/>
                  </a:lnTo>
                  <a:lnTo>
                    <a:pt x="95250" y="76200"/>
                  </a:lnTo>
                  <a:lnTo>
                    <a:pt x="95250" y="38100"/>
                  </a:lnTo>
                  <a:lnTo>
                    <a:pt x="114300" y="38100"/>
                  </a:lnTo>
                  <a:lnTo>
                    <a:pt x="114300" y="0"/>
                  </a:lnTo>
                  <a:close/>
                </a:path>
                <a:path w="937895" h="114300">
                  <a:moveTo>
                    <a:pt x="823341" y="0"/>
                  </a:moveTo>
                  <a:lnTo>
                    <a:pt x="823341" y="114300"/>
                  </a:lnTo>
                  <a:lnTo>
                    <a:pt x="899541" y="76200"/>
                  </a:lnTo>
                  <a:lnTo>
                    <a:pt x="842391" y="76200"/>
                  </a:lnTo>
                  <a:lnTo>
                    <a:pt x="842391" y="38100"/>
                  </a:lnTo>
                  <a:lnTo>
                    <a:pt x="899541" y="38100"/>
                  </a:lnTo>
                  <a:lnTo>
                    <a:pt x="823341" y="0"/>
                  </a:lnTo>
                  <a:close/>
                </a:path>
                <a:path w="937895" h="114300">
                  <a:moveTo>
                    <a:pt x="114300" y="38100"/>
                  </a:moveTo>
                  <a:lnTo>
                    <a:pt x="95250" y="38100"/>
                  </a:lnTo>
                  <a:lnTo>
                    <a:pt x="95250" y="76200"/>
                  </a:lnTo>
                  <a:lnTo>
                    <a:pt x="114300" y="76200"/>
                  </a:lnTo>
                  <a:lnTo>
                    <a:pt x="114300" y="38100"/>
                  </a:lnTo>
                  <a:close/>
                </a:path>
                <a:path w="937895" h="114300">
                  <a:moveTo>
                    <a:pt x="823341" y="38100"/>
                  </a:moveTo>
                  <a:lnTo>
                    <a:pt x="114300" y="38100"/>
                  </a:lnTo>
                  <a:lnTo>
                    <a:pt x="114300" y="76200"/>
                  </a:lnTo>
                  <a:lnTo>
                    <a:pt x="823341" y="76200"/>
                  </a:lnTo>
                  <a:lnTo>
                    <a:pt x="823341" y="38100"/>
                  </a:lnTo>
                  <a:close/>
                </a:path>
                <a:path w="937895" h="114300">
                  <a:moveTo>
                    <a:pt x="899541" y="38100"/>
                  </a:moveTo>
                  <a:lnTo>
                    <a:pt x="842391" y="38100"/>
                  </a:lnTo>
                  <a:lnTo>
                    <a:pt x="842391" y="76200"/>
                  </a:lnTo>
                  <a:lnTo>
                    <a:pt x="899541" y="76200"/>
                  </a:lnTo>
                  <a:lnTo>
                    <a:pt x="937641" y="57150"/>
                  </a:lnTo>
                  <a:lnTo>
                    <a:pt x="899541" y="38100"/>
                  </a:lnTo>
                  <a:close/>
                </a:path>
              </a:pathLst>
            </a:custGeom>
            <a:solidFill>
              <a:srgbClr val="455A5F"/>
            </a:solidFill>
          </p:spPr>
          <p:txBody>
            <a:bodyPr wrap="square" lIns="0" tIns="0" rIns="0" bIns="0" rtlCol="0"/>
            <a:lstStyle/>
            <a:p/>
          </p:txBody>
        </p:sp>
        <p:pic>
          <p:nvPicPr>
            <p:cNvPr id="18" name="object 18" descr=""/>
            <p:cNvPicPr/>
            <p:nvPr/>
          </p:nvPicPr>
          <p:blipFill>
            <a:blip r:embed="rId2" cstate="print"/>
            <a:stretch>
              <a:fillRect/>
            </a:stretch>
          </p:blipFill>
          <p:spPr>
            <a:xfrm>
              <a:off x="3320795" y="3476256"/>
              <a:ext cx="1219962" cy="511289"/>
            </a:xfrm>
            <a:prstGeom prst="rect">
              <a:avLst/>
            </a:prstGeom>
          </p:spPr>
        </p:pic>
      </p:grpSp>
      <p:sp>
        <p:nvSpPr>
          <p:cNvPr id="19" name="object 19" descr=""/>
          <p:cNvSpPr txBox="1"/>
          <p:nvPr/>
        </p:nvSpPr>
        <p:spPr>
          <a:xfrm>
            <a:off x="3465321" y="3533902"/>
            <a:ext cx="927100" cy="299720"/>
          </a:xfrm>
          <a:prstGeom prst="rect">
            <a:avLst/>
          </a:prstGeom>
        </p:spPr>
        <p:txBody>
          <a:bodyPr wrap="square" lIns="0" tIns="12700" rIns="0" bIns="0" rtlCol="0" vert="horz">
            <a:spAutoFit/>
          </a:bodyPr>
          <a:lstStyle/>
          <a:p>
            <a:pPr>
              <a:lnSpc>
                <a:spcPct val="100000"/>
              </a:lnSpc>
              <a:spcBef>
                <a:spcPts val="100"/>
              </a:spcBef>
            </a:pPr>
            <a:r>
              <a:rPr dirty="0" sz="1800" spc="-15" b="1">
                <a:solidFill>
                  <a:srgbClr val="006FC0"/>
                </a:solidFill>
                <a:latin typeface="Microsoft JhengHei"/>
                <a:cs typeface="Microsoft JhengHei"/>
              </a:rPr>
              <a:t>排放額度</a:t>
            </a:r>
            <a:endParaRPr sz="1800">
              <a:latin typeface="Microsoft JhengHei"/>
              <a:cs typeface="Microsoft JhengHei"/>
            </a:endParaRPr>
          </a:p>
        </p:txBody>
      </p:sp>
      <p:pic>
        <p:nvPicPr>
          <p:cNvPr id="20" name="object 20" descr=""/>
          <p:cNvPicPr/>
          <p:nvPr/>
        </p:nvPicPr>
        <p:blipFill>
          <a:blip r:embed="rId3" cstate="print"/>
          <a:stretch>
            <a:fillRect/>
          </a:stretch>
        </p:blipFill>
        <p:spPr>
          <a:xfrm>
            <a:off x="2089404" y="1994916"/>
            <a:ext cx="3307842" cy="787146"/>
          </a:xfrm>
          <a:prstGeom prst="rect">
            <a:avLst/>
          </a:prstGeom>
        </p:spPr>
      </p:pic>
      <p:sp>
        <p:nvSpPr>
          <p:cNvPr id="21" name="object 21" descr=""/>
          <p:cNvSpPr txBox="1"/>
          <p:nvPr/>
        </p:nvSpPr>
        <p:spPr>
          <a:xfrm>
            <a:off x="2310129" y="2088261"/>
            <a:ext cx="2853690" cy="452120"/>
          </a:xfrm>
          <a:prstGeom prst="rect">
            <a:avLst/>
          </a:prstGeom>
        </p:spPr>
        <p:txBody>
          <a:bodyPr wrap="square" lIns="0" tIns="12065" rIns="0" bIns="0" rtlCol="0" vert="horz">
            <a:spAutoFit/>
          </a:bodyPr>
          <a:lstStyle/>
          <a:p>
            <a:pPr>
              <a:lnSpc>
                <a:spcPct val="100000"/>
              </a:lnSpc>
              <a:spcBef>
                <a:spcPts val="95"/>
              </a:spcBef>
            </a:pPr>
            <a:r>
              <a:rPr dirty="0" sz="2800" spc="-40" b="1">
                <a:solidFill>
                  <a:srgbClr val="006FC0"/>
                </a:solidFill>
                <a:latin typeface="Microsoft JhengHei"/>
                <a:cs typeface="Microsoft JhengHei"/>
              </a:rPr>
              <a:t>納管應減量之事業</a:t>
            </a:r>
            <a:endParaRPr sz="2800">
              <a:latin typeface="Microsoft JhengHei"/>
              <a:cs typeface="Microsoft JhengHei"/>
            </a:endParaRPr>
          </a:p>
        </p:txBody>
      </p:sp>
      <p:sp>
        <p:nvSpPr>
          <p:cNvPr id="22" name="object 22" descr=""/>
          <p:cNvSpPr txBox="1"/>
          <p:nvPr/>
        </p:nvSpPr>
        <p:spPr>
          <a:xfrm>
            <a:off x="2117089" y="3565016"/>
            <a:ext cx="705485" cy="635635"/>
          </a:xfrm>
          <a:prstGeom prst="rect">
            <a:avLst/>
          </a:prstGeom>
        </p:spPr>
        <p:txBody>
          <a:bodyPr wrap="square" lIns="0" tIns="13335" rIns="0" bIns="0" rtlCol="0" vert="horz">
            <a:spAutoFit/>
          </a:bodyPr>
          <a:lstStyle/>
          <a:p>
            <a:pPr marR="5080" indent="91440">
              <a:lnSpc>
                <a:spcPct val="100000"/>
              </a:lnSpc>
              <a:spcBef>
                <a:spcPts val="105"/>
              </a:spcBef>
            </a:pPr>
            <a:r>
              <a:rPr dirty="0" sz="2000" spc="-25" b="1">
                <a:solidFill>
                  <a:srgbClr val="006FC0"/>
                </a:solidFill>
                <a:latin typeface="Microsoft JhengHei"/>
                <a:cs typeface="Microsoft JhengHei"/>
              </a:rPr>
              <a:t>納管</a:t>
            </a:r>
            <a:r>
              <a:rPr dirty="0" sz="2000" b="1">
                <a:solidFill>
                  <a:srgbClr val="006FC0"/>
                </a:solidFill>
                <a:latin typeface="Microsoft JhengHei"/>
                <a:cs typeface="Microsoft JhengHei"/>
              </a:rPr>
              <a:t>事業</a:t>
            </a:r>
            <a:r>
              <a:rPr dirty="0" sz="2000" spc="-50" b="1">
                <a:solidFill>
                  <a:srgbClr val="006FC0"/>
                </a:solidFill>
                <a:latin typeface="Microsoft JhengHei"/>
                <a:cs typeface="Microsoft JhengHei"/>
              </a:rPr>
              <a:t>A</a:t>
            </a:r>
            <a:endParaRPr sz="2000">
              <a:latin typeface="Microsoft JhengHei"/>
              <a:cs typeface="Microsoft JhengHei"/>
            </a:endParaRPr>
          </a:p>
        </p:txBody>
      </p:sp>
      <p:sp>
        <p:nvSpPr>
          <p:cNvPr id="23" name="object 23" descr=""/>
          <p:cNvSpPr txBox="1"/>
          <p:nvPr/>
        </p:nvSpPr>
        <p:spPr>
          <a:xfrm>
            <a:off x="4989576" y="3642436"/>
            <a:ext cx="686435" cy="636905"/>
          </a:xfrm>
          <a:prstGeom prst="rect">
            <a:avLst/>
          </a:prstGeom>
        </p:spPr>
        <p:txBody>
          <a:bodyPr wrap="square" lIns="0" tIns="13335" rIns="0" bIns="0" rtlCol="0" vert="horz">
            <a:spAutoFit/>
          </a:bodyPr>
          <a:lstStyle/>
          <a:p>
            <a:pPr marL="81915">
              <a:lnSpc>
                <a:spcPct val="100000"/>
              </a:lnSpc>
              <a:spcBef>
                <a:spcPts val="105"/>
              </a:spcBef>
            </a:pPr>
            <a:r>
              <a:rPr dirty="0" sz="2000" spc="-25" b="1">
                <a:solidFill>
                  <a:srgbClr val="006FC0"/>
                </a:solidFill>
                <a:latin typeface="Microsoft JhengHei"/>
                <a:cs typeface="Microsoft JhengHei"/>
              </a:rPr>
              <a:t>納管</a:t>
            </a:r>
            <a:endParaRPr sz="2000">
              <a:latin typeface="Microsoft JhengHei"/>
              <a:cs typeface="Microsoft JhengHei"/>
            </a:endParaRPr>
          </a:p>
          <a:p>
            <a:pPr>
              <a:lnSpc>
                <a:spcPct val="100000"/>
              </a:lnSpc>
              <a:spcBef>
                <a:spcPts val="5"/>
              </a:spcBef>
            </a:pPr>
            <a:r>
              <a:rPr dirty="0" sz="2000" spc="-5" b="1">
                <a:solidFill>
                  <a:srgbClr val="006FC0"/>
                </a:solidFill>
                <a:latin typeface="Microsoft JhengHei"/>
                <a:cs typeface="Microsoft JhengHei"/>
              </a:rPr>
              <a:t>事業</a:t>
            </a:r>
            <a:r>
              <a:rPr dirty="0" sz="2000" spc="-50" b="1">
                <a:solidFill>
                  <a:srgbClr val="006FC0"/>
                </a:solidFill>
                <a:latin typeface="Microsoft JhengHei"/>
                <a:cs typeface="Microsoft JhengHei"/>
              </a:rPr>
              <a:t>B</a:t>
            </a:r>
            <a:endParaRPr sz="2000">
              <a:latin typeface="Microsoft JhengHei"/>
              <a:cs typeface="Microsoft JhengHei"/>
            </a:endParaRPr>
          </a:p>
        </p:txBody>
      </p:sp>
      <p:sp>
        <p:nvSpPr>
          <p:cNvPr id="24" name="object 24" descr=""/>
          <p:cNvSpPr txBox="1"/>
          <p:nvPr/>
        </p:nvSpPr>
        <p:spPr>
          <a:xfrm>
            <a:off x="2617342" y="5191125"/>
            <a:ext cx="2814320" cy="574675"/>
          </a:xfrm>
          <a:prstGeom prst="rect">
            <a:avLst/>
          </a:prstGeom>
        </p:spPr>
        <p:txBody>
          <a:bodyPr wrap="square" lIns="0" tIns="12700" rIns="0" bIns="0" rtlCol="0" vert="horz">
            <a:spAutoFit/>
          </a:bodyPr>
          <a:lstStyle/>
          <a:p>
            <a:pPr marL="286385" indent="-286385">
              <a:lnSpc>
                <a:spcPct val="100000"/>
              </a:lnSpc>
              <a:spcBef>
                <a:spcPts val="100"/>
              </a:spcBef>
              <a:buFont typeface="Arial"/>
              <a:buChar char="•"/>
              <a:tabLst>
                <a:tab pos="286385" algn="l"/>
              </a:tabLst>
            </a:pPr>
            <a:r>
              <a:rPr dirty="0" sz="1800" spc="-5">
                <a:latin typeface="Microsoft JhengHei"/>
                <a:cs typeface="Microsoft JhengHei"/>
              </a:rPr>
              <a:t>總量管制及排放交易制度</a:t>
            </a:r>
            <a:endParaRPr sz="1800">
              <a:latin typeface="Microsoft JhengHei"/>
              <a:cs typeface="Microsoft JhengHei"/>
            </a:endParaRPr>
          </a:p>
          <a:p>
            <a:pPr marL="286385" indent="-286385">
              <a:lnSpc>
                <a:spcPct val="100000"/>
              </a:lnSpc>
              <a:buFont typeface="Arial"/>
              <a:buChar char="•"/>
              <a:tabLst>
                <a:tab pos="286385" algn="l"/>
              </a:tabLst>
            </a:pPr>
            <a:r>
              <a:rPr dirty="0" sz="1800" spc="-10">
                <a:latin typeface="Microsoft JhengHei"/>
                <a:cs typeface="Microsoft JhengHei"/>
              </a:rPr>
              <a:t>碳稅費制度</a:t>
            </a:r>
            <a:endParaRPr sz="1800">
              <a:latin typeface="Microsoft JhengHei"/>
              <a:cs typeface="Microsoft JhengHei"/>
            </a:endParaRPr>
          </a:p>
        </p:txBody>
      </p:sp>
      <p:grpSp>
        <p:nvGrpSpPr>
          <p:cNvPr id="25" name="object 25" descr=""/>
          <p:cNvGrpSpPr/>
          <p:nvPr/>
        </p:nvGrpSpPr>
        <p:grpSpPr>
          <a:xfrm>
            <a:off x="7268718" y="2702051"/>
            <a:ext cx="3575685" cy="3096260"/>
            <a:chOff x="7268718" y="2702051"/>
            <a:chExt cx="3575685" cy="3096260"/>
          </a:xfrm>
        </p:grpSpPr>
        <p:sp>
          <p:nvSpPr>
            <p:cNvPr id="26" name="object 26" descr=""/>
            <p:cNvSpPr/>
            <p:nvPr/>
          </p:nvSpPr>
          <p:spPr>
            <a:xfrm>
              <a:off x="7268718" y="2702051"/>
              <a:ext cx="3100705" cy="1649095"/>
            </a:xfrm>
            <a:custGeom>
              <a:avLst/>
              <a:gdLst/>
              <a:ahLst/>
              <a:cxnLst/>
              <a:rect l="l" t="t" r="r" b="b"/>
              <a:pathLst>
                <a:path w="3100704" h="1649095">
                  <a:moveTo>
                    <a:pt x="1989709" y="38100"/>
                  </a:moveTo>
                  <a:lnTo>
                    <a:pt x="114300" y="38100"/>
                  </a:lnTo>
                  <a:lnTo>
                    <a:pt x="114300" y="0"/>
                  </a:lnTo>
                  <a:lnTo>
                    <a:pt x="0" y="57150"/>
                  </a:lnTo>
                  <a:lnTo>
                    <a:pt x="114300" y="114300"/>
                  </a:lnTo>
                  <a:lnTo>
                    <a:pt x="114300" y="76200"/>
                  </a:lnTo>
                  <a:lnTo>
                    <a:pt x="1989709" y="76200"/>
                  </a:lnTo>
                  <a:lnTo>
                    <a:pt x="1989709" y="38100"/>
                  </a:lnTo>
                  <a:close/>
                </a:path>
                <a:path w="3100704" h="1649095">
                  <a:moveTo>
                    <a:pt x="3100578" y="1534541"/>
                  </a:moveTo>
                  <a:lnTo>
                    <a:pt x="3062478" y="1534541"/>
                  </a:lnTo>
                  <a:lnTo>
                    <a:pt x="3062478" y="1058418"/>
                  </a:lnTo>
                  <a:lnTo>
                    <a:pt x="3024378" y="1058418"/>
                  </a:lnTo>
                  <a:lnTo>
                    <a:pt x="3024378" y="1534541"/>
                  </a:lnTo>
                  <a:lnTo>
                    <a:pt x="2986278" y="1534541"/>
                  </a:lnTo>
                  <a:lnTo>
                    <a:pt x="3043428" y="1648841"/>
                  </a:lnTo>
                  <a:lnTo>
                    <a:pt x="3091053" y="1553591"/>
                  </a:lnTo>
                  <a:lnTo>
                    <a:pt x="3100578" y="1534541"/>
                  </a:lnTo>
                  <a:close/>
                </a:path>
              </a:pathLst>
            </a:custGeom>
            <a:solidFill>
              <a:srgbClr val="9FB9C9"/>
            </a:solidFill>
          </p:spPr>
          <p:txBody>
            <a:bodyPr wrap="square" lIns="0" tIns="0" rIns="0" bIns="0" rtlCol="0"/>
            <a:lstStyle/>
            <a:p/>
          </p:txBody>
        </p:sp>
        <p:sp>
          <p:nvSpPr>
            <p:cNvPr id="27" name="object 27" descr=""/>
            <p:cNvSpPr/>
            <p:nvPr/>
          </p:nvSpPr>
          <p:spPr>
            <a:xfrm>
              <a:off x="9806464" y="4545425"/>
              <a:ext cx="1037590" cy="1252855"/>
            </a:xfrm>
            <a:custGeom>
              <a:avLst/>
              <a:gdLst/>
              <a:ahLst/>
              <a:cxnLst/>
              <a:rect l="l" t="t" r="r" b="b"/>
              <a:pathLst>
                <a:path w="1037590" h="1252854">
                  <a:moveTo>
                    <a:pt x="498983" y="0"/>
                  </a:moveTo>
                  <a:lnTo>
                    <a:pt x="454848" y="3556"/>
                  </a:lnTo>
                  <a:lnTo>
                    <a:pt x="411117" y="10855"/>
                  </a:lnTo>
                  <a:lnTo>
                    <a:pt x="368047" y="21885"/>
                  </a:lnTo>
                  <a:lnTo>
                    <a:pt x="325897" y="36637"/>
                  </a:lnTo>
                  <a:lnTo>
                    <a:pt x="284926" y="55102"/>
                  </a:lnTo>
                  <a:lnTo>
                    <a:pt x="245394" y="77270"/>
                  </a:lnTo>
                  <a:lnTo>
                    <a:pt x="207559" y="103131"/>
                  </a:lnTo>
                  <a:lnTo>
                    <a:pt x="171680" y="132675"/>
                  </a:lnTo>
                  <a:lnTo>
                    <a:pt x="138017" y="165893"/>
                  </a:lnTo>
                  <a:lnTo>
                    <a:pt x="107446" y="201976"/>
                  </a:lnTo>
                  <a:lnTo>
                    <a:pt x="80707" y="239989"/>
                  </a:lnTo>
                  <a:lnTo>
                    <a:pt x="57792" y="279673"/>
                  </a:lnTo>
                  <a:lnTo>
                    <a:pt x="38688" y="320771"/>
                  </a:lnTo>
                  <a:lnTo>
                    <a:pt x="23387" y="363022"/>
                  </a:lnTo>
                  <a:lnTo>
                    <a:pt x="11878" y="406168"/>
                  </a:lnTo>
                  <a:lnTo>
                    <a:pt x="4150" y="449949"/>
                  </a:lnTo>
                  <a:lnTo>
                    <a:pt x="194" y="494108"/>
                  </a:lnTo>
                  <a:lnTo>
                    <a:pt x="0" y="538384"/>
                  </a:lnTo>
                  <a:lnTo>
                    <a:pt x="3556" y="582519"/>
                  </a:lnTo>
                  <a:lnTo>
                    <a:pt x="10854" y="626255"/>
                  </a:lnTo>
                  <a:lnTo>
                    <a:pt x="21882" y="669331"/>
                  </a:lnTo>
                  <a:lnTo>
                    <a:pt x="36631" y="711489"/>
                  </a:lnTo>
                  <a:lnTo>
                    <a:pt x="55091" y="752470"/>
                  </a:lnTo>
                  <a:lnTo>
                    <a:pt x="77251" y="792015"/>
                  </a:lnTo>
                  <a:lnTo>
                    <a:pt x="103101" y="829865"/>
                  </a:lnTo>
                  <a:lnTo>
                    <a:pt x="132630" y="865762"/>
                  </a:lnTo>
                  <a:lnTo>
                    <a:pt x="165830" y="899445"/>
                  </a:lnTo>
                  <a:lnTo>
                    <a:pt x="546576" y="1252264"/>
                  </a:lnTo>
                  <a:lnTo>
                    <a:pt x="899382" y="871505"/>
                  </a:lnTo>
                  <a:lnTo>
                    <a:pt x="929953" y="835423"/>
                  </a:lnTo>
                  <a:lnTo>
                    <a:pt x="956691" y="797410"/>
                  </a:lnTo>
                  <a:lnTo>
                    <a:pt x="979607" y="757725"/>
                  </a:lnTo>
                  <a:lnTo>
                    <a:pt x="998710" y="716628"/>
                  </a:lnTo>
                  <a:lnTo>
                    <a:pt x="1014012" y="674377"/>
                  </a:lnTo>
                  <a:lnTo>
                    <a:pt x="1025521" y="631231"/>
                  </a:lnTo>
                  <a:lnTo>
                    <a:pt x="1033249" y="587449"/>
                  </a:lnTo>
                  <a:lnTo>
                    <a:pt x="1037204" y="543291"/>
                  </a:lnTo>
                  <a:lnTo>
                    <a:pt x="1037399" y="499014"/>
                  </a:lnTo>
                  <a:lnTo>
                    <a:pt x="1033842" y="454879"/>
                  </a:lnTo>
                  <a:lnTo>
                    <a:pt x="1026545" y="411144"/>
                  </a:lnTo>
                  <a:lnTo>
                    <a:pt x="1015516" y="368068"/>
                  </a:lnTo>
                  <a:lnTo>
                    <a:pt x="1000767" y="325910"/>
                  </a:lnTo>
                  <a:lnTo>
                    <a:pt x="982308" y="284929"/>
                  </a:lnTo>
                  <a:lnTo>
                    <a:pt x="960148" y="245383"/>
                  </a:lnTo>
                  <a:lnTo>
                    <a:pt x="934298" y="207533"/>
                  </a:lnTo>
                  <a:lnTo>
                    <a:pt x="904768" y="171637"/>
                  </a:lnTo>
                  <a:lnTo>
                    <a:pt x="871569" y="137953"/>
                  </a:lnTo>
                  <a:lnTo>
                    <a:pt x="835466" y="107401"/>
                  </a:lnTo>
                  <a:lnTo>
                    <a:pt x="797436" y="80677"/>
                  </a:lnTo>
                  <a:lnTo>
                    <a:pt x="757736" y="57773"/>
                  </a:lnTo>
                  <a:lnTo>
                    <a:pt x="716625" y="38677"/>
                  </a:lnTo>
                  <a:lnTo>
                    <a:pt x="674364" y="23381"/>
                  </a:lnTo>
                  <a:lnTo>
                    <a:pt x="631209" y="11875"/>
                  </a:lnTo>
                  <a:lnTo>
                    <a:pt x="587422" y="4149"/>
                  </a:lnTo>
                  <a:lnTo>
                    <a:pt x="543260" y="194"/>
                  </a:lnTo>
                  <a:lnTo>
                    <a:pt x="498983" y="0"/>
                  </a:lnTo>
                  <a:close/>
                </a:path>
              </a:pathLst>
            </a:custGeom>
            <a:solidFill>
              <a:srgbClr val="AFB8B9"/>
            </a:solidFill>
          </p:spPr>
          <p:txBody>
            <a:bodyPr wrap="square" lIns="0" tIns="0" rIns="0" bIns="0" rtlCol="0"/>
            <a:lstStyle/>
            <a:p/>
          </p:txBody>
        </p:sp>
        <p:sp>
          <p:nvSpPr>
            <p:cNvPr id="28" name="object 28" descr=""/>
            <p:cNvSpPr/>
            <p:nvPr/>
          </p:nvSpPr>
          <p:spPr>
            <a:xfrm>
              <a:off x="9925812" y="4664963"/>
              <a:ext cx="798830" cy="798830"/>
            </a:xfrm>
            <a:custGeom>
              <a:avLst/>
              <a:gdLst/>
              <a:ahLst/>
              <a:cxnLst/>
              <a:rect l="l" t="t" r="r" b="b"/>
              <a:pathLst>
                <a:path w="798829" h="798829">
                  <a:moveTo>
                    <a:pt x="399288" y="0"/>
                  </a:moveTo>
                  <a:lnTo>
                    <a:pt x="352731" y="2686"/>
                  </a:lnTo>
                  <a:lnTo>
                    <a:pt x="307750" y="10548"/>
                  </a:lnTo>
                  <a:lnTo>
                    <a:pt x="264643" y="23283"/>
                  </a:lnTo>
                  <a:lnTo>
                    <a:pt x="223712" y="40592"/>
                  </a:lnTo>
                  <a:lnTo>
                    <a:pt x="185255" y="62176"/>
                  </a:lnTo>
                  <a:lnTo>
                    <a:pt x="149574" y="87734"/>
                  </a:lnTo>
                  <a:lnTo>
                    <a:pt x="116966" y="116967"/>
                  </a:lnTo>
                  <a:lnTo>
                    <a:pt x="87734" y="149574"/>
                  </a:lnTo>
                  <a:lnTo>
                    <a:pt x="62176" y="185255"/>
                  </a:lnTo>
                  <a:lnTo>
                    <a:pt x="40592" y="223712"/>
                  </a:lnTo>
                  <a:lnTo>
                    <a:pt x="23283" y="264643"/>
                  </a:lnTo>
                  <a:lnTo>
                    <a:pt x="10548" y="307750"/>
                  </a:lnTo>
                  <a:lnTo>
                    <a:pt x="2686" y="352731"/>
                  </a:lnTo>
                  <a:lnTo>
                    <a:pt x="0" y="399288"/>
                  </a:lnTo>
                  <a:lnTo>
                    <a:pt x="2686" y="445844"/>
                  </a:lnTo>
                  <a:lnTo>
                    <a:pt x="10548" y="490825"/>
                  </a:lnTo>
                  <a:lnTo>
                    <a:pt x="23283" y="533932"/>
                  </a:lnTo>
                  <a:lnTo>
                    <a:pt x="40592" y="574863"/>
                  </a:lnTo>
                  <a:lnTo>
                    <a:pt x="62176" y="613320"/>
                  </a:lnTo>
                  <a:lnTo>
                    <a:pt x="87734" y="649001"/>
                  </a:lnTo>
                  <a:lnTo>
                    <a:pt x="116966" y="681609"/>
                  </a:lnTo>
                  <a:lnTo>
                    <a:pt x="149574" y="710841"/>
                  </a:lnTo>
                  <a:lnTo>
                    <a:pt x="185255" y="736399"/>
                  </a:lnTo>
                  <a:lnTo>
                    <a:pt x="223712" y="757983"/>
                  </a:lnTo>
                  <a:lnTo>
                    <a:pt x="264643" y="775292"/>
                  </a:lnTo>
                  <a:lnTo>
                    <a:pt x="307750" y="788027"/>
                  </a:lnTo>
                  <a:lnTo>
                    <a:pt x="352731" y="795889"/>
                  </a:lnTo>
                  <a:lnTo>
                    <a:pt x="399288" y="798576"/>
                  </a:lnTo>
                  <a:lnTo>
                    <a:pt x="445844" y="795889"/>
                  </a:lnTo>
                  <a:lnTo>
                    <a:pt x="490825" y="788027"/>
                  </a:lnTo>
                  <a:lnTo>
                    <a:pt x="533932" y="775292"/>
                  </a:lnTo>
                  <a:lnTo>
                    <a:pt x="574863" y="757983"/>
                  </a:lnTo>
                  <a:lnTo>
                    <a:pt x="613320" y="736399"/>
                  </a:lnTo>
                  <a:lnTo>
                    <a:pt x="649001" y="710841"/>
                  </a:lnTo>
                  <a:lnTo>
                    <a:pt x="681609" y="681609"/>
                  </a:lnTo>
                  <a:lnTo>
                    <a:pt x="710841" y="649001"/>
                  </a:lnTo>
                  <a:lnTo>
                    <a:pt x="736399" y="613320"/>
                  </a:lnTo>
                  <a:lnTo>
                    <a:pt x="757983" y="574863"/>
                  </a:lnTo>
                  <a:lnTo>
                    <a:pt x="775292" y="533932"/>
                  </a:lnTo>
                  <a:lnTo>
                    <a:pt x="788027" y="490825"/>
                  </a:lnTo>
                  <a:lnTo>
                    <a:pt x="795889" y="445844"/>
                  </a:lnTo>
                  <a:lnTo>
                    <a:pt x="798576" y="399288"/>
                  </a:lnTo>
                  <a:lnTo>
                    <a:pt x="795889" y="352731"/>
                  </a:lnTo>
                  <a:lnTo>
                    <a:pt x="788027" y="307750"/>
                  </a:lnTo>
                  <a:lnTo>
                    <a:pt x="775292" y="264643"/>
                  </a:lnTo>
                  <a:lnTo>
                    <a:pt x="757983" y="223712"/>
                  </a:lnTo>
                  <a:lnTo>
                    <a:pt x="736399" y="185255"/>
                  </a:lnTo>
                  <a:lnTo>
                    <a:pt x="710841" y="149574"/>
                  </a:lnTo>
                  <a:lnTo>
                    <a:pt x="681609" y="116966"/>
                  </a:lnTo>
                  <a:lnTo>
                    <a:pt x="649001" y="87734"/>
                  </a:lnTo>
                  <a:lnTo>
                    <a:pt x="613320" y="62176"/>
                  </a:lnTo>
                  <a:lnTo>
                    <a:pt x="574863" y="40592"/>
                  </a:lnTo>
                  <a:lnTo>
                    <a:pt x="533932" y="23283"/>
                  </a:lnTo>
                  <a:lnTo>
                    <a:pt x="490825" y="10548"/>
                  </a:lnTo>
                  <a:lnTo>
                    <a:pt x="445844" y="2686"/>
                  </a:lnTo>
                  <a:lnTo>
                    <a:pt x="399288" y="0"/>
                  </a:lnTo>
                  <a:close/>
                </a:path>
              </a:pathLst>
            </a:custGeom>
            <a:solidFill>
              <a:srgbClr val="FFFFFF"/>
            </a:solidFill>
          </p:spPr>
          <p:txBody>
            <a:bodyPr wrap="square" lIns="0" tIns="0" rIns="0" bIns="0" rtlCol="0"/>
            <a:lstStyle/>
            <a:p/>
          </p:txBody>
        </p:sp>
      </p:grpSp>
      <p:sp>
        <p:nvSpPr>
          <p:cNvPr id="29" name="object 29" descr=""/>
          <p:cNvSpPr txBox="1"/>
          <p:nvPr/>
        </p:nvSpPr>
        <p:spPr>
          <a:xfrm>
            <a:off x="9666858" y="3729354"/>
            <a:ext cx="482600" cy="574675"/>
          </a:xfrm>
          <a:prstGeom prst="rect">
            <a:avLst/>
          </a:prstGeom>
        </p:spPr>
        <p:txBody>
          <a:bodyPr wrap="square" lIns="0" tIns="12700" rIns="0" bIns="0" rtlCol="0" vert="horz">
            <a:spAutoFit/>
          </a:bodyPr>
          <a:lstStyle/>
          <a:p>
            <a:pPr marL="12700">
              <a:lnSpc>
                <a:spcPct val="100000"/>
              </a:lnSpc>
              <a:spcBef>
                <a:spcPts val="100"/>
              </a:spcBef>
            </a:pPr>
            <a:r>
              <a:rPr dirty="0" sz="1800" spc="-25" b="1">
                <a:solidFill>
                  <a:srgbClr val="55819B"/>
                </a:solidFill>
                <a:latin typeface="Microsoft JhengHei"/>
                <a:cs typeface="Microsoft JhengHei"/>
              </a:rPr>
              <a:t>減量</a:t>
            </a:r>
            <a:endParaRPr sz="1800">
              <a:latin typeface="Microsoft JhengHei"/>
              <a:cs typeface="Microsoft JhengHei"/>
            </a:endParaRPr>
          </a:p>
          <a:p>
            <a:pPr marL="12700">
              <a:lnSpc>
                <a:spcPct val="100000"/>
              </a:lnSpc>
            </a:pPr>
            <a:r>
              <a:rPr dirty="0" sz="1800" spc="-30" b="1">
                <a:solidFill>
                  <a:srgbClr val="55819B"/>
                </a:solidFill>
                <a:latin typeface="Microsoft JhengHei"/>
                <a:cs typeface="Microsoft JhengHei"/>
              </a:rPr>
              <a:t>額度</a:t>
            </a:r>
            <a:endParaRPr sz="1800">
              <a:latin typeface="Microsoft JhengHei"/>
              <a:cs typeface="Microsoft JhengHei"/>
            </a:endParaRPr>
          </a:p>
        </p:txBody>
      </p:sp>
      <p:sp>
        <p:nvSpPr>
          <p:cNvPr id="30" name="object 30" descr=""/>
          <p:cNvSpPr txBox="1"/>
          <p:nvPr/>
        </p:nvSpPr>
        <p:spPr>
          <a:xfrm>
            <a:off x="10085069" y="4907660"/>
            <a:ext cx="482600" cy="299720"/>
          </a:xfrm>
          <a:prstGeom prst="rect">
            <a:avLst/>
          </a:prstGeom>
        </p:spPr>
        <p:txBody>
          <a:bodyPr wrap="square" lIns="0" tIns="12700" rIns="0" bIns="0" rtlCol="0" vert="horz">
            <a:spAutoFit/>
          </a:bodyPr>
          <a:lstStyle/>
          <a:p>
            <a:pPr marL="12700">
              <a:lnSpc>
                <a:spcPct val="100000"/>
              </a:lnSpc>
              <a:spcBef>
                <a:spcPts val="100"/>
              </a:spcBef>
            </a:pPr>
            <a:r>
              <a:rPr dirty="0" sz="1800" spc="-25" b="1">
                <a:solidFill>
                  <a:srgbClr val="AFB8B9"/>
                </a:solidFill>
                <a:latin typeface="Microsoft JhengHei"/>
                <a:cs typeface="Microsoft JhengHei"/>
              </a:rPr>
              <a:t>事業</a:t>
            </a:r>
            <a:endParaRPr sz="1800">
              <a:latin typeface="Microsoft JhengHei"/>
              <a:cs typeface="Microsoft JhengHei"/>
            </a:endParaRPr>
          </a:p>
        </p:txBody>
      </p:sp>
      <p:sp>
        <p:nvSpPr>
          <p:cNvPr id="31" name="object 31" descr=""/>
          <p:cNvSpPr txBox="1"/>
          <p:nvPr/>
        </p:nvSpPr>
        <p:spPr>
          <a:xfrm>
            <a:off x="9500107" y="5904077"/>
            <a:ext cx="1854200" cy="300355"/>
          </a:xfrm>
          <a:prstGeom prst="rect">
            <a:avLst/>
          </a:prstGeom>
        </p:spPr>
        <p:txBody>
          <a:bodyPr wrap="square" lIns="0" tIns="12700" rIns="0" bIns="0" rtlCol="0" vert="horz">
            <a:spAutoFit/>
          </a:bodyPr>
          <a:lstStyle/>
          <a:p>
            <a:pPr marL="12700">
              <a:lnSpc>
                <a:spcPct val="100000"/>
              </a:lnSpc>
              <a:spcBef>
                <a:spcPts val="100"/>
              </a:spcBef>
            </a:pPr>
            <a:r>
              <a:rPr dirty="0" sz="1800" spc="-20" b="1">
                <a:solidFill>
                  <a:srgbClr val="5C6769"/>
                </a:solidFill>
                <a:latin typeface="Microsoft JhengHei"/>
                <a:cs typeface="Microsoft JhengHei"/>
              </a:rPr>
              <a:t>自願性碳中和宣告</a:t>
            </a:r>
            <a:endParaRPr sz="1800">
              <a:latin typeface="Microsoft JhengHei"/>
              <a:cs typeface="Microsoft JhengHei"/>
            </a:endParaRPr>
          </a:p>
        </p:txBody>
      </p:sp>
      <p:sp>
        <p:nvSpPr>
          <p:cNvPr id="32" name="object 32"/>
          <p:cNvSpPr txBox="1">
            <a:spLocks noGrp="1"/>
          </p:cNvSpPr>
          <p:nvPr>
            <p:ph type="title"/>
          </p:nvPr>
        </p:nvSpPr>
        <p:spPr>
          <a:xfrm>
            <a:off x="659993" y="389966"/>
            <a:ext cx="3580129" cy="635000"/>
          </a:xfrm>
          <a:prstGeom prst="rect"/>
        </p:spPr>
        <p:txBody>
          <a:bodyPr wrap="square" lIns="0" tIns="12065" rIns="0" bIns="0" rtlCol="0" vert="horz">
            <a:spAutoFit/>
          </a:bodyPr>
          <a:lstStyle/>
          <a:p>
            <a:pPr marL="12700">
              <a:lnSpc>
                <a:spcPct val="100000"/>
              </a:lnSpc>
              <a:spcBef>
                <a:spcPts val="95"/>
              </a:spcBef>
            </a:pPr>
            <a:r>
              <a:rPr dirty="0" sz="4000" spc="-45">
                <a:solidFill>
                  <a:srgbClr val="5F5348"/>
                </a:solidFill>
              </a:rPr>
              <a:t>事業層級碳交易</a:t>
            </a:r>
            <a:endParaRPr sz="4000"/>
          </a:p>
        </p:txBody>
      </p:sp>
      <p:sp>
        <p:nvSpPr>
          <p:cNvPr id="33" name="object 33" descr=""/>
          <p:cNvSpPr txBox="1"/>
          <p:nvPr/>
        </p:nvSpPr>
        <p:spPr>
          <a:xfrm>
            <a:off x="3458971" y="1363471"/>
            <a:ext cx="1244600" cy="391160"/>
          </a:xfrm>
          <a:prstGeom prst="rect">
            <a:avLst/>
          </a:prstGeom>
        </p:spPr>
        <p:txBody>
          <a:bodyPr wrap="square" lIns="0" tIns="12700" rIns="0" bIns="0" rtlCol="0" vert="horz">
            <a:spAutoFit/>
          </a:bodyPr>
          <a:lstStyle/>
          <a:p>
            <a:pPr marL="12700">
              <a:lnSpc>
                <a:spcPct val="100000"/>
              </a:lnSpc>
              <a:spcBef>
                <a:spcPts val="100"/>
              </a:spcBef>
            </a:pPr>
            <a:r>
              <a:rPr dirty="0" sz="2400" spc="-15" b="1">
                <a:solidFill>
                  <a:srgbClr val="FF0000"/>
                </a:solidFill>
                <a:latin typeface="Microsoft JhengHei"/>
                <a:cs typeface="Microsoft JhengHei"/>
              </a:rPr>
              <a:t>強制為主</a:t>
            </a:r>
            <a:endParaRPr sz="2400">
              <a:latin typeface="Microsoft JhengHei"/>
              <a:cs typeface="Microsoft JhengHei"/>
            </a:endParaRPr>
          </a:p>
        </p:txBody>
      </p:sp>
      <p:sp>
        <p:nvSpPr>
          <p:cNvPr id="34" name="object 34" descr=""/>
          <p:cNvSpPr txBox="1"/>
          <p:nvPr/>
        </p:nvSpPr>
        <p:spPr>
          <a:xfrm>
            <a:off x="8557386" y="1363471"/>
            <a:ext cx="1244600" cy="391160"/>
          </a:xfrm>
          <a:prstGeom prst="rect">
            <a:avLst/>
          </a:prstGeom>
        </p:spPr>
        <p:txBody>
          <a:bodyPr wrap="square" lIns="0" tIns="12700" rIns="0" bIns="0" rtlCol="0" vert="horz">
            <a:spAutoFit/>
          </a:bodyPr>
          <a:lstStyle/>
          <a:p>
            <a:pPr marL="12700">
              <a:lnSpc>
                <a:spcPct val="100000"/>
              </a:lnSpc>
              <a:spcBef>
                <a:spcPts val="100"/>
              </a:spcBef>
            </a:pPr>
            <a:r>
              <a:rPr dirty="0" sz="2400" spc="-15" b="1">
                <a:solidFill>
                  <a:srgbClr val="FF0000"/>
                </a:solidFill>
                <a:latin typeface="Microsoft JhengHei"/>
                <a:cs typeface="Microsoft JhengHei"/>
              </a:rPr>
              <a:t>自願為輔</a:t>
            </a:r>
            <a:endParaRPr sz="2400">
              <a:latin typeface="Microsoft JhengHei"/>
              <a:cs typeface="Microsoft JhengHei"/>
            </a:endParaRPr>
          </a:p>
        </p:txBody>
      </p:sp>
      <p:sp>
        <p:nvSpPr>
          <p:cNvPr id="35" name="object 35" descr=""/>
          <p:cNvSpPr txBox="1"/>
          <p:nvPr/>
        </p:nvSpPr>
        <p:spPr>
          <a:xfrm>
            <a:off x="7380478" y="3862832"/>
            <a:ext cx="1640839" cy="1320800"/>
          </a:xfrm>
          <a:prstGeom prst="rect">
            <a:avLst/>
          </a:prstGeom>
        </p:spPr>
        <p:txBody>
          <a:bodyPr wrap="square" lIns="0" tIns="12065" rIns="0" bIns="0" rtlCol="0" vert="horz">
            <a:spAutoFit/>
          </a:bodyPr>
          <a:lstStyle/>
          <a:p>
            <a:pPr algn="just" marL="208915" marR="5080" indent="-196850">
              <a:lnSpc>
                <a:spcPct val="100000"/>
              </a:lnSpc>
              <a:spcBef>
                <a:spcPts val="95"/>
              </a:spcBef>
              <a:buFont typeface="Arial"/>
              <a:buChar char="•"/>
              <a:tabLst>
                <a:tab pos="208915" algn="l"/>
              </a:tabLst>
            </a:pPr>
            <a:r>
              <a:rPr dirty="0" sz="1600" spc="-30" b="1">
                <a:latin typeface="Microsoft JhengHei"/>
                <a:cs typeface="Microsoft JhengHei"/>
              </a:rPr>
              <a:t>作為配套，提高減量成本有效性</a:t>
            </a:r>
            <a:endParaRPr sz="1600">
              <a:latin typeface="Microsoft JhengHei"/>
              <a:cs typeface="Microsoft JhengHei"/>
            </a:endParaRPr>
          </a:p>
          <a:p>
            <a:pPr algn="just" marL="208915" marR="5080" indent="-196850">
              <a:lnSpc>
                <a:spcPct val="100000"/>
              </a:lnSpc>
              <a:spcBef>
                <a:spcPts val="600"/>
              </a:spcBef>
              <a:buFont typeface="Arial"/>
              <a:buChar char="•"/>
              <a:tabLst>
                <a:tab pos="208915" algn="l"/>
              </a:tabLst>
            </a:pPr>
            <a:r>
              <a:rPr dirty="0" sz="1600" spc="-30" b="1">
                <a:latin typeface="Microsoft JhengHei"/>
                <a:cs typeface="Microsoft JhengHei"/>
              </a:rPr>
              <a:t>提供誘因，促使非納管事業排放</a:t>
            </a:r>
            <a:r>
              <a:rPr dirty="0" sz="1600" spc="-40" b="1">
                <a:latin typeface="Microsoft JhengHei"/>
                <a:cs typeface="Microsoft JhengHei"/>
              </a:rPr>
              <a:t>源減量</a:t>
            </a:r>
            <a:endParaRPr sz="1600">
              <a:latin typeface="Microsoft JhengHei"/>
              <a:cs typeface="Microsoft JhengHei"/>
            </a:endParaRPr>
          </a:p>
        </p:txBody>
      </p:sp>
      <p:grpSp>
        <p:nvGrpSpPr>
          <p:cNvPr id="36" name="object 36" descr=""/>
          <p:cNvGrpSpPr/>
          <p:nvPr/>
        </p:nvGrpSpPr>
        <p:grpSpPr>
          <a:xfrm>
            <a:off x="3745801" y="2101405"/>
            <a:ext cx="7148195" cy="2503170"/>
            <a:chOff x="3745801" y="2101405"/>
            <a:chExt cx="7148195" cy="2503170"/>
          </a:xfrm>
        </p:grpSpPr>
        <p:pic>
          <p:nvPicPr>
            <p:cNvPr id="37" name="object 37" descr=""/>
            <p:cNvPicPr/>
            <p:nvPr/>
          </p:nvPicPr>
          <p:blipFill>
            <a:blip r:embed="rId4" cstate="print"/>
            <a:stretch>
              <a:fillRect/>
            </a:stretch>
          </p:blipFill>
          <p:spPr>
            <a:xfrm>
              <a:off x="3745801" y="4199953"/>
              <a:ext cx="337185" cy="404240"/>
            </a:xfrm>
            <a:prstGeom prst="rect">
              <a:avLst/>
            </a:prstGeom>
          </p:spPr>
        </p:pic>
        <p:pic>
          <p:nvPicPr>
            <p:cNvPr id="38" name="object 38" descr=""/>
            <p:cNvPicPr/>
            <p:nvPr/>
          </p:nvPicPr>
          <p:blipFill>
            <a:blip r:embed="rId5" cstate="print"/>
            <a:stretch>
              <a:fillRect/>
            </a:stretch>
          </p:blipFill>
          <p:spPr>
            <a:xfrm>
              <a:off x="10555033" y="3814381"/>
              <a:ext cx="338708" cy="402717"/>
            </a:xfrm>
            <a:prstGeom prst="rect">
              <a:avLst/>
            </a:prstGeom>
          </p:spPr>
        </p:pic>
        <p:pic>
          <p:nvPicPr>
            <p:cNvPr id="39" name="object 39" descr=""/>
            <p:cNvPicPr/>
            <p:nvPr/>
          </p:nvPicPr>
          <p:blipFill>
            <a:blip r:embed="rId6" cstate="print"/>
            <a:stretch>
              <a:fillRect/>
            </a:stretch>
          </p:blipFill>
          <p:spPr>
            <a:xfrm>
              <a:off x="8110537" y="2101405"/>
              <a:ext cx="337184" cy="404241"/>
            </a:xfrm>
            <a:prstGeom prst="rect">
              <a:avLst/>
            </a:prstGeom>
          </p:spPr>
        </p:pic>
      </p:grpSp>
      <p:sp>
        <p:nvSpPr>
          <p:cNvPr id="40" name="object 40"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11</a:t>
            </a:fld>
          </a:p>
        </p:txBody>
      </p:sp>
      <p:sp>
        <p:nvSpPr>
          <p:cNvPr id="41" name="object 41"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
          <p:cNvSpPr txBox="1"/>
          <p:nvPr/>
        </p:nvSpPr>
        <p:spPr>
          <a:xfrm>
            <a:off x="486867" y="363423"/>
            <a:ext cx="4597400" cy="574675"/>
          </a:xfrm>
          <a:prstGeom prst="rect">
            <a:avLst/>
          </a:prstGeom>
        </p:spPr>
        <p:txBody>
          <a:bodyPr wrap="square" lIns="0" tIns="12700" rIns="0" bIns="0" rtlCol="0" vert="horz">
            <a:spAutoFit/>
          </a:bodyPr>
          <a:lstStyle/>
          <a:p>
            <a:pPr marL="12700">
              <a:lnSpc>
                <a:spcPct val="100000"/>
              </a:lnSpc>
              <a:spcBef>
                <a:spcPts val="100"/>
              </a:spcBef>
            </a:pPr>
            <a:r>
              <a:rPr dirty="0" sz="3600" spc="-15" b="1">
                <a:latin typeface="Microsoft JhengHei"/>
                <a:cs typeface="Microsoft JhengHei"/>
              </a:rPr>
              <a:t>減量額度之內涵與發行</a:t>
            </a:r>
            <a:endParaRPr sz="3600">
              <a:latin typeface="Microsoft JhengHei"/>
              <a:cs typeface="Microsoft JhengHei"/>
            </a:endParaRPr>
          </a:p>
        </p:txBody>
      </p:sp>
      <p:sp>
        <p:nvSpPr>
          <p:cNvPr id="3" name="object 3" descr=""/>
          <p:cNvSpPr txBox="1"/>
          <p:nvPr/>
        </p:nvSpPr>
        <p:spPr>
          <a:xfrm>
            <a:off x="1049527" y="5527040"/>
            <a:ext cx="5941695" cy="208279"/>
          </a:xfrm>
          <a:prstGeom prst="rect">
            <a:avLst/>
          </a:prstGeom>
        </p:spPr>
        <p:txBody>
          <a:bodyPr wrap="square" lIns="0" tIns="12700" rIns="0" bIns="0" rtlCol="0" vert="horz">
            <a:spAutoFit/>
          </a:bodyPr>
          <a:lstStyle/>
          <a:p>
            <a:pPr marL="12700">
              <a:lnSpc>
                <a:spcPct val="100000"/>
              </a:lnSpc>
              <a:spcBef>
                <a:spcPts val="100"/>
              </a:spcBef>
            </a:pPr>
            <a:r>
              <a:rPr dirty="0" sz="1200" spc="-10">
                <a:latin typeface="Calibri"/>
                <a:cs typeface="Calibri"/>
              </a:rPr>
              <a:t>https://world-kinect.com/Customer-Solutions/Sustainability-Solutions/Offset-Carbon-Emissions</a:t>
            </a:r>
            <a:endParaRPr sz="1200">
              <a:latin typeface="Calibri"/>
              <a:cs typeface="Calibri"/>
            </a:endParaRPr>
          </a:p>
        </p:txBody>
      </p:sp>
      <p:grpSp>
        <p:nvGrpSpPr>
          <p:cNvPr id="4" name="object 4" descr=""/>
          <p:cNvGrpSpPr/>
          <p:nvPr/>
        </p:nvGrpSpPr>
        <p:grpSpPr>
          <a:xfrm>
            <a:off x="632459" y="1528584"/>
            <a:ext cx="7085330" cy="4257040"/>
            <a:chOff x="632459" y="1528584"/>
            <a:chExt cx="7085330" cy="4257040"/>
          </a:xfrm>
        </p:grpSpPr>
        <p:pic>
          <p:nvPicPr>
            <p:cNvPr id="5" name="object 5" descr=""/>
            <p:cNvPicPr/>
            <p:nvPr/>
          </p:nvPicPr>
          <p:blipFill>
            <a:blip r:embed="rId2" cstate="print"/>
            <a:stretch>
              <a:fillRect/>
            </a:stretch>
          </p:blipFill>
          <p:spPr>
            <a:xfrm>
              <a:off x="632459" y="1528584"/>
              <a:ext cx="7085076" cy="4256532"/>
            </a:xfrm>
            <a:prstGeom prst="rect">
              <a:avLst/>
            </a:prstGeom>
          </p:spPr>
        </p:pic>
        <p:pic>
          <p:nvPicPr>
            <p:cNvPr id="6" name="object 6" descr=""/>
            <p:cNvPicPr/>
            <p:nvPr/>
          </p:nvPicPr>
          <p:blipFill>
            <a:blip r:embed="rId3" cstate="print"/>
            <a:stretch>
              <a:fillRect/>
            </a:stretch>
          </p:blipFill>
          <p:spPr>
            <a:xfrm>
              <a:off x="827531" y="1723644"/>
              <a:ext cx="6515100" cy="3686555"/>
            </a:xfrm>
            <a:prstGeom prst="rect">
              <a:avLst/>
            </a:prstGeom>
          </p:spPr>
        </p:pic>
      </p:grpSp>
      <p:sp>
        <p:nvSpPr>
          <p:cNvPr id="7" name="object 7" descr=""/>
          <p:cNvSpPr txBox="1"/>
          <p:nvPr/>
        </p:nvSpPr>
        <p:spPr>
          <a:xfrm>
            <a:off x="3654552" y="1819655"/>
            <a:ext cx="1671955" cy="562610"/>
          </a:xfrm>
          <a:prstGeom prst="rect">
            <a:avLst/>
          </a:prstGeom>
          <a:solidFill>
            <a:srgbClr val="F4F4F4"/>
          </a:solidFill>
        </p:spPr>
        <p:txBody>
          <a:bodyPr wrap="square" lIns="0" tIns="93980" rIns="0" bIns="0" rtlCol="0" vert="horz">
            <a:spAutoFit/>
          </a:bodyPr>
          <a:lstStyle/>
          <a:p>
            <a:pPr marL="360045" marR="66040" indent="-287020">
              <a:lnSpc>
                <a:spcPct val="100000"/>
              </a:lnSpc>
              <a:spcBef>
                <a:spcPts val="740"/>
              </a:spcBef>
            </a:pPr>
            <a:r>
              <a:rPr dirty="0" sz="1200" spc="-5">
                <a:solidFill>
                  <a:srgbClr val="0071BC"/>
                </a:solidFill>
                <a:latin typeface="Microsoft JhengHei"/>
                <a:cs typeface="Microsoft JhengHei"/>
              </a:rPr>
              <a:t>投資讓「非管制對象」</a:t>
            </a:r>
            <a:r>
              <a:rPr dirty="0" sz="1200" spc="-10">
                <a:solidFill>
                  <a:srgbClr val="0071BC"/>
                </a:solidFill>
                <a:latin typeface="Microsoft JhengHei"/>
                <a:cs typeface="Microsoft JhengHei"/>
              </a:rPr>
              <a:t>執行減量計畫</a:t>
            </a:r>
            <a:endParaRPr sz="1200">
              <a:latin typeface="Microsoft JhengHei"/>
              <a:cs typeface="Microsoft JhengHei"/>
            </a:endParaRPr>
          </a:p>
        </p:txBody>
      </p:sp>
      <p:sp>
        <p:nvSpPr>
          <p:cNvPr id="8" name="object 8" descr=""/>
          <p:cNvSpPr txBox="1"/>
          <p:nvPr/>
        </p:nvSpPr>
        <p:spPr>
          <a:xfrm>
            <a:off x="3933444" y="4751832"/>
            <a:ext cx="1393190" cy="562610"/>
          </a:xfrm>
          <a:prstGeom prst="rect">
            <a:avLst/>
          </a:prstGeom>
          <a:solidFill>
            <a:srgbClr val="F4F4F4"/>
          </a:solidFill>
        </p:spPr>
        <p:txBody>
          <a:bodyPr wrap="square" lIns="0" tIns="95250" rIns="0" bIns="0" rtlCol="0" vert="horz">
            <a:spAutoFit/>
          </a:bodyPr>
          <a:lstStyle/>
          <a:p>
            <a:pPr algn="ctr">
              <a:lnSpc>
                <a:spcPct val="100000"/>
              </a:lnSpc>
              <a:spcBef>
                <a:spcPts val="750"/>
              </a:spcBef>
            </a:pPr>
            <a:r>
              <a:rPr dirty="0" sz="1200" spc="-10">
                <a:solidFill>
                  <a:srgbClr val="17788A"/>
                </a:solidFill>
                <a:latin typeface="Microsoft JhengHei"/>
                <a:cs typeface="Microsoft JhengHei"/>
              </a:rPr>
              <a:t>取得減量額度</a:t>
            </a:r>
            <a:endParaRPr sz="1200">
              <a:latin typeface="Microsoft JhengHei"/>
              <a:cs typeface="Microsoft JhengHei"/>
            </a:endParaRPr>
          </a:p>
          <a:p>
            <a:pPr algn="ctr" marL="1905">
              <a:lnSpc>
                <a:spcPct val="100000"/>
              </a:lnSpc>
            </a:pPr>
            <a:r>
              <a:rPr dirty="0" sz="1200" spc="-10">
                <a:solidFill>
                  <a:srgbClr val="17788A"/>
                </a:solidFill>
                <a:latin typeface="Microsoft JhengHei"/>
                <a:cs typeface="Microsoft JhengHei"/>
              </a:rPr>
              <a:t>(credit)</a:t>
            </a:r>
            <a:endParaRPr sz="1200">
              <a:latin typeface="Microsoft JhengHei"/>
              <a:cs typeface="Microsoft JhengHei"/>
            </a:endParaRPr>
          </a:p>
        </p:txBody>
      </p:sp>
      <p:sp>
        <p:nvSpPr>
          <p:cNvPr id="9" name="object 9" descr=""/>
          <p:cNvSpPr/>
          <p:nvPr/>
        </p:nvSpPr>
        <p:spPr>
          <a:xfrm>
            <a:off x="1136903" y="3191255"/>
            <a:ext cx="1592580" cy="847725"/>
          </a:xfrm>
          <a:custGeom>
            <a:avLst/>
            <a:gdLst/>
            <a:ahLst/>
            <a:cxnLst/>
            <a:rect l="l" t="t" r="r" b="b"/>
            <a:pathLst>
              <a:path w="1592580" h="847725">
                <a:moveTo>
                  <a:pt x="1592580" y="0"/>
                </a:moveTo>
                <a:lnTo>
                  <a:pt x="0" y="0"/>
                </a:lnTo>
                <a:lnTo>
                  <a:pt x="0" y="847344"/>
                </a:lnTo>
                <a:lnTo>
                  <a:pt x="1592580" y="847344"/>
                </a:lnTo>
                <a:lnTo>
                  <a:pt x="1592580" y="0"/>
                </a:lnTo>
                <a:close/>
              </a:path>
            </a:pathLst>
          </a:custGeom>
          <a:solidFill>
            <a:srgbClr val="EAEDF1"/>
          </a:solidFill>
        </p:spPr>
        <p:txBody>
          <a:bodyPr wrap="square" lIns="0" tIns="0" rIns="0" bIns="0" rtlCol="0"/>
          <a:lstStyle/>
          <a:p/>
        </p:txBody>
      </p:sp>
      <p:sp>
        <p:nvSpPr>
          <p:cNvPr id="10" name="object 10" descr=""/>
          <p:cNvSpPr txBox="1"/>
          <p:nvPr/>
        </p:nvSpPr>
        <p:spPr>
          <a:xfrm>
            <a:off x="1215948" y="3102990"/>
            <a:ext cx="1435735" cy="208279"/>
          </a:xfrm>
          <a:prstGeom prst="rect">
            <a:avLst/>
          </a:prstGeom>
        </p:spPr>
        <p:txBody>
          <a:bodyPr wrap="square" lIns="0" tIns="12700" rIns="0" bIns="0" rtlCol="0" vert="horz">
            <a:spAutoFit/>
          </a:bodyPr>
          <a:lstStyle/>
          <a:p>
            <a:pPr marL="186055" indent="-173355">
              <a:lnSpc>
                <a:spcPct val="100000"/>
              </a:lnSpc>
              <a:spcBef>
                <a:spcPts val="100"/>
              </a:spcBef>
              <a:buFont typeface="Arial"/>
              <a:buChar char="•"/>
              <a:tabLst>
                <a:tab pos="186055" algn="l"/>
              </a:tabLst>
            </a:pPr>
            <a:r>
              <a:rPr dirty="0" sz="1200" spc="-10">
                <a:solidFill>
                  <a:srgbClr val="17788A"/>
                </a:solidFill>
                <a:latin typeface="Microsoft JhengHei"/>
                <a:cs typeface="Microsoft JhengHei"/>
              </a:rPr>
              <a:t>管制對象用取得的</a:t>
            </a:r>
            <a:endParaRPr sz="1200">
              <a:latin typeface="Microsoft JhengHei"/>
              <a:cs typeface="Microsoft JhengHei"/>
            </a:endParaRPr>
          </a:p>
        </p:txBody>
      </p:sp>
      <p:sp>
        <p:nvSpPr>
          <p:cNvPr id="11" name="object 11" descr=""/>
          <p:cNvSpPr txBox="1"/>
          <p:nvPr/>
        </p:nvSpPr>
        <p:spPr>
          <a:xfrm>
            <a:off x="1388110" y="3285871"/>
            <a:ext cx="1263015" cy="208279"/>
          </a:xfrm>
          <a:prstGeom prst="rect">
            <a:avLst/>
          </a:prstGeom>
        </p:spPr>
        <p:txBody>
          <a:bodyPr wrap="square" lIns="0" tIns="12700" rIns="0" bIns="0" rtlCol="0" vert="horz">
            <a:spAutoFit/>
          </a:bodyPr>
          <a:lstStyle/>
          <a:p>
            <a:pPr marL="12700">
              <a:lnSpc>
                <a:spcPct val="100000"/>
              </a:lnSpc>
              <a:spcBef>
                <a:spcPts val="100"/>
              </a:spcBef>
            </a:pPr>
            <a:r>
              <a:rPr dirty="0" sz="1200" spc="50">
                <a:solidFill>
                  <a:srgbClr val="17788A"/>
                </a:solidFill>
                <a:latin typeface="Microsoft JhengHei"/>
                <a:cs typeface="Microsoft JhengHei"/>
              </a:rPr>
              <a:t>減量額度(碳權)來</a:t>
            </a:r>
            <a:endParaRPr sz="1200">
              <a:latin typeface="Microsoft JhengHei"/>
              <a:cs typeface="Microsoft JhengHei"/>
            </a:endParaRPr>
          </a:p>
        </p:txBody>
      </p:sp>
      <p:sp>
        <p:nvSpPr>
          <p:cNvPr id="12" name="object 12" descr=""/>
          <p:cNvSpPr txBox="1"/>
          <p:nvPr/>
        </p:nvSpPr>
        <p:spPr>
          <a:xfrm>
            <a:off x="1388110" y="3468751"/>
            <a:ext cx="1263650" cy="208279"/>
          </a:xfrm>
          <a:prstGeom prst="rect">
            <a:avLst/>
          </a:prstGeom>
        </p:spPr>
        <p:txBody>
          <a:bodyPr wrap="square" lIns="0" tIns="12700" rIns="0" bIns="0" rtlCol="0" vert="horz">
            <a:spAutoFit/>
          </a:bodyPr>
          <a:lstStyle/>
          <a:p>
            <a:pPr marL="12700">
              <a:lnSpc>
                <a:spcPct val="100000"/>
              </a:lnSpc>
              <a:spcBef>
                <a:spcPts val="100"/>
              </a:spcBef>
            </a:pPr>
            <a:r>
              <a:rPr dirty="0" sz="1200" spc="-10">
                <a:solidFill>
                  <a:srgbClr val="17788A"/>
                </a:solidFill>
                <a:latin typeface="Microsoft JhengHei"/>
                <a:cs typeface="Microsoft JhengHei"/>
              </a:rPr>
              <a:t>抵換排放量以避免</a:t>
            </a:r>
            <a:endParaRPr sz="1200">
              <a:latin typeface="Microsoft JhengHei"/>
              <a:cs typeface="Microsoft JhengHei"/>
            </a:endParaRPr>
          </a:p>
        </p:txBody>
      </p:sp>
      <p:sp>
        <p:nvSpPr>
          <p:cNvPr id="13" name="object 13" descr=""/>
          <p:cNvSpPr txBox="1"/>
          <p:nvPr/>
        </p:nvSpPr>
        <p:spPr>
          <a:xfrm>
            <a:off x="1388110" y="3651630"/>
            <a:ext cx="1416050" cy="208279"/>
          </a:xfrm>
          <a:prstGeom prst="rect">
            <a:avLst/>
          </a:prstGeom>
        </p:spPr>
        <p:txBody>
          <a:bodyPr wrap="square" lIns="0" tIns="12700" rIns="0" bIns="0" rtlCol="0" vert="horz">
            <a:spAutoFit/>
          </a:bodyPr>
          <a:lstStyle/>
          <a:p>
            <a:pPr marL="12700">
              <a:lnSpc>
                <a:spcPct val="100000"/>
              </a:lnSpc>
              <a:spcBef>
                <a:spcPts val="100"/>
              </a:spcBef>
            </a:pPr>
            <a:r>
              <a:rPr dirty="0" sz="1200" spc="-10">
                <a:solidFill>
                  <a:srgbClr val="17788A"/>
                </a:solidFill>
                <a:latin typeface="Microsoft JhengHei"/>
                <a:cs typeface="Microsoft JhengHei"/>
              </a:rPr>
              <a:t>減量目標無法達成。</a:t>
            </a:r>
            <a:endParaRPr sz="1200">
              <a:latin typeface="Microsoft JhengHei"/>
              <a:cs typeface="Microsoft JhengHei"/>
            </a:endParaRPr>
          </a:p>
        </p:txBody>
      </p:sp>
      <p:sp>
        <p:nvSpPr>
          <p:cNvPr id="14" name="object 14" descr=""/>
          <p:cNvSpPr txBox="1"/>
          <p:nvPr/>
        </p:nvSpPr>
        <p:spPr>
          <a:xfrm>
            <a:off x="1215948" y="3910710"/>
            <a:ext cx="1588135" cy="208279"/>
          </a:xfrm>
          <a:prstGeom prst="rect">
            <a:avLst/>
          </a:prstGeom>
        </p:spPr>
        <p:txBody>
          <a:bodyPr wrap="square" lIns="0" tIns="12700" rIns="0" bIns="0" rtlCol="0" vert="horz">
            <a:spAutoFit/>
          </a:bodyPr>
          <a:lstStyle/>
          <a:p>
            <a:pPr marL="186055" indent="-173355">
              <a:lnSpc>
                <a:spcPct val="100000"/>
              </a:lnSpc>
              <a:spcBef>
                <a:spcPts val="100"/>
              </a:spcBef>
              <a:buFont typeface="Arial"/>
              <a:buChar char="•"/>
              <a:tabLst>
                <a:tab pos="186055" algn="l"/>
              </a:tabLst>
            </a:pPr>
            <a:r>
              <a:rPr dirty="0" sz="1200" spc="-10">
                <a:solidFill>
                  <a:srgbClr val="17788A"/>
                </a:solidFill>
                <a:latin typeface="Microsoft JhengHei"/>
                <a:cs typeface="Microsoft JhengHei"/>
              </a:rPr>
              <a:t>或做自願性碳中和。</a:t>
            </a:r>
            <a:endParaRPr sz="1200">
              <a:latin typeface="Microsoft JhengHei"/>
              <a:cs typeface="Microsoft JhengHei"/>
            </a:endParaRPr>
          </a:p>
        </p:txBody>
      </p:sp>
      <p:sp>
        <p:nvSpPr>
          <p:cNvPr id="15" name="object 15" descr=""/>
          <p:cNvSpPr/>
          <p:nvPr/>
        </p:nvSpPr>
        <p:spPr>
          <a:xfrm>
            <a:off x="4344923" y="3648455"/>
            <a:ext cx="1592580" cy="828040"/>
          </a:xfrm>
          <a:custGeom>
            <a:avLst/>
            <a:gdLst/>
            <a:ahLst/>
            <a:cxnLst/>
            <a:rect l="l" t="t" r="r" b="b"/>
            <a:pathLst>
              <a:path w="1592579" h="828039">
                <a:moveTo>
                  <a:pt x="1592579" y="0"/>
                </a:moveTo>
                <a:lnTo>
                  <a:pt x="0" y="0"/>
                </a:lnTo>
                <a:lnTo>
                  <a:pt x="0" y="827532"/>
                </a:lnTo>
                <a:lnTo>
                  <a:pt x="1592579" y="827532"/>
                </a:lnTo>
                <a:lnTo>
                  <a:pt x="1592579" y="0"/>
                </a:lnTo>
                <a:close/>
              </a:path>
            </a:pathLst>
          </a:custGeom>
          <a:solidFill>
            <a:srgbClr val="E0F0E4"/>
          </a:solidFill>
        </p:spPr>
        <p:txBody>
          <a:bodyPr wrap="square" lIns="0" tIns="0" rIns="0" bIns="0" rtlCol="0"/>
          <a:lstStyle/>
          <a:p/>
        </p:txBody>
      </p:sp>
      <p:sp>
        <p:nvSpPr>
          <p:cNvPr id="16" name="object 16" descr=""/>
          <p:cNvSpPr txBox="1"/>
          <p:nvPr/>
        </p:nvSpPr>
        <p:spPr>
          <a:xfrm>
            <a:off x="4424298" y="3770833"/>
            <a:ext cx="1417320" cy="208915"/>
          </a:xfrm>
          <a:prstGeom prst="rect">
            <a:avLst/>
          </a:prstGeom>
        </p:spPr>
        <p:txBody>
          <a:bodyPr wrap="square" lIns="0" tIns="12700" rIns="0" bIns="0" rtlCol="0" vert="horz">
            <a:spAutoFit/>
          </a:bodyPr>
          <a:lstStyle/>
          <a:p>
            <a:pPr marL="185420" indent="-172720">
              <a:lnSpc>
                <a:spcPct val="100000"/>
              </a:lnSpc>
              <a:spcBef>
                <a:spcPts val="100"/>
              </a:spcBef>
              <a:buFont typeface="Arial"/>
              <a:buChar char="•"/>
              <a:tabLst>
                <a:tab pos="185420" algn="l"/>
              </a:tabLst>
            </a:pPr>
            <a:r>
              <a:rPr dirty="0" sz="1200" spc="-20">
                <a:latin typeface="Microsoft JhengHei"/>
                <a:cs typeface="Microsoft JhengHei"/>
              </a:rPr>
              <a:t>應用不同的減量技</a:t>
            </a:r>
            <a:endParaRPr sz="1200">
              <a:latin typeface="Microsoft JhengHei"/>
              <a:cs typeface="Microsoft JhengHei"/>
            </a:endParaRPr>
          </a:p>
        </p:txBody>
      </p:sp>
      <p:sp>
        <p:nvSpPr>
          <p:cNvPr id="17" name="object 17" descr=""/>
          <p:cNvSpPr txBox="1"/>
          <p:nvPr/>
        </p:nvSpPr>
        <p:spPr>
          <a:xfrm>
            <a:off x="4596510" y="3954271"/>
            <a:ext cx="939800" cy="208279"/>
          </a:xfrm>
          <a:prstGeom prst="rect">
            <a:avLst/>
          </a:prstGeom>
        </p:spPr>
        <p:txBody>
          <a:bodyPr wrap="square" lIns="0" tIns="12700" rIns="0" bIns="0" rtlCol="0" vert="horz">
            <a:spAutoFit/>
          </a:bodyPr>
          <a:lstStyle/>
          <a:p>
            <a:pPr marL="12700">
              <a:lnSpc>
                <a:spcPct val="100000"/>
              </a:lnSpc>
              <a:spcBef>
                <a:spcPts val="100"/>
              </a:spcBef>
            </a:pPr>
            <a:r>
              <a:rPr dirty="0" sz="1200" spc="-10">
                <a:latin typeface="Microsoft JhengHei"/>
                <a:cs typeface="Microsoft JhengHei"/>
              </a:rPr>
              <a:t>術來減少排放</a:t>
            </a:r>
            <a:endParaRPr sz="1200">
              <a:latin typeface="Microsoft JhengHei"/>
              <a:cs typeface="Microsoft JhengHei"/>
            </a:endParaRPr>
          </a:p>
        </p:txBody>
      </p:sp>
      <p:sp>
        <p:nvSpPr>
          <p:cNvPr id="18" name="object 18" descr=""/>
          <p:cNvSpPr txBox="1"/>
          <p:nvPr/>
        </p:nvSpPr>
        <p:spPr>
          <a:xfrm>
            <a:off x="4424298" y="4137152"/>
            <a:ext cx="1569720" cy="208279"/>
          </a:xfrm>
          <a:prstGeom prst="rect">
            <a:avLst/>
          </a:prstGeom>
        </p:spPr>
        <p:txBody>
          <a:bodyPr wrap="square" lIns="0" tIns="12700" rIns="0" bIns="0" rtlCol="0" vert="horz">
            <a:spAutoFit/>
          </a:bodyPr>
          <a:lstStyle/>
          <a:p>
            <a:pPr marL="186055" indent="-173355">
              <a:lnSpc>
                <a:spcPct val="100000"/>
              </a:lnSpc>
              <a:spcBef>
                <a:spcPts val="100"/>
              </a:spcBef>
              <a:buFont typeface="Arial"/>
              <a:buChar char="•"/>
              <a:tabLst>
                <a:tab pos="186055" algn="l"/>
              </a:tabLst>
            </a:pPr>
            <a:r>
              <a:rPr dirty="0" sz="1200" spc="-10">
                <a:latin typeface="Microsoft JhengHei"/>
                <a:cs typeface="Microsoft JhengHei"/>
              </a:rPr>
              <a:t>成效必須經過認證。</a:t>
            </a:r>
            <a:endParaRPr sz="1200">
              <a:latin typeface="Microsoft JhengHei"/>
              <a:cs typeface="Microsoft JhengHei"/>
            </a:endParaRPr>
          </a:p>
        </p:txBody>
      </p:sp>
      <p:sp>
        <p:nvSpPr>
          <p:cNvPr id="19" name="object 19" descr=""/>
          <p:cNvSpPr txBox="1"/>
          <p:nvPr/>
        </p:nvSpPr>
        <p:spPr>
          <a:xfrm>
            <a:off x="7874889" y="1395107"/>
            <a:ext cx="525145" cy="3975100"/>
          </a:xfrm>
          <a:prstGeom prst="rect">
            <a:avLst/>
          </a:prstGeom>
        </p:spPr>
        <p:txBody>
          <a:bodyPr wrap="square" lIns="0" tIns="355600" rIns="0" bIns="0" rtlCol="0" vert="horz">
            <a:spAutoFit/>
          </a:bodyPr>
          <a:lstStyle/>
          <a:p>
            <a:pPr marL="12700">
              <a:lnSpc>
                <a:spcPct val="100000"/>
              </a:lnSpc>
              <a:spcBef>
                <a:spcPts val="2800"/>
              </a:spcBef>
            </a:pPr>
            <a:r>
              <a:rPr dirty="0" sz="6600" spc="-50" b="1">
                <a:solidFill>
                  <a:srgbClr val="1D6D89"/>
                </a:solidFill>
                <a:latin typeface="Microsoft JhengHei"/>
                <a:cs typeface="Microsoft JhengHei"/>
              </a:rPr>
              <a:t>1</a:t>
            </a:r>
            <a:endParaRPr sz="6600">
              <a:latin typeface="Microsoft JhengHei"/>
              <a:cs typeface="Microsoft JhengHei"/>
            </a:endParaRPr>
          </a:p>
          <a:p>
            <a:pPr marL="12700">
              <a:lnSpc>
                <a:spcPct val="100000"/>
              </a:lnSpc>
              <a:spcBef>
                <a:spcPts val="2700"/>
              </a:spcBef>
            </a:pPr>
            <a:r>
              <a:rPr dirty="0" sz="6600" spc="-50" b="1">
                <a:solidFill>
                  <a:srgbClr val="1F9FB9"/>
                </a:solidFill>
                <a:latin typeface="Microsoft JhengHei"/>
                <a:cs typeface="Microsoft JhengHei"/>
              </a:rPr>
              <a:t>2</a:t>
            </a:r>
            <a:endParaRPr sz="6600">
              <a:latin typeface="Microsoft JhengHei"/>
              <a:cs typeface="Microsoft JhengHei"/>
            </a:endParaRPr>
          </a:p>
          <a:p>
            <a:pPr marL="12700">
              <a:lnSpc>
                <a:spcPct val="100000"/>
              </a:lnSpc>
              <a:spcBef>
                <a:spcPts val="1935"/>
              </a:spcBef>
            </a:pPr>
            <a:r>
              <a:rPr dirty="0" sz="6600" spc="-50" b="1">
                <a:solidFill>
                  <a:srgbClr val="85909A"/>
                </a:solidFill>
                <a:latin typeface="Microsoft JhengHei"/>
                <a:cs typeface="Microsoft JhengHei"/>
              </a:rPr>
              <a:t>3</a:t>
            </a:r>
            <a:endParaRPr sz="6600">
              <a:latin typeface="Microsoft JhengHei"/>
              <a:cs typeface="Microsoft JhengHei"/>
            </a:endParaRPr>
          </a:p>
        </p:txBody>
      </p:sp>
      <p:grpSp>
        <p:nvGrpSpPr>
          <p:cNvPr id="20" name="object 20" descr=""/>
          <p:cNvGrpSpPr/>
          <p:nvPr/>
        </p:nvGrpSpPr>
        <p:grpSpPr>
          <a:xfrm>
            <a:off x="7964423" y="1731264"/>
            <a:ext cx="916940" cy="3862704"/>
            <a:chOff x="7964423" y="1731264"/>
            <a:chExt cx="916940" cy="3862704"/>
          </a:xfrm>
        </p:grpSpPr>
        <p:pic>
          <p:nvPicPr>
            <p:cNvPr id="21" name="object 21" descr=""/>
            <p:cNvPicPr/>
            <p:nvPr/>
          </p:nvPicPr>
          <p:blipFill>
            <a:blip r:embed="rId4" cstate="print"/>
            <a:stretch>
              <a:fillRect/>
            </a:stretch>
          </p:blipFill>
          <p:spPr>
            <a:xfrm>
              <a:off x="7964423" y="1731264"/>
              <a:ext cx="916647" cy="1309877"/>
            </a:xfrm>
            <a:prstGeom prst="rect">
              <a:avLst/>
            </a:prstGeom>
          </p:spPr>
        </p:pic>
        <p:sp>
          <p:nvSpPr>
            <p:cNvPr id="22" name="object 22" descr=""/>
            <p:cNvSpPr/>
            <p:nvPr/>
          </p:nvSpPr>
          <p:spPr>
            <a:xfrm>
              <a:off x="8136635" y="1891284"/>
              <a:ext cx="716280" cy="1109980"/>
            </a:xfrm>
            <a:custGeom>
              <a:avLst/>
              <a:gdLst/>
              <a:ahLst/>
              <a:cxnLst/>
              <a:rect l="l" t="t" r="r" b="b"/>
              <a:pathLst>
                <a:path w="716279" h="1109980">
                  <a:moveTo>
                    <a:pt x="716280" y="0"/>
                  </a:moveTo>
                  <a:lnTo>
                    <a:pt x="0" y="1109471"/>
                  </a:lnTo>
                  <a:lnTo>
                    <a:pt x="716280" y="1109471"/>
                  </a:lnTo>
                  <a:lnTo>
                    <a:pt x="716280" y="0"/>
                  </a:lnTo>
                  <a:close/>
                </a:path>
              </a:pathLst>
            </a:custGeom>
            <a:solidFill>
              <a:srgbClr val="FFFFFF"/>
            </a:solidFill>
          </p:spPr>
          <p:txBody>
            <a:bodyPr wrap="square" lIns="0" tIns="0" rIns="0" bIns="0" rtlCol="0"/>
            <a:lstStyle/>
            <a:p/>
          </p:txBody>
        </p:sp>
        <p:pic>
          <p:nvPicPr>
            <p:cNvPr id="23" name="object 23" descr=""/>
            <p:cNvPicPr/>
            <p:nvPr/>
          </p:nvPicPr>
          <p:blipFill>
            <a:blip r:embed="rId5" cstate="print"/>
            <a:stretch>
              <a:fillRect/>
            </a:stretch>
          </p:blipFill>
          <p:spPr>
            <a:xfrm>
              <a:off x="7964423" y="3008376"/>
              <a:ext cx="916647" cy="1308354"/>
            </a:xfrm>
            <a:prstGeom prst="rect">
              <a:avLst/>
            </a:prstGeom>
          </p:spPr>
        </p:pic>
        <p:sp>
          <p:nvSpPr>
            <p:cNvPr id="24" name="object 24" descr=""/>
            <p:cNvSpPr/>
            <p:nvPr/>
          </p:nvSpPr>
          <p:spPr>
            <a:xfrm>
              <a:off x="8136635" y="3168396"/>
              <a:ext cx="716280" cy="1108075"/>
            </a:xfrm>
            <a:custGeom>
              <a:avLst/>
              <a:gdLst/>
              <a:ahLst/>
              <a:cxnLst/>
              <a:rect l="l" t="t" r="r" b="b"/>
              <a:pathLst>
                <a:path w="716279" h="1108075">
                  <a:moveTo>
                    <a:pt x="716280" y="0"/>
                  </a:moveTo>
                  <a:lnTo>
                    <a:pt x="0" y="1107947"/>
                  </a:lnTo>
                  <a:lnTo>
                    <a:pt x="716280" y="1107947"/>
                  </a:lnTo>
                  <a:lnTo>
                    <a:pt x="716280" y="0"/>
                  </a:lnTo>
                  <a:close/>
                </a:path>
              </a:pathLst>
            </a:custGeom>
            <a:solidFill>
              <a:srgbClr val="FFFFFF"/>
            </a:solidFill>
          </p:spPr>
          <p:txBody>
            <a:bodyPr wrap="square" lIns="0" tIns="0" rIns="0" bIns="0" rtlCol="0"/>
            <a:lstStyle/>
            <a:p/>
          </p:txBody>
        </p:sp>
        <p:pic>
          <p:nvPicPr>
            <p:cNvPr id="25" name="object 25" descr=""/>
            <p:cNvPicPr/>
            <p:nvPr/>
          </p:nvPicPr>
          <p:blipFill>
            <a:blip r:embed="rId4" cstate="print"/>
            <a:stretch>
              <a:fillRect/>
            </a:stretch>
          </p:blipFill>
          <p:spPr>
            <a:xfrm>
              <a:off x="7964423" y="4283964"/>
              <a:ext cx="916647" cy="1309878"/>
            </a:xfrm>
            <a:prstGeom prst="rect">
              <a:avLst/>
            </a:prstGeom>
          </p:spPr>
        </p:pic>
        <p:sp>
          <p:nvSpPr>
            <p:cNvPr id="26" name="object 26" descr=""/>
            <p:cNvSpPr/>
            <p:nvPr/>
          </p:nvSpPr>
          <p:spPr>
            <a:xfrm>
              <a:off x="8136635" y="4443984"/>
              <a:ext cx="716280" cy="1109980"/>
            </a:xfrm>
            <a:custGeom>
              <a:avLst/>
              <a:gdLst/>
              <a:ahLst/>
              <a:cxnLst/>
              <a:rect l="l" t="t" r="r" b="b"/>
              <a:pathLst>
                <a:path w="716279" h="1109979">
                  <a:moveTo>
                    <a:pt x="716280" y="0"/>
                  </a:moveTo>
                  <a:lnTo>
                    <a:pt x="0" y="1109472"/>
                  </a:lnTo>
                  <a:lnTo>
                    <a:pt x="716280" y="1109472"/>
                  </a:lnTo>
                  <a:lnTo>
                    <a:pt x="716280" y="0"/>
                  </a:lnTo>
                  <a:close/>
                </a:path>
              </a:pathLst>
            </a:custGeom>
            <a:solidFill>
              <a:srgbClr val="FFFFFF"/>
            </a:solidFill>
          </p:spPr>
          <p:txBody>
            <a:bodyPr wrap="square" lIns="0" tIns="0" rIns="0" bIns="0" rtlCol="0"/>
            <a:lstStyle/>
            <a:p/>
          </p:txBody>
        </p:sp>
      </p:grpSp>
      <p:sp>
        <p:nvSpPr>
          <p:cNvPr id="27" name="object 27" descr=""/>
          <p:cNvSpPr txBox="1"/>
          <p:nvPr/>
        </p:nvSpPr>
        <p:spPr>
          <a:xfrm>
            <a:off x="8956040" y="3290773"/>
            <a:ext cx="2159000" cy="757555"/>
          </a:xfrm>
          <a:prstGeom prst="rect">
            <a:avLst/>
          </a:prstGeom>
        </p:spPr>
        <p:txBody>
          <a:bodyPr wrap="square" lIns="0" tIns="12700" rIns="0" bIns="0" rtlCol="0" vert="horz">
            <a:spAutoFit/>
          </a:bodyPr>
          <a:lstStyle/>
          <a:p>
            <a:pPr marL="12700">
              <a:lnSpc>
                <a:spcPct val="100000"/>
              </a:lnSpc>
              <a:spcBef>
                <a:spcPts val="100"/>
              </a:spcBef>
            </a:pPr>
            <a:r>
              <a:rPr dirty="0" sz="2400" spc="-20" b="1">
                <a:latin typeface="Microsoft JhengHei"/>
                <a:cs typeface="Microsoft JhengHei"/>
              </a:rPr>
              <a:t>區域、國家和地</a:t>
            </a:r>
            <a:endParaRPr sz="2400">
              <a:latin typeface="Microsoft JhengHei"/>
              <a:cs typeface="Microsoft JhengHei"/>
            </a:endParaRPr>
          </a:p>
          <a:p>
            <a:pPr marL="12700">
              <a:lnSpc>
                <a:spcPct val="100000"/>
              </a:lnSpc>
              <a:spcBef>
                <a:spcPts val="5"/>
              </a:spcBef>
            </a:pPr>
            <a:r>
              <a:rPr dirty="0" sz="2400" spc="-10" b="1">
                <a:latin typeface="Microsoft JhengHei"/>
                <a:cs typeface="Microsoft JhengHei"/>
              </a:rPr>
              <a:t>方主管機關</a:t>
            </a:r>
            <a:endParaRPr sz="2400">
              <a:latin typeface="Microsoft JhengHei"/>
              <a:cs typeface="Microsoft JhengHei"/>
            </a:endParaRPr>
          </a:p>
        </p:txBody>
      </p:sp>
      <p:sp>
        <p:nvSpPr>
          <p:cNvPr id="30" name="object 30"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11</a:t>
            </a:fld>
          </a:p>
        </p:txBody>
      </p:sp>
      <p:sp>
        <p:nvSpPr>
          <p:cNvPr id="31" name="object 31"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28" name="object 28" descr=""/>
          <p:cNvSpPr txBox="1"/>
          <p:nvPr/>
        </p:nvSpPr>
        <p:spPr>
          <a:xfrm>
            <a:off x="8932544" y="4508122"/>
            <a:ext cx="2402840" cy="952500"/>
          </a:xfrm>
          <a:prstGeom prst="rect">
            <a:avLst/>
          </a:prstGeom>
        </p:spPr>
        <p:txBody>
          <a:bodyPr wrap="square" lIns="0" tIns="96520" rIns="0" bIns="0" rtlCol="0" vert="horz">
            <a:spAutoFit/>
          </a:bodyPr>
          <a:lstStyle/>
          <a:p>
            <a:pPr marL="12700">
              <a:lnSpc>
                <a:spcPct val="100000"/>
              </a:lnSpc>
              <a:spcBef>
                <a:spcPts val="760"/>
              </a:spcBef>
            </a:pPr>
            <a:r>
              <a:rPr dirty="0" sz="2400" spc="-20" b="1">
                <a:latin typeface="Microsoft JhengHei"/>
                <a:cs typeface="Microsoft JhengHei"/>
              </a:rPr>
              <a:t>國際民間機構</a:t>
            </a:r>
            <a:endParaRPr sz="2400">
              <a:latin typeface="Microsoft JhengHei"/>
              <a:cs typeface="Microsoft JhengHei"/>
            </a:endParaRPr>
          </a:p>
          <a:p>
            <a:pPr algn="ctr" marL="268605">
              <a:lnSpc>
                <a:spcPct val="100000"/>
              </a:lnSpc>
              <a:spcBef>
                <a:spcPts val="395"/>
              </a:spcBef>
            </a:pPr>
            <a:r>
              <a:rPr dirty="0" sz="1400" spc="-10">
                <a:latin typeface="Microsoft JhengHei"/>
                <a:cs typeface="Microsoft JhengHei"/>
              </a:rPr>
              <a:t>例如：Verra、GS、CAR</a:t>
            </a:r>
            <a:r>
              <a:rPr dirty="0" sz="1400" spc="-50">
                <a:latin typeface="Microsoft JhengHei"/>
                <a:cs typeface="Microsoft JhengHei"/>
              </a:rPr>
              <a:t>、</a:t>
            </a:r>
            <a:endParaRPr sz="1400">
              <a:latin typeface="Microsoft JhengHei"/>
              <a:cs typeface="Microsoft JhengHei"/>
            </a:endParaRPr>
          </a:p>
          <a:p>
            <a:pPr algn="ctr" marR="153035">
              <a:lnSpc>
                <a:spcPct val="100000"/>
              </a:lnSpc>
            </a:pPr>
            <a:r>
              <a:rPr dirty="0" sz="1400" spc="-20">
                <a:latin typeface="Microsoft JhengHei"/>
                <a:cs typeface="Microsoft JhengHei"/>
              </a:rPr>
              <a:t>ACR…</a:t>
            </a:r>
            <a:endParaRPr sz="1400">
              <a:latin typeface="Microsoft JhengHei"/>
              <a:cs typeface="Microsoft JhengHei"/>
            </a:endParaRPr>
          </a:p>
        </p:txBody>
      </p:sp>
      <p:sp>
        <p:nvSpPr>
          <p:cNvPr id="29" name="object 29" descr=""/>
          <p:cNvSpPr txBox="1"/>
          <p:nvPr/>
        </p:nvSpPr>
        <p:spPr>
          <a:xfrm>
            <a:off x="8956040" y="1997901"/>
            <a:ext cx="1945639" cy="935355"/>
          </a:xfrm>
          <a:prstGeom prst="rect">
            <a:avLst/>
          </a:prstGeom>
        </p:spPr>
        <p:txBody>
          <a:bodyPr wrap="square" lIns="0" tIns="86360" rIns="0" bIns="0" rtlCol="0" vert="horz">
            <a:spAutoFit/>
          </a:bodyPr>
          <a:lstStyle/>
          <a:p>
            <a:pPr marL="12700">
              <a:lnSpc>
                <a:spcPct val="100000"/>
              </a:lnSpc>
              <a:spcBef>
                <a:spcPts val="680"/>
              </a:spcBef>
            </a:pPr>
            <a:r>
              <a:rPr dirty="0" sz="2400" spc="-20" b="1">
                <a:latin typeface="Microsoft JhengHei"/>
                <a:cs typeface="Microsoft JhengHei"/>
              </a:rPr>
              <a:t>聯合國</a:t>
            </a:r>
            <a:endParaRPr sz="2400">
              <a:latin typeface="Microsoft JhengHei"/>
              <a:cs typeface="Microsoft JhengHei"/>
            </a:endParaRPr>
          </a:p>
          <a:p>
            <a:pPr marL="281305">
              <a:lnSpc>
                <a:spcPct val="100000"/>
              </a:lnSpc>
              <a:spcBef>
                <a:spcPts val="340"/>
              </a:spcBef>
            </a:pPr>
            <a:r>
              <a:rPr dirty="0" sz="1400" spc="40">
                <a:latin typeface="Microsoft JhengHei"/>
                <a:cs typeface="Microsoft JhengHei"/>
              </a:rPr>
              <a:t>清潔發展機制(</a:t>
            </a:r>
            <a:r>
              <a:rPr dirty="0" sz="1400" spc="-20">
                <a:latin typeface="Microsoft JhengHei"/>
                <a:cs typeface="Microsoft JhengHei"/>
              </a:rPr>
              <a:t>CDM)</a:t>
            </a:r>
            <a:endParaRPr sz="1400">
              <a:latin typeface="Microsoft JhengHei"/>
              <a:cs typeface="Microsoft JhengHei"/>
            </a:endParaRPr>
          </a:p>
          <a:p>
            <a:pPr marL="281305">
              <a:lnSpc>
                <a:spcPct val="100000"/>
              </a:lnSpc>
            </a:pPr>
            <a:r>
              <a:rPr dirty="0" sz="1400" b="1">
                <a:solidFill>
                  <a:srgbClr val="006FC0"/>
                </a:solidFill>
                <a:latin typeface="Microsoft JhengHei"/>
                <a:cs typeface="Microsoft JhengHei"/>
              </a:rPr>
              <a:t>（已不接受新案</a:t>
            </a:r>
            <a:r>
              <a:rPr dirty="0" sz="1400" spc="-50" b="1">
                <a:solidFill>
                  <a:srgbClr val="006FC0"/>
                </a:solidFill>
                <a:latin typeface="Microsoft JhengHei"/>
                <a:cs typeface="Microsoft JhengHei"/>
              </a:rPr>
              <a:t>）</a:t>
            </a:r>
            <a:endParaRPr sz="1400">
              <a:latin typeface="Microsoft JhengHei"/>
              <a:cs typeface="Microsoft JhengHe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86867" y="363423"/>
            <a:ext cx="4597400" cy="574675"/>
          </a:xfrm>
          <a:prstGeom prst="rect"/>
        </p:spPr>
        <p:txBody>
          <a:bodyPr wrap="square" lIns="0" tIns="12700" rIns="0" bIns="0" rtlCol="0" vert="horz">
            <a:spAutoFit/>
          </a:bodyPr>
          <a:lstStyle/>
          <a:p>
            <a:pPr marL="12700">
              <a:lnSpc>
                <a:spcPct val="100000"/>
              </a:lnSpc>
              <a:spcBef>
                <a:spcPts val="100"/>
              </a:spcBef>
            </a:pPr>
            <a:r>
              <a:rPr dirty="0" spc="-15"/>
              <a:t>減量額度之意義及用途</a:t>
            </a:r>
          </a:p>
        </p:txBody>
      </p:sp>
      <p:grpSp>
        <p:nvGrpSpPr>
          <p:cNvPr id="3" name="object 3" descr=""/>
          <p:cNvGrpSpPr/>
          <p:nvPr/>
        </p:nvGrpSpPr>
        <p:grpSpPr>
          <a:xfrm>
            <a:off x="3908805" y="4538217"/>
            <a:ext cx="7416800" cy="732155"/>
            <a:chOff x="3908805" y="4538217"/>
            <a:chExt cx="7416800" cy="732155"/>
          </a:xfrm>
        </p:grpSpPr>
        <p:sp>
          <p:nvSpPr>
            <p:cNvPr id="4" name="object 4" descr=""/>
            <p:cNvSpPr/>
            <p:nvPr/>
          </p:nvSpPr>
          <p:spPr>
            <a:xfrm>
              <a:off x="3915155" y="4544567"/>
              <a:ext cx="7404100" cy="719455"/>
            </a:xfrm>
            <a:custGeom>
              <a:avLst/>
              <a:gdLst/>
              <a:ahLst/>
              <a:cxnLst/>
              <a:rect l="l" t="t" r="r" b="b"/>
              <a:pathLst>
                <a:path w="7404100" h="719454">
                  <a:moveTo>
                    <a:pt x="7283704" y="0"/>
                  </a:moveTo>
                  <a:lnTo>
                    <a:pt x="119888" y="0"/>
                  </a:lnTo>
                  <a:lnTo>
                    <a:pt x="73241" y="9427"/>
                  </a:lnTo>
                  <a:lnTo>
                    <a:pt x="35131" y="35131"/>
                  </a:lnTo>
                  <a:lnTo>
                    <a:pt x="9427" y="73241"/>
                  </a:lnTo>
                  <a:lnTo>
                    <a:pt x="0" y="119887"/>
                  </a:lnTo>
                  <a:lnTo>
                    <a:pt x="0" y="599439"/>
                  </a:lnTo>
                  <a:lnTo>
                    <a:pt x="9427" y="646086"/>
                  </a:lnTo>
                  <a:lnTo>
                    <a:pt x="35131" y="684196"/>
                  </a:lnTo>
                  <a:lnTo>
                    <a:pt x="73241" y="709900"/>
                  </a:lnTo>
                  <a:lnTo>
                    <a:pt x="119888" y="719327"/>
                  </a:lnTo>
                  <a:lnTo>
                    <a:pt x="7283704" y="719327"/>
                  </a:lnTo>
                  <a:lnTo>
                    <a:pt x="7330350" y="709900"/>
                  </a:lnTo>
                  <a:lnTo>
                    <a:pt x="7368460" y="684196"/>
                  </a:lnTo>
                  <a:lnTo>
                    <a:pt x="7394164" y="646086"/>
                  </a:lnTo>
                  <a:lnTo>
                    <a:pt x="7403592" y="599439"/>
                  </a:lnTo>
                  <a:lnTo>
                    <a:pt x="7403592" y="119887"/>
                  </a:lnTo>
                  <a:lnTo>
                    <a:pt x="7394164" y="73241"/>
                  </a:lnTo>
                  <a:lnTo>
                    <a:pt x="7368460" y="35131"/>
                  </a:lnTo>
                  <a:lnTo>
                    <a:pt x="7330350" y="9427"/>
                  </a:lnTo>
                  <a:lnTo>
                    <a:pt x="7283704" y="0"/>
                  </a:lnTo>
                  <a:close/>
                </a:path>
              </a:pathLst>
            </a:custGeom>
            <a:solidFill>
              <a:srgbClr val="FFFFFF"/>
            </a:solidFill>
          </p:spPr>
          <p:txBody>
            <a:bodyPr wrap="square" lIns="0" tIns="0" rIns="0" bIns="0" rtlCol="0"/>
            <a:lstStyle/>
            <a:p/>
          </p:txBody>
        </p:sp>
        <p:sp>
          <p:nvSpPr>
            <p:cNvPr id="5" name="object 5" descr=""/>
            <p:cNvSpPr/>
            <p:nvPr/>
          </p:nvSpPr>
          <p:spPr>
            <a:xfrm>
              <a:off x="3915155" y="4544567"/>
              <a:ext cx="7404100" cy="719455"/>
            </a:xfrm>
            <a:custGeom>
              <a:avLst/>
              <a:gdLst/>
              <a:ahLst/>
              <a:cxnLst/>
              <a:rect l="l" t="t" r="r" b="b"/>
              <a:pathLst>
                <a:path w="7404100" h="719454">
                  <a:moveTo>
                    <a:pt x="0" y="119887"/>
                  </a:moveTo>
                  <a:lnTo>
                    <a:pt x="9427" y="73241"/>
                  </a:lnTo>
                  <a:lnTo>
                    <a:pt x="35131" y="35131"/>
                  </a:lnTo>
                  <a:lnTo>
                    <a:pt x="73241" y="9427"/>
                  </a:lnTo>
                  <a:lnTo>
                    <a:pt x="119888" y="0"/>
                  </a:lnTo>
                  <a:lnTo>
                    <a:pt x="7283704" y="0"/>
                  </a:lnTo>
                  <a:lnTo>
                    <a:pt x="7330350" y="9427"/>
                  </a:lnTo>
                  <a:lnTo>
                    <a:pt x="7368460" y="35131"/>
                  </a:lnTo>
                  <a:lnTo>
                    <a:pt x="7394164" y="73241"/>
                  </a:lnTo>
                  <a:lnTo>
                    <a:pt x="7403592" y="119887"/>
                  </a:lnTo>
                  <a:lnTo>
                    <a:pt x="7403592" y="599439"/>
                  </a:lnTo>
                  <a:lnTo>
                    <a:pt x="7394164" y="646086"/>
                  </a:lnTo>
                  <a:lnTo>
                    <a:pt x="7368460" y="684196"/>
                  </a:lnTo>
                  <a:lnTo>
                    <a:pt x="7330350" y="709900"/>
                  </a:lnTo>
                  <a:lnTo>
                    <a:pt x="7283704" y="719327"/>
                  </a:lnTo>
                  <a:lnTo>
                    <a:pt x="119888" y="719327"/>
                  </a:lnTo>
                  <a:lnTo>
                    <a:pt x="73241" y="709900"/>
                  </a:lnTo>
                  <a:lnTo>
                    <a:pt x="35131" y="684196"/>
                  </a:lnTo>
                  <a:lnTo>
                    <a:pt x="9427" y="646086"/>
                  </a:lnTo>
                  <a:lnTo>
                    <a:pt x="0" y="599439"/>
                  </a:lnTo>
                  <a:lnTo>
                    <a:pt x="0" y="119887"/>
                  </a:lnTo>
                  <a:close/>
                </a:path>
              </a:pathLst>
            </a:custGeom>
            <a:ln w="12700">
              <a:solidFill>
                <a:srgbClr val="455A5F"/>
              </a:solidFill>
            </a:ln>
          </p:spPr>
          <p:txBody>
            <a:bodyPr wrap="square" lIns="0" tIns="0" rIns="0" bIns="0" rtlCol="0"/>
            <a:lstStyle/>
            <a:p/>
          </p:txBody>
        </p:sp>
      </p:grpSp>
      <p:sp>
        <p:nvSpPr>
          <p:cNvPr id="6" name="object 6" descr=""/>
          <p:cNvSpPr txBox="1"/>
          <p:nvPr/>
        </p:nvSpPr>
        <p:spPr>
          <a:xfrm>
            <a:off x="4549521" y="4749545"/>
            <a:ext cx="6600825" cy="299720"/>
          </a:xfrm>
          <a:prstGeom prst="rect">
            <a:avLst/>
          </a:prstGeom>
        </p:spPr>
        <p:txBody>
          <a:bodyPr wrap="square" lIns="0" tIns="12700" rIns="0" bIns="0" rtlCol="0" vert="horz">
            <a:spAutoFit/>
          </a:bodyPr>
          <a:lstStyle/>
          <a:p>
            <a:pPr marL="12700">
              <a:lnSpc>
                <a:spcPct val="100000"/>
              </a:lnSpc>
              <a:spcBef>
                <a:spcPts val="100"/>
              </a:spcBef>
            </a:pPr>
            <a:r>
              <a:rPr dirty="0" sz="1800" spc="-5">
                <a:latin typeface="Microsoft JhengHei"/>
                <a:cs typeface="Microsoft JhengHei"/>
              </a:rPr>
              <a:t>例如：</a:t>
            </a:r>
            <a:r>
              <a:rPr dirty="0" sz="1800" spc="-10">
                <a:latin typeface="Arial"/>
                <a:cs typeface="Arial"/>
              </a:rPr>
              <a:t>Apple</a:t>
            </a:r>
            <a:r>
              <a:rPr dirty="0" sz="1800">
                <a:latin typeface="Microsoft JhengHei"/>
                <a:cs typeface="Microsoft JhengHei"/>
              </a:rPr>
              <a:t>要求供應鏈於</a:t>
            </a:r>
            <a:r>
              <a:rPr dirty="0" sz="1800" spc="-10">
                <a:latin typeface="Arial"/>
                <a:cs typeface="Arial"/>
              </a:rPr>
              <a:t>2030</a:t>
            </a:r>
            <a:r>
              <a:rPr dirty="0" sz="1800" spc="-5">
                <a:latin typeface="Microsoft JhengHei"/>
                <a:cs typeface="Microsoft JhengHei"/>
              </a:rPr>
              <a:t>年達成碳中和。抵換其供應鏈責任</a:t>
            </a:r>
            <a:endParaRPr sz="1800">
              <a:latin typeface="Microsoft JhengHei"/>
              <a:cs typeface="Microsoft JhengHei"/>
            </a:endParaRPr>
          </a:p>
        </p:txBody>
      </p:sp>
      <p:grpSp>
        <p:nvGrpSpPr>
          <p:cNvPr id="7" name="object 7" descr=""/>
          <p:cNvGrpSpPr/>
          <p:nvPr/>
        </p:nvGrpSpPr>
        <p:grpSpPr>
          <a:xfrm>
            <a:off x="1595374" y="4536694"/>
            <a:ext cx="2811145" cy="732155"/>
            <a:chOff x="1595374" y="4536694"/>
            <a:chExt cx="2811145" cy="732155"/>
          </a:xfrm>
        </p:grpSpPr>
        <p:sp>
          <p:nvSpPr>
            <p:cNvPr id="8" name="object 8" descr=""/>
            <p:cNvSpPr/>
            <p:nvPr/>
          </p:nvSpPr>
          <p:spPr>
            <a:xfrm>
              <a:off x="1601724" y="4543044"/>
              <a:ext cx="2798445" cy="719455"/>
            </a:xfrm>
            <a:custGeom>
              <a:avLst/>
              <a:gdLst/>
              <a:ahLst/>
              <a:cxnLst/>
              <a:rect l="l" t="t" r="r" b="b"/>
              <a:pathLst>
                <a:path w="2798445" h="719454">
                  <a:moveTo>
                    <a:pt x="2438400" y="0"/>
                  </a:moveTo>
                  <a:lnTo>
                    <a:pt x="0" y="0"/>
                  </a:lnTo>
                  <a:lnTo>
                    <a:pt x="0" y="719327"/>
                  </a:lnTo>
                  <a:lnTo>
                    <a:pt x="2438400" y="719327"/>
                  </a:lnTo>
                  <a:lnTo>
                    <a:pt x="2798064" y="359663"/>
                  </a:lnTo>
                  <a:lnTo>
                    <a:pt x="2438400" y="0"/>
                  </a:lnTo>
                  <a:close/>
                </a:path>
              </a:pathLst>
            </a:custGeom>
            <a:solidFill>
              <a:srgbClr val="455A5F"/>
            </a:solidFill>
          </p:spPr>
          <p:txBody>
            <a:bodyPr wrap="square" lIns="0" tIns="0" rIns="0" bIns="0" rtlCol="0"/>
            <a:lstStyle/>
            <a:p/>
          </p:txBody>
        </p:sp>
        <p:sp>
          <p:nvSpPr>
            <p:cNvPr id="9" name="object 9" descr=""/>
            <p:cNvSpPr/>
            <p:nvPr/>
          </p:nvSpPr>
          <p:spPr>
            <a:xfrm>
              <a:off x="1601724" y="4543044"/>
              <a:ext cx="2798445" cy="719455"/>
            </a:xfrm>
            <a:custGeom>
              <a:avLst/>
              <a:gdLst/>
              <a:ahLst/>
              <a:cxnLst/>
              <a:rect l="l" t="t" r="r" b="b"/>
              <a:pathLst>
                <a:path w="2798445" h="719454">
                  <a:moveTo>
                    <a:pt x="0" y="0"/>
                  </a:moveTo>
                  <a:lnTo>
                    <a:pt x="2438400" y="0"/>
                  </a:lnTo>
                  <a:lnTo>
                    <a:pt x="2798064" y="359663"/>
                  </a:lnTo>
                  <a:lnTo>
                    <a:pt x="2438400" y="719327"/>
                  </a:lnTo>
                  <a:lnTo>
                    <a:pt x="0" y="719327"/>
                  </a:lnTo>
                  <a:lnTo>
                    <a:pt x="0" y="0"/>
                  </a:lnTo>
                  <a:close/>
                </a:path>
              </a:pathLst>
            </a:custGeom>
            <a:ln w="12700">
              <a:solidFill>
                <a:srgbClr val="2F4044"/>
              </a:solidFill>
            </a:ln>
          </p:spPr>
          <p:txBody>
            <a:bodyPr wrap="square" lIns="0" tIns="0" rIns="0" bIns="0" rtlCol="0"/>
            <a:lstStyle/>
            <a:p/>
          </p:txBody>
        </p:sp>
      </p:grpSp>
      <p:sp>
        <p:nvSpPr>
          <p:cNvPr id="10" name="object 10" descr=""/>
          <p:cNvSpPr txBox="1"/>
          <p:nvPr/>
        </p:nvSpPr>
        <p:spPr>
          <a:xfrm>
            <a:off x="1681352" y="4748276"/>
            <a:ext cx="1981200" cy="299720"/>
          </a:xfrm>
          <a:prstGeom prst="rect">
            <a:avLst/>
          </a:prstGeom>
        </p:spPr>
        <p:txBody>
          <a:bodyPr wrap="square" lIns="0" tIns="12700" rIns="0" bIns="0" rtlCol="0" vert="horz">
            <a:spAutoFit/>
          </a:bodyPr>
          <a:lstStyle/>
          <a:p>
            <a:pPr marL="12700">
              <a:lnSpc>
                <a:spcPct val="100000"/>
              </a:lnSpc>
              <a:spcBef>
                <a:spcPts val="100"/>
              </a:spcBef>
            </a:pPr>
            <a:r>
              <a:rPr dirty="0" sz="1800">
                <a:solidFill>
                  <a:srgbClr val="FFFFFF"/>
                </a:solidFill>
                <a:latin typeface="Microsoft JhengHei"/>
                <a:cs typeface="Microsoft JhengHei"/>
              </a:rPr>
              <a:t>責任</a:t>
            </a:r>
            <a:r>
              <a:rPr dirty="0" sz="1800" spc="-10">
                <a:solidFill>
                  <a:srgbClr val="FFFFFF"/>
                </a:solidFill>
                <a:latin typeface="Arial"/>
                <a:cs typeface="Arial"/>
              </a:rPr>
              <a:t>2</a:t>
            </a:r>
            <a:r>
              <a:rPr dirty="0" sz="1800" spc="-15">
                <a:solidFill>
                  <a:srgbClr val="FFFFFF"/>
                </a:solidFill>
                <a:latin typeface="Microsoft JhengHei"/>
                <a:cs typeface="Microsoft JhengHei"/>
              </a:rPr>
              <a:t>：來自供應鏈</a:t>
            </a:r>
            <a:endParaRPr sz="1800">
              <a:latin typeface="Microsoft JhengHei"/>
              <a:cs typeface="Microsoft JhengHei"/>
            </a:endParaRPr>
          </a:p>
        </p:txBody>
      </p:sp>
      <p:grpSp>
        <p:nvGrpSpPr>
          <p:cNvPr id="11" name="object 11" descr=""/>
          <p:cNvGrpSpPr/>
          <p:nvPr/>
        </p:nvGrpSpPr>
        <p:grpSpPr>
          <a:xfrm>
            <a:off x="3908805" y="5333746"/>
            <a:ext cx="7416800" cy="732155"/>
            <a:chOff x="3908805" y="5333746"/>
            <a:chExt cx="7416800" cy="732155"/>
          </a:xfrm>
        </p:grpSpPr>
        <p:sp>
          <p:nvSpPr>
            <p:cNvPr id="12" name="object 12" descr=""/>
            <p:cNvSpPr/>
            <p:nvPr/>
          </p:nvSpPr>
          <p:spPr>
            <a:xfrm>
              <a:off x="3915155" y="5340096"/>
              <a:ext cx="7404100" cy="719455"/>
            </a:xfrm>
            <a:custGeom>
              <a:avLst/>
              <a:gdLst/>
              <a:ahLst/>
              <a:cxnLst/>
              <a:rect l="l" t="t" r="r" b="b"/>
              <a:pathLst>
                <a:path w="7404100" h="719454">
                  <a:moveTo>
                    <a:pt x="7283704" y="0"/>
                  </a:moveTo>
                  <a:lnTo>
                    <a:pt x="119888" y="0"/>
                  </a:lnTo>
                  <a:lnTo>
                    <a:pt x="73241" y="9427"/>
                  </a:lnTo>
                  <a:lnTo>
                    <a:pt x="35131" y="35131"/>
                  </a:lnTo>
                  <a:lnTo>
                    <a:pt x="9427" y="73241"/>
                  </a:lnTo>
                  <a:lnTo>
                    <a:pt x="0" y="119887"/>
                  </a:lnTo>
                  <a:lnTo>
                    <a:pt x="0" y="599439"/>
                  </a:lnTo>
                  <a:lnTo>
                    <a:pt x="9427" y="646108"/>
                  </a:lnTo>
                  <a:lnTo>
                    <a:pt x="35131" y="684215"/>
                  </a:lnTo>
                  <a:lnTo>
                    <a:pt x="73241" y="709907"/>
                  </a:lnTo>
                  <a:lnTo>
                    <a:pt x="119888" y="719327"/>
                  </a:lnTo>
                  <a:lnTo>
                    <a:pt x="7283704" y="719327"/>
                  </a:lnTo>
                  <a:lnTo>
                    <a:pt x="7330350" y="709907"/>
                  </a:lnTo>
                  <a:lnTo>
                    <a:pt x="7368460" y="684215"/>
                  </a:lnTo>
                  <a:lnTo>
                    <a:pt x="7394164" y="646108"/>
                  </a:lnTo>
                  <a:lnTo>
                    <a:pt x="7403592" y="599439"/>
                  </a:lnTo>
                  <a:lnTo>
                    <a:pt x="7403592" y="119887"/>
                  </a:lnTo>
                  <a:lnTo>
                    <a:pt x="7394164" y="73241"/>
                  </a:lnTo>
                  <a:lnTo>
                    <a:pt x="7368460" y="35131"/>
                  </a:lnTo>
                  <a:lnTo>
                    <a:pt x="7330350" y="9427"/>
                  </a:lnTo>
                  <a:lnTo>
                    <a:pt x="7283704" y="0"/>
                  </a:lnTo>
                  <a:close/>
                </a:path>
              </a:pathLst>
            </a:custGeom>
            <a:solidFill>
              <a:srgbClr val="FFFFFF"/>
            </a:solidFill>
          </p:spPr>
          <p:txBody>
            <a:bodyPr wrap="square" lIns="0" tIns="0" rIns="0" bIns="0" rtlCol="0"/>
            <a:lstStyle/>
            <a:p/>
          </p:txBody>
        </p:sp>
        <p:sp>
          <p:nvSpPr>
            <p:cNvPr id="13" name="object 13" descr=""/>
            <p:cNvSpPr/>
            <p:nvPr/>
          </p:nvSpPr>
          <p:spPr>
            <a:xfrm>
              <a:off x="3915155" y="5340096"/>
              <a:ext cx="7404100" cy="719455"/>
            </a:xfrm>
            <a:custGeom>
              <a:avLst/>
              <a:gdLst/>
              <a:ahLst/>
              <a:cxnLst/>
              <a:rect l="l" t="t" r="r" b="b"/>
              <a:pathLst>
                <a:path w="7404100" h="719454">
                  <a:moveTo>
                    <a:pt x="0" y="119887"/>
                  </a:moveTo>
                  <a:lnTo>
                    <a:pt x="9427" y="73241"/>
                  </a:lnTo>
                  <a:lnTo>
                    <a:pt x="35131" y="35131"/>
                  </a:lnTo>
                  <a:lnTo>
                    <a:pt x="73241" y="9427"/>
                  </a:lnTo>
                  <a:lnTo>
                    <a:pt x="119888" y="0"/>
                  </a:lnTo>
                  <a:lnTo>
                    <a:pt x="7283704" y="0"/>
                  </a:lnTo>
                  <a:lnTo>
                    <a:pt x="7330350" y="9427"/>
                  </a:lnTo>
                  <a:lnTo>
                    <a:pt x="7368460" y="35131"/>
                  </a:lnTo>
                  <a:lnTo>
                    <a:pt x="7394164" y="73241"/>
                  </a:lnTo>
                  <a:lnTo>
                    <a:pt x="7403592" y="119887"/>
                  </a:lnTo>
                  <a:lnTo>
                    <a:pt x="7403592" y="599439"/>
                  </a:lnTo>
                  <a:lnTo>
                    <a:pt x="7394164" y="646108"/>
                  </a:lnTo>
                  <a:lnTo>
                    <a:pt x="7368460" y="684215"/>
                  </a:lnTo>
                  <a:lnTo>
                    <a:pt x="7330350" y="709907"/>
                  </a:lnTo>
                  <a:lnTo>
                    <a:pt x="7283704" y="719327"/>
                  </a:lnTo>
                  <a:lnTo>
                    <a:pt x="119888" y="719327"/>
                  </a:lnTo>
                  <a:lnTo>
                    <a:pt x="73241" y="709907"/>
                  </a:lnTo>
                  <a:lnTo>
                    <a:pt x="35131" y="684215"/>
                  </a:lnTo>
                  <a:lnTo>
                    <a:pt x="9427" y="646108"/>
                  </a:lnTo>
                  <a:lnTo>
                    <a:pt x="0" y="599439"/>
                  </a:lnTo>
                  <a:lnTo>
                    <a:pt x="0" y="119887"/>
                  </a:lnTo>
                  <a:close/>
                </a:path>
              </a:pathLst>
            </a:custGeom>
            <a:ln w="12700">
              <a:solidFill>
                <a:srgbClr val="455A5F"/>
              </a:solidFill>
            </a:ln>
          </p:spPr>
          <p:txBody>
            <a:bodyPr wrap="square" lIns="0" tIns="0" rIns="0" bIns="0" rtlCol="0"/>
            <a:lstStyle/>
            <a:p/>
          </p:txBody>
        </p:sp>
      </p:grpSp>
      <p:sp>
        <p:nvSpPr>
          <p:cNvPr id="14" name="object 14" descr=""/>
          <p:cNvSpPr txBox="1"/>
          <p:nvPr/>
        </p:nvSpPr>
        <p:spPr>
          <a:xfrm>
            <a:off x="4549521" y="5545023"/>
            <a:ext cx="6426200" cy="299720"/>
          </a:xfrm>
          <a:prstGeom prst="rect">
            <a:avLst/>
          </a:prstGeom>
        </p:spPr>
        <p:txBody>
          <a:bodyPr wrap="square" lIns="0" tIns="12700" rIns="0" bIns="0" rtlCol="0" vert="horz">
            <a:spAutoFit/>
          </a:bodyPr>
          <a:lstStyle/>
          <a:p>
            <a:pPr marL="12700">
              <a:lnSpc>
                <a:spcPct val="100000"/>
              </a:lnSpc>
              <a:spcBef>
                <a:spcPts val="100"/>
              </a:spcBef>
            </a:pPr>
            <a:r>
              <a:rPr dirty="0" sz="1800" spc="-5">
                <a:latin typeface="Microsoft JhengHei"/>
                <a:cs typeface="Microsoft JhengHei"/>
              </a:rPr>
              <a:t>例如：消費者偏好購買碳中和商品與服務。抵換其企業社會責任</a:t>
            </a:r>
            <a:endParaRPr sz="1800">
              <a:latin typeface="Microsoft JhengHei"/>
              <a:cs typeface="Microsoft JhengHei"/>
            </a:endParaRPr>
          </a:p>
        </p:txBody>
      </p:sp>
      <p:grpSp>
        <p:nvGrpSpPr>
          <p:cNvPr id="15" name="object 15" descr=""/>
          <p:cNvGrpSpPr/>
          <p:nvPr/>
        </p:nvGrpSpPr>
        <p:grpSpPr>
          <a:xfrm>
            <a:off x="1595374" y="5333746"/>
            <a:ext cx="2811145" cy="732155"/>
            <a:chOff x="1595374" y="5333746"/>
            <a:chExt cx="2811145" cy="732155"/>
          </a:xfrm>
        </p:grpSpPr>
        <p:sp>
          <p:nvSpPr>
            <p:cNvPr id="16" name="object 16" descr=""/>
            <p:cNvSpPr/>
            <p:nvPr/>
          </p:nvSpPr>
          <p:spPr>
            <a:xfrm>
              <a:off x="1601724" y="5340096"/>
              <a:ext cx="2798445" cy="719455"/>
            </a:xfrm>
            <a:custGeom>
              <a:avLst/>
              <a:gdLst/>
              <a:ahLst/>
              <a:cxnLst/>
              <a:rect l="l" t="t" r="r" b="b"/>
              <a:pathLst>
                <a:path w="2798445" h="719454">
                  <a:moveTo>
                    <a:pt x="2438400" y="0"/>
                  </a:moveTo>
                  <a:lnTo>
                    <a:pt x="0" y="0"/>
                  </a:lnTo>
                  <a:lnTo>
                    <a:pt x="0" y="719327"/>
                  </a:lnTo>
                  <a:lnTo>
                    <a:pt x="2438400" y="719327"/>
                  </a:lnTo>
                  <a:lnTo>
                    <a:pt x="2798064" y="359663"/>
                  </a:lnTo>
                  <a:lnTo>
                    <a:pt x="2438400" y="0"/>
                  </a:lnTo>
                  <a:close/>
                </a:path>
              </a:pathLst>
            </a:custGeom>
            <a:solidFill>
              <a:srgbClr val="455A5F"/>
            </a:solidFill>
          </p:spPr>
          <p:txBody>
            <a:bodyPr wrap="square" lIns="0" tIns="0" rIns="0" bIns="0" rtlCol="0"/>
            <a:lstStyle/>
            <a:p/>
          </p:txBody>
        </p:sp>
        <p:sp>
          <p:nvSpPr>
            <p:cNvPr id="17" name="object 17" descr=""/>
            <p:cNvSpPr/>
            <p:nvPr/>
          </p:nvSpPr>
          <p:spPr>
            <a:xfrm>
              <a:off x="1601724" y="5340096"/>
              <a:ext cx="2798445" cy="719455"/>
            </a:xfrm>
            <a:custGeom>
              <a:avLst/>
              <a:gdLst/>
              <a:ahLst/>
              <a:cxnLst/>
              <a:rect l="l" t="t" r="r" b="b"/>
              <a:pathLst>
                <a:path w="2798445" h="719454">
                  <a:moveTo>
                    <a:pt x="0" y="0"/>
                  </a:moveTo>
                  <a:lnTo>
                    <a:pt x="2438400" y="0"/>
                  </a:lnTo>
                  <a:lnTo>
                    <a:pt x="2798064" y="359663"/>
                  </a:lnTo>
                  <a:lnTo>
                    <a:pt x="2438400" y="719327"/>
                  </a:lnTo>
                  <a:lnTo>
                    <a:pt x="0" y="719327"/>
                  </a:lnTo>
                  <a:lnTo>
                    <a:pt x="0" y="0"/>
                  </a:lnTo>
                  <a:close/>
                </a:path>
              </a:pathLst>
            </a:custGeom>
            <a:ln w="12700">
              <a:solidFill>
                <a:srgbClr val="2F4044"/>
              </a:solidFill>
            </a:ln>
          </p:spPr>
          <p:txBody>
            <a:bodyPr wrap="square" lIns="0" tIns="0" rIns="0" bIns="0" rtlCol="0"/>
            <a:lstStyle/>
            <a:p/>
          </p:txBody>
        </p:sp>
      </p:grpSp>
      <p:sp>
        <p:nvSpPr>
          <p:cNvPr id="18" name="object 18" descr=""/>
          <p:cNvSpPr txBox="1"/>
          <p:nvPr/>
        </p:nvSpPr>
        <p:spPr>
          <a:xfrm>
            <a:off x="1681098" y="5545023"/>
            <a:ext cx="1981200" cy="299720"/>
          </a:xfrm>
          <a:prstGeom prst="rect">
            <a:avLst/>
          </a:prstGeom>
        </p:spPr>
        <p:txBody>
          <a:bodyPr wrap="square" lIns="0" tIns="12700" rIns="0" bIns="0" rtlCol="0" vert="horz">
            <a:spAutoFit/>
          </a:bodyPr>
          <a:lstStyle/>
          <a:p>
            <a:pPr marL="12700">
              <a:lnSpc>
                <a:spcPct val="100000"/>
              </a:lnSpc>
              <a:spcBef>
                <a:spcPts val="100"/>
              </a:spcBef>
            </a:pPr>
            <a:r>
              <a:rPr dirty="0" sz="1800" spc="-5">
                <a:solidFill>
                  <a:srgbClr val="FFFFFF"/>
                </a:solidFill>
                <a:latin typeface="Microsoft JhengHei"/>
                <a:cs typeface="Microsoft JhengHei"/>
              </a:rPr>
              <a:t>責任</a:t>
            </a:r>
            <a:r>
              <a:rPr dirty="0" sz="1800" spc="-10">
                <a:solidFill>
                  <a:srgbClr val="FFFFFF"/>
                </a:solidFill>
                <a:latin typeface="Arial"/>
                <a:cs typeface="Arial"/>
              </a:rPr>
              <a:t>3</a:t>
            </a:r>
            <a:r>
              <a:rPr dirty="0" sz="1800" spc="-15">
                <a:solidFill>
                  <a:srgbClr val="FFFFFF"/>
                </a:solidFill>
                <a:latin typeface="Microsoft JhengHei"/>
                <a:cs typeface="Microsoft JhengHei"/>
              </a:rPr>
              <a:t>：來自消費者</a:t>
            </a:r>
            <a:endParaRPr sz="1800">
              <a:latin typeface="Microsoft JhengHei"/>
              <a:cs typeface="Microsoft JhengHei"/>
            </a:endParaRPr>
          </a:p>
        </p:txBody>
      </p:sp>
      <p:grpSp>
        <p:nvGrpSpPr>
          <p:cNvPr id="19" name="object 19" descr=""/>
          <p:cNvGrpSpPr/>
          <p:nvPr/>
        </p:nvGrpSpPr>
        <p:grpSpPr>
          <a:xfrm>
            <a:off x="1595374" y="3741165"/>
            <a:ext cx="9730105" cy="732155"/>
            <a:chOff x="1595374" y="3741165"/>
            <a:chExt cx="9730105" cy="732155"/>
          </a:xfrm>
        </p:grpSpPr>
        <p:sp>
          <p:nvSpPr>
            <p:cNvPr id="20" name="object 20" descr=""/>
            <p:cNvSpPr/>
            <p:nvPr/>
          </p:nvSpPr>
          <p:spPr>
            <a:xfrm>
              <a:off x="3915156" y="3747515"/>
              <a:ext cx="7404100" cy="719455"/>
            </a:xfrm>
            <a:custGeom>
              <a:avLst/>
              <a:gdLst/>
              <a:ahLst/>
              <a:cxnLst/>
              <a:rect l="l" t="t" r="r" b="b"/>
              <a:pathLst>
                <a:path w="7404100" h="719454">
                  <a:moveTo>
                    <a:pt x="7283704" y="0"/>
                  </a:moveTo>
                  <a:lnTo>
                    <a:pt x="119888" y="0"/>
                  </a:lnTo>
                  <a:lnTo>
                    <a:pt x="73241" y="9427"/>
                  </a:lnTo>
                  <a:lnTo>
                    <a:pt x="35131" y="35131"/>
                  </a:lnTo>
                  <a:lnTo>
                    <a:pt x="9427" y="73241"/>
                  </a:lnTo>
                  <a:lnTo>
                    <a:pt x="0" y="119887"/>
                  </a:lnTo>
                  <a:lnTo>
                    <a:pt x="0" y="599439"/>
                  </a:lnTo>
                  <a:lnTo>
                    <a:pt x="9427" y="646086"/>
                  </a:lnTo>
                  <a:lnTo>
                    <a:pt x="35131" y="684196"/>
                  </a:lnTo>
                  <a:lnTo>
                    <a:pt x="73241" y="709900"/>
                  </a:lnTo>
                  <a:lnTo>
                    <a:pt x="119888" y="719327"/>
                  </a:lnTo>
                  <a:lnTo>
                    <a:pt x="7283704" y="719327"/>
                  </a:lnTo>
                  <a:lnTo>
                    <a:pt x="7330350" y="709900"/>
                  </a:lnTo>
                  <a:lnTo>
                    <a:pt x="7368460" y="684196"/>
                  </a:lnTo>
                  <a:lnTo>
                    <a:pt x="7394164" y="646086"/>
                  </a:lnTo>
                  <a:lnTo>
                    <a:pt x="7403592" y="599439"/>
                  </a:lnTo>
                  <a:lnTo>
                    <a:pt x="7403592" y="119887"/>
                  </a:lnTo>
                  <a:lnTo>
                    <a:pt x="7394164" y="73241"/>
                  </a:lnTo>
                  <a:lnTo>
                    <a:pt x="7368460" y="35131"/>
                  </a:lnTo>
                  <a:lnTo>
                    <a:pt x="7330350" y="9427"/>
                  </a:lnTo>
                  <a:lnTo>
                    <a:pt x="7283704" y="0"/>
                  </a:lnTo>
                  <a:close/>
                </a:path>
              </a:pathLst>
            </a:custGeom>
            <a:solidFill>
              <a:srgbClr val="FFFFFF"/>
            </a:solidFill>
          </p:spPr>
          <p:txBody>
            <a:bodyPr wrap="square" lIns="0" tIns="0" rIns="0" bIns="0" rtlCol="0"/>
            <a:lstStyle/>
            <a:p/>
          </p:txBody>
        </p:sp>
        <p:sp>
          <p:nvSpPr>
            <p:cNvPr id="21" name="object 21" descr=""/>
            <p:cNvSpPr/>
            <p:nvPr/>
          </p:nvSpPr>
          <p:spPr>
            <a:xfrm>
              <a:off x="3915156" y="3747515"/>
              <a:ext cx="7404100" cy="719455"/>
            </a:xfrm>
            <a:custGeom>
              <a:avLst/>
              <a:gdLst/>
              <a:ahLst/>
              <a:cxnLst/>
              <a:rect l="l" t="t" r="r" b="b"/>
              <a:pathLst>
                <a:path w="7404100" h="719454">
                  <a:moveTo>
                    <a:pt x="0" y="119887"/>
                  </a:moveTo>
                  <a:lnTo>
                    <a:pt x="9427" y="73241"/>
                  </a:lnTo>
                  <a:lnTo>
                    <a:pt x="35131" y="35131"/>
                  </a:lnTo>
                  <a:lnTo>
                    <a:pt x="73241" y="9427"/>
                  </a:lnTo>
                  <a:lnTo>
                    <a:pt x="119888" y="0"/>
                  </a:lnTo>
                  <a:lnTo>
                    <a:pt x="7283704" y="0"/>
                  </a:lnTo>
                  <a:lnTo>
                    <a:pt x="7330350" y="9427"/>
                  </a:lnTo>
                  <a:lnTo>
                    <a:pt x="7368460" y="35131"/>
                  </a:lnTo>
                  <a:lnTo>
                    <a:pt x="7394164" y="73241"/>
                  </a:lnTo>
                  <a:lnTo>
                    <a:pt x="7403592" y="119887"/>
                  </a:lnTo>
                  <a:lnTo>
                    <a:pt x="7403592" y="599439"/>
                  </a:lnTo>
                  <a:lnTo>
                    <a:pt x="7394164" y="646086"/>
                  </a:lnTo>
                  <a:lnTo>
                    <a:pt x="7368460" y="684196"/>
                  </a:lnTo>
                  <a:lnTo>
                    <a:pt x="7330350" y="709900"/>
                  </a:lnTo>
                  <a:lnTo>
                    <a:pt x="7283704" y="719327"/>
                  </a:lnTo>
                  <a:lnTo>
                    <a:pt x="119888" y="719327"/>
                  </a:lnTo>
                  <a:lnTo>
                    <a:pt x="73241" y="709900"/>
                  </a:lnTo>
                  <a:lnTo>
                    <a:pt x="35131" y="684196"/>
                  </a:lnTo>
                  <a:lnTo>
                    <a:pt x="9427" y="646086"/>
                  </a:lnTo>
                  <a:lnTo>
                    <a:pt x="0" y="599439"/>
                  </a:lnTo>
                  <a:lnTo>
                    <a:pt x="0" y="119887"/>
                  </a:lnTo>
                  <a:close/>
                </a:path>
              </a:pathLst>
            </a:custGeom>
            <a:ln w="12700">
              <a:solidFill>
                <a:srgbClr val="455A5F"/>
              </a:solidFill>
            </a:ln>
          </p:spPr>
          <p:txBody>
            <a:bodyPr wrap="square" lIns="0" tIns="0" rIns="0" bIns="0" rtlCol="0"/>
            <a:lstStyle/>
            <a:p/>
          </p:txBody>
        </p:sp>
        <p:sp>
          <p:nvSpPr>
            <p:cNvPr id="22" name="object 22" descr=""/>
            <p:cNvSpPr/>
            <p:nvPr/>
          </p:nvSpPr>
          <p:spPr>
            <a:xfrm>
              <a:off x="1601724" y="3747515"/>
              <a:ext cx="2798445" cy="719455"/>
            </a:xfrm>
            <a:custGeom>
              <a:avLst/>
              <a:gdLst/>
              <a:ahLst/>
              <a:cxnLst/>
              <a:rect l="l" t="t" r="r" b="b"/>
              <a:pathLst>
                <a:path w="2798445" h="719454">
                  <a:moveTo>
                    <a:pt x="2438400" y="0"/>
                  </a:moveTo>
                  <a:lnTo>
                    <a:pt x="0" y="0"/>
                  </a:lnTo>
                  <a:lnTo>
                    <a:pt x="0" y="719327"/>
                  </a:lnTo>
                  <a:lnTo>
                    <a:pt x="2438400" y="719327"/>
                  </a:lnTo>
                  <a:lnTo>
                    <a:pt x="2798064" y="359663"/>
                  </a:lnTo>
                  <a:lnTo>
                    <a:pt x="2438400" y="0"/>
                  </a:lnTo>
                  <a:close/>
                </a:path>
              </a:pathLst>
            </a:custGeom>
            <a:solidFill>
              <a:srgbClr val="455A5F"/>
            </a:solidFill>
          </p:spPr>
          <p:txBody>
            <a:bodyPr wrap="square" lIns="0" tIns="0" rIns="0" bIns="0" rtlCol="0"/>
            <a:lstStyle/>
            <a:p/>
          </p:txBody>
        </p:sp>
        <p:sp>
          <p:nvSpPr>
            <p:cNvPr id="23" name="object 23" descr=""/>
            <p:cNvSpPr/>
            <p:nvPr/>
          </p:nvSpPr>
          <p:spPr>
            <a:xfrm>
              <a:off x="1601724" y="3747515"/>
              <a:ext cx="2798445" cy="719455"/>
            </a:xfrm>
            <a:custGeom>
              <a:avLst/>
              <a:gdLst/>
              <a:ahLst/>
              <a:cxnLst/>
              <a:rect l="l" t="t" r="r" b="b"/>
              <a:pathLst>
                <a:path w="2798445" h="719454">
                  <a:moveTo>
                    <a:pt x="0" y="0"/>
                  </a:moveTo>
                  <a:lnTo>
                    <a:pt x="2438400" y="0"/>
                  </a:lnTo>
                  <a:lnTo>
                    <a:pt x="2798064" y="359663"/>
                  </a:lnTo>
                  <a:lnTo>
                    <a:pt x="2438400" y="719327"/>
                  </a:lnTo>
                  <a:lnTo>
                    <a:pt x="0" y="719327"/>
                  </a:lnTo>
                  <a:lnTo>
                    <a:pt x="0" y="0"/>
                  </a:lnTo>
                  <a:close/>
                </a:path>
              </a:pathLst>
            </a:custGeom>
            <a:ln w="12700">
              <a:solidFill>
                <a:srgbClr val="2F4044"/>
              </a:solidFill>
            </a:ln>
          </p:spPr>
          <p:txBody>
            <a:bodyPr wrap="square" lIns="0" tIns="0" rIns="0" bIns="0" rtlCol="0"/>
            <a:lstStyle/>
            <a:p/>
          </p:txBody>
        </p:sp>
      </p:grpSp>
      <p:sp>
        <p:nvSpPr>
          <p:cNvPr id="24" name="object 24" descr=""/>
          <p:cNvSpPr txBox="1"/>
          <p:nvPr/>
        </p:nvSpPr>
        <p:spPr>
          <a:xfrm>
            <a:off x="1079703" y="1268349"/>
            <a:ext cx="9806305" cy="2984500"/>
          </a:xfrm>
          <a:prstGeom prst="rect">
            <a:avLst/>
          </a:prstGeom>
        </p:spPr>
        <p:txBody>
          <a:bodyPr wrap="square" lIns="0" tIns="13335" rIns="0" bIns="0" rtlCol="0" vert="horz">
            <a:spAutoFit/>
          </a:bodyPr>
          <a:lstStyle/>
          <a:p>
            <a:pPr marL="12700">
              <a:lnSpc>
                <a:spcPct val="100000"/>
              </a:lnSpc>
              <a:spcBef>
                <a:spcPts val="105"/>
              </a:spcBef>
            </a:pPr>
            <a:r>
              <a:rPr dirty="0" sz="2000" spc="-20" b="1">
                <a:solidFill>
                  <a:srgbClr val="55819B"/>
                </a:solidFill>
                <a:latin typeface="Microsoft JhengHei"/>
                <a:cs typeface="Microsoft JhengHei"/>
              </a:rPr>
              <a:t>減量額度是一種「遵約工具」，並非因此就能改變已產生碳排的事實。</a:t>
            </a:r>
            <a:endParaRPr sz="2000">
              <a:latin typeface="Microsoft JhengHei"/>
              <a:cs typeface="Microsoft JhengHei"/>
            </a:endParaRPr>
          </a:p>
          <a:p>
            <a:pPr marL="1563370" indent="-286385">
              <a:lnSpc>
                <a:spcPct val="100000"/>
              </a:lnSpc>
              <a:spcBef>
                <a:spcPts val="2210"/>
              </a:spcBef>
              <a:buFont typeface="Wingdings"/>
              <a:buChar char=""/>
              <a:tabLst>
                <a:tab pos="1563370" algn="l"/>
              </a:tabLst>
            </a:pPr>
            <a:r>
              <a:rPr dirty="0" sz="1800">
                <a:latin typeface="Microsoft JhengHei"/>
                <a:cs typeface="Microsoft JhengHei"/>
              </a:rPr>
              <a:t>抵換的是「</a:t>
            </a:r>
            <a:r>
              <a:rPr dirty="0" sz="1800">
                <a:solidFill>
                  <a:srgbClr val="C00000"/>
                </a:solidFill>
                <a:latin typeface="Microsoft JhengHei"/>
                <a:cs typeface="Microsoft JhengHei"/>
              </a:rPr>
              <a:t>排放責任</a:t>
            </a:r>
            <a:r>
              <a:rPr dirty="0" sz="1800" spc="-5">
                <a:latin typeface="Microsoft JhengHei"/>
                <a:cs typeface="Microsoft JhengHei"/>
              </a:rPr>
              <a:t>」，不是抵「</a:t>
            </a:r>
            <a:r>
              <a:rPr dirty="0" sz="1800">
                <a:solidFill>
                  <a:srgbClr val="C00000"/>
                </a:solidFill>
                <a:latin typeface="Microsoft JhengHei"/>
                <a:cs typeface="Microsoft JhengHei"/>
              </a:rPr>
              <a:t>排放量</a:t>
            </a:r>
            <a:r>
              <a:rPr dirty="0" sz="1800" spc="-50">
                <a:latin typeface="Microsoft JhengHei"/>
                <a:cs typeface="Microsoft JhengHei"/>
              </a:rPr>
              <a:t>」</a:t>
            </a:r>
            <a:endParaRPr sz="1800">
              <a:latin typeface="Microsoft JhengHei"/>
              <a:cs typeface="Microsoft JhengHei"/>
            </a:endParaRPr>
          </a:p>
          <a:p>
            <a:pPr marL="1563370" indent="-286385">
              <a:lnSpc>
                <a:spcPct val="100000"/>
              </a:lnSpc>
              <a:spcBef>
                <a:spcPts val="1035"/>
              </a:spcBef>
              <a:buFont typeface="Wingdings"/>
              <a:buChar char=""/>
              <a:tabLst>
                <a:tab pos="1563370" algn="l"/>
              </a:tabLst>
            </a:pPr>
            <a:r>
              <a:rPr dirty="0" sz="1800" spc="-5">
                <a:latin typeface="Microsoft JhengHei"/>
                <a:cs typeface="Microsoft JhengHei"/>
              </a:rPr>
              <a:t>使用減量額度不會讓排放源的「排放盤查量」降低，盤查出來的結果已是「事實」</a:t>
            </a:r>
            <a:endParaRPr sz="1800">
              <a:latin typeface="Microsoft JhengHei"/>
              <a:cs typeface="Microsoft JhengHei"/>
            </a:endParaRPr>
          </a:p>
          <a:p>
            <a:pPr marL="1563370" indent="-286385">
              <a:lnSpc>
                <a:spcPct val="100000"/>
              </a:lnSpc>
              <a:spcBef>
                <a:spcPts val="1030"/>
              </a:spcBef>
              <a:buFont typeface="Wingdings"/>
              <a:buChar char=""/>
              <a:tabLst>
                <a:tab pos="1563370" algn="l"/>
              </a:tabLst>
            </a:pPr>
            <a:r>
              <a:rPr dirty="0" sz="1800" spc="-5">
                <a:latin typeface="Microsoft JhengHei"/>
                <a:cs typeface="Microsoft JhengHei"/>
              </a:rPr>
              <a:t>不同利害相關者會對「排放量」做不同形式的要求，形成「排放責任」</a:t>
            </a:r>
            <a:endParaRPr sz="1800">
              <a:latin typeface="Microsoft JhengHei"/>
              <a:cs typeface="Microsoft JhengHei"/>
            </a:endParaRPr>
          </a:p>
          <a:p>
            <a:pPr>
              <a:lnSpc>
                <a:spcPct val="100000"/>
              </a:lnSpc>
              <a:spcBef>
                <a:spcPts val="200"/>
              </a:spcBef>
            </a:pPr>
            <a:endParaRPr sz="1800">
              <a:latin typeface="Microsoft JhengHei"/>
              <a:cs typeface="Microsoft JhengHei"/>
            </a:endParaRPr>
          </a:p>
          <a:p>
            <a:pPr marL="885825">
              <a:lnSpc>
                <a:spcPct val="100000"/>
              </a:lnSpc>
            </a:pPr>
            <a:r>
              <a:rPr dirty="0" sz="1800" spc="-5">
                <a:latin typeface="Microsoft JhengHei"/>
                <a:cs typeface="Microsoft JhengHei"/>
              </a:rPr>
              <a:t>排放責任的類型及相關示例</a:t>
            </a:r>
            <a:endParaRPr sz="1800">
              <a:latin typeface="Microsoft JhengHei"/>
              <a:cs typeface="Microsoft JhengHei"/>
            </a:endParaRPr>
          </a:p>
          <a:p>
            <a:pPr marL="614045">
              <a:lnSpc>
                <a:spcPct val="100000"/>
              </a:lnSpc>
              <a:spcBef>
                <a:spcPts val="2505"/>
              </a:spcBef>
              <a:tabLst>
                <a:tab pos="3482340" algn="l"/>
              </a:tabLst>
            </a:pPr>
            <a:r>
              <a:rPr dirty="0" sz="1800">
                <a:solidFill>
                  <a:srgbClr val="FFFFFF"/>
                </a:solidFill>
                <a:latin typeface="Microsoft JhengHei"/>
                <a:cs typeface="Microsoft JhengHei"/>
              </a:rPr>
              <a:t>責任</a:t>
            </a:r>
            <a:r>
              <a:rPr dirty="0" sz="1800" spc="-10">
                <a:solidFill>
                  <a:srgbClr val="FFFFFF"/>
                </a:solidFill>
                <a:latin typeface="Arial"/>
                <a:cs typeface="Arial"/>
              </a:rPr>
              <a:t>1</a:t>
            </a:r>
            <a:r>
              <a:rPr dirty="0" sz="1800" spc="-10">
                <a:solidFill>
                  <a:srgbClr val="FFFFFF"/>
                </a:solidFill>
                <a:latin typeface="Microsoft JhengHei"/>
                <a:cs typeface="Microsoft JhengHei"/>
              </a:rPr>
              <a:t>：</a:t>
            </a:r>
            <a:r>
              <a:rPr dirty="0" sz="1800">
                <a:solidFill>
                  <a:srgbClr val="FFFFFF"/>
                </a:solidFill>
                <a:latin typeface="Microsoft JhengHei"/>
                <a:cs typeface="Microsoft JhengHei"/>
              </a:rPr>
              <a:t>來自政府公部</a:t>
            </a:r>
            <a:r>
              <a:rPr dirty="0" sz="1800" spc="-50">
                <a:solidFill>
                  <a:srgbClr val="FFFFFF"/>
                </a:solidFill>
                <a:latin typeface="Microsoft JhengHei"/>
                <a:cs typeface="Microsoft JhengHei"/>
              </a:rPr>
              <a:t>門</a:t>
            </a:r>
            <a:r>
              <a:rPr dirty="0" sz="1800">
                <a:solidFill>
                  <a:srgbClr val="FFFFFF"/>
                </a:solidFill>
                <a:latin typeface="Microsoft JhengHei"/>
                <a:cs typeface="Microsoft JhengHei"/>
              </a:rPr>
              <a:t>	</a:t>
            </a:r>
            <a:r>
              <a:rPr dirty="0" sz="1800">
                <a:latin typeface="Microsoft JhengHei"/>
                <a:cs typeface="Microsoft JhengHei"/>
              </a:rPr>
              <a:t>例如：受環境影響評估規範應減量之環評案。抵換其環評責</a:t>
            </a:r>
            <a:r>
              <a:rPr dirty="0" sz="1800" spc="-50">
                <a:latin typeface="Microsoft JhengHei"/>
                <a:cs typeface="Microsoft JhengHei"/>
              </a:rPr>
              <a:t>任</a:t>
            </a:r>
            <a:endParaRPr sz="1800">
              <a:latin typeface="Microsoft JhengHei"/>
              <a:cs typeface="Microsoft JhengHei"/>
            </a:endParaRPr>
          </a:p>
        </p:txBody>
      </p:sp>
      <p:grpSp>
        <p:nvGrpSpPr>
          <p:cNvPr id="25" name="object 25" descr=""/>
          <p:cNvGrpSpPr/>
          <p:nvPr/>
        </p:nvGrpSpPr>
        <p:grpSpPr>
          <a:xfrm>
            <a:off x="1310639" y="1952244"/>
            <a:ext cx="826135" cy="1983105"/>
            <a:chOff x="1310639" y="1952244"/>
            <a:chExt cx="826135" cy="1983105"/>
          </a:xfrm>
        </p:grpSpPr>
        <p:sp>
          <p:nvSpPr>
            <p:cNvPr id="26" name="object 26" descr=""/>
            <p:cNvSpPr/>
            <p:nvPr/>
          </p:nvSpPr>
          <p:spPr>
            <a:xfrm>
              <a:off x="1394459" y="1952244"/>
              <a:ext cx="649605" cy="643255"/>
            </a:xfrm>
            <a:custGeom>
              <a:avLst/>
              <a:gdLst/>
              <a:ahLst/>
              <a:cxnLst/>
              <a:rect l="l" t="t" r="r" b="b"/>
              <a:pathLst>
                <a:path w="649605" h="643255">
                  <a:moveTo>
                    <a:pt x="324612" y="0"/>
                  </a:moveTo>
                  <a:lnTo>
                    <a:pt x="276632" y="3487"/>
                  </a:lnTo>
                  <a:lnTo>
                    <a:pt x="230843" y="13618"/>
                  </a:lnTo>
                  <a:lnTo>
                    <a:pt x="187743" y="29894"/>
                  </a:lnTo>
                  <a:lnTo>
                    <a:pt x="147837" y="51818"/>
                  </a:lnTo>
                  <a:lnTo>
                    <a:pt x="111624" y="78890"/>
                  </a:lnTo>
                  <a:lnTo>
                    <a:pt x="79606" y="110614"/>
                  </a:lnTo>
                  <a:lnTo>
                    <a:pt x="52285" y="146490"/>
                  </a:lnTo>
                  <a:lnTo>
                    <a:pt x="30162" y="186021"/>
                  </a:lnTo>
                  <a:lnTo>
                    <a:pt x="13740" y="228709"/>
                  </a:lnTo>
                  <a:lnTo>
                    <a:pt x="3518" y="274056"/>
                  </a:lnTo>
                  <a:lnTo>
                    <a:pt x="0" y="321563"/>
                  </a:lnTo>
                  <a:lnTo>
                    <a:pt x="3518" y="369071"/>
                  </a:lnTo>
                  <a:lnTo>
                    <a:pt x="13740" y="414418"/>
                  </a:lnTo>
                  <a:lnTo>
                    <a:pt x="30162" y="457106"/>
                  </a:lnTo>
                  <a:lnTo>
                    <a:pt x="52285" y="496637"/>
                  </a:lnTo>
                  <a:lnTo>
                    <a:pt x="79606" y="532513"/>
                  </a:lnTo>
                  <a:lnTo>
                    <a:pt x="111624" y="564237"/>
                  </a:lnTo>
                  <a:lnTo>
                    <a:pt x="147837" y="591309"/>
                  </a:lnTo>
                  <a:lnTo>
                    <a:pt x="187743" y="613233"/>
                  </a:lnTo>
                  <a:lnTo>
                    <a:pt x="230843" y="629509"/>
                  </a:lnTo>
                  <a:lnTo>
                    <a:pt x="276632" y="639640"/>
                  </a:lnTo>
                  <a:lnTo>
                    <a:pt x="324612" y="643127"/>
                  </a:lnTo>
                  <a:lnTo>
                    <a:pt x="372591" y="639640"/>
                  </a:lnTo>
                  <a:lnTo>
                    <a:pt x="418380" y="629509"/>
                  </a:lnTo>
                  <a:lnTo>
                    <a:pt x="461480" y="613233"/>
                  </a:lnTo>
                  <a:lnTo>
                    <a:pt x="501386" y="591309"/>
                  </a:lnTo>
                  <a:lnTo>
                    <a:pt x="537599" y="564237"/>
                  </a:lnTo>
                  <a:lnTo>
                    <a:pt x="569617" y="532513"/>
                  </a:lnTo>
                  <a:lnTo>
                    <a:pt x="596938" y="496637"/>
                  </a:lnTo>
                  <a:lnTo>
                    <a:pt x="619061" y="457106"/>
                  </a:lnTo>
                  <a:lnTo>
                    <a:pt x="635483" y="414418"/>
                  </a:lnTo>
                  <a:lnTo>
                    <a:pt x="645705" y="369071"/>
                  </a:lnTo>
                  <a:lnTo>
                    <a:pt x="649223" y="321563"/>
                  </a:lnTo>
                  <a:lnTo>
                    <a:pt x="645705" y="274056"/>
                  </a:lnTo>
                  <a:lnTo>
                    <a:pt x="635483" y="228709"/>
                  </a:lnTo>
                  <a:lnTo>
                    <a:pt x="619061" y="186021"/>
                  </a:lnTo>
                  <a:lnTo>
                    <a:pt x="596938" y="146490"/>
                  </a:lnTo>
                  <a:lnTo>
                    <a:pt x="569617" y="110614"/>
                  </a:lnTo>
                  <a:lnTo>
                    <a:pt x="537599" y="78890"/>
                  </a:lnTo>
                  <a:lnTo>
                    <a:pt x="501386" y="51818"/>
                  </a:lnTo>
                  <a:lnTo>
                    <a:pt x="461480" y="29894"/>
                  </a:lnTo>
                  <a:lnTo>
                    <a:pt x="418380" y="13618"/>
                  </a:lnTo>
                  <a:lnTo>
                    <a:pt x="372591" y="3487"/>
                  </a:lnTo>
                  <a:lnTo>
                    <a:pt x="324612" y="0"/>
                  </a:lnTo>
                  <a:close/>
                </a:path>
              </a:pathLst>
            </a:custGeom>
            <a:solidFill>
              <a:srgbClr val="EBEFF1"/>
            </a:solidFill>
          </p:spPr>
          <p:txBody>
            <a:bodyPr wrap="square" lIns="0" tIns="0" rIns="0" bIns="0" rtlCol="0"/>
            <a:lstStyle/>
            <a:p/>
          </p:txBody>
        </p:sp>
        <p:sp>
          <p:nvSpPr>
            <p:cNvPr id="27" name="object 27" descr=""/>
            <p:cNvSpPr/>
            <p:nvPr/>
          </p:nvSpPr>
          <p:spPr>
            <a:xfrm>
              <a:off x="1463039" y="2020824"/>
              <a:ext cx="510540" cy="506095"/>
            </a:xfrm>
            <a:custGeom>
              <a:avLst/>
              <a:gdLst/>
              <a:ahLst/>
              <a:cxnLst/>
              <a:rect l="l" t="t" r="r" b="b"/>
              <a:pathLst>
                <a:path w="510539" h="506094">
                  <a:moveTo>
                    <a:pt x="255270" y="0"/>
                  </a:moveTo>
                  <a:lnTo>
                    <a:pt x="209387" y="4076"/>
                  </a:lnTo>
                  <a:lnTo>
                    <a:pt x="166202" y="15829"/>
                  </a:lnTo>
                  <a:lnTo>
                    <a:pt x="126435" y="34543"/>
                  </a:lnTo>
                  <a:lnTo>
                    <a:pt x="90807" y="59504"/>
                  </a:lnTo>
                  <a:lnTo>
                    <a:pt x="60040" y="89997"/>
                  </a:lnTo>
                  <a:lnTo>
                    <a:pt x="34854" y="125306"/>
                  </a:lnTo>
                  <a:lnTo>
                    <a:pt x="15971" y="164717"/>
                  </a:lnTo>
                  <a:lnTo>
                    <a:pt x="4113" y="207514"/>
                  </a:lnTo>
                  <a:lnTo>
                    <a:pt x="0" y="252984"/>
                  </a:lnTo>
                  <a:lnTo>
                    <a:pt x="4113" y="298453"/>
                  </a:lnTo>
                  <a:lnTo>
                    <a:pt x="15971" y="341250"/>
                  </a:lnTo>
                  <a:lnTo>
                    <a:pt x="34854" y="380661"/>
                  </a:lnTo>
                  <a:lnTo>
                    <a:pt x="60040" y="415970"/>
                  </a:lnTo>
                  <a:lnTo>
                    <a:pt x="90807" y="446463"/>
                  </a:lnTo>
                  <a:lnTo>
                    <a:pt x="126435" y="471424"/>
                  </a:lnTo>
                  <a:lnTo>
                    <a:pt x="166202" y="490138"/>
                  </a:lnTo>
                  <a:lnTo>
                    <a:pt x="209387" y="501891"/>
                  </a:lnTo>
                  <a:lnTo>
                    <a:pt x="255270" y="505967"/>
                  </a:lnTo>
                  <a:lnTo>
                    <a:pt x="301152" y="501891"/>
                  </a:lnTo>
                  <a:lnTo>
                    <a:pt x="344337" y="490138"/>
                  </a:lnTo>
                  <a:lnTo>
                    <a:pt x="384104" y="471424"/>
                  </a:lnTo>
                  <a:lnTo>
                    <a:pt x="419732" y="446463"/>
                  </a:lnTo>
                  <a:lnTo>
                    <a:pt x="450499" y="415970"/>
                  </a:lnTo>
                  <a:lnTo>
                    <a:pt x="475685" y="380661"/>
                  </a:lnTo>
                  <a:lnTo>
                    <a:pt x="494568" y="341250"/>
                  </a:lnTo>
                  <a:lnTo>
                    <a:pt x="506426" y="298453"/>
                  </a:lnTo>
                  <a:lnTo>
                    <a:pt x="510540" y="252984"/>
                  </a:lnTo>
                  <a:lnTo>
                    <a:pt x="506426" y="207514"/>
                  </a:lnTo>
                  <a:lnTo>
                    <a:pt x="494568" y="164717"/>
                  </a:lnTo>
                  <a:lnTo>
                    <a:pt x="475685" y="125306"/>
                  </a:lnTo>
                  <a:lnTo>
                    <a:pt x="450499" y="89997"/>
                  </a:lnTo>
                  <a:lnTo>
                    <a:pt x="419732" y="59504"/>
                  </a:lnTo>
                  <a:lnTo>
                    <a:pt x="384104" y="34544"/>
                  </a:lnTo>
                  <a:lnTo>
                    <a:pt x="344337" y="15829"/>
                  </a:lnTo>
                  <a:lnTo>
                    <a:pt x="301152" y="4076"/>
                  </a:lnTo>
                  <a:lnTo>
                    <a:pt x="255270" y="0"/>
                  </a:lnTo>
                  <a:close/>
                </a:path>
              </a:pathLst>
            </a:custGeom>
            <a:solidFill>
              <a:srgbClr val="EF5F50"/>
            </a:solidFill>
          </p:spPr>
          <p:txBody>
            <a:bodyPr wrap="square" lIns="0" tIns="0" rIns="0" bIns="0" rtlCol="0"/>
            <a:lstStyle/>
            <a:p/>
          </p:txBody>
        </p:sp>
        <p:sp>
          <p:nvSpPr>
            <p:cNvPr id="28" name="object 28" descr=""/>
            <p:cNvSpPr/>
            <p:nvPr/>
          </p:nvSpPr>
          <p:spPr>
            <a:xfrm>
              <a:off x="1533143" y="2090928"/>
              <a:ext cx="372110" cy="367665"/>
            </a:xfrm>
            <a:custGeom>
              <a:avLst/>
              <a:gdLst/>
              <a:ahLst/>
              <a:cxnLst/>
              <a:rect l="l" t="t" r="r" b="b"/>
              <a:pathLst>
                <a:path w="372110" h="367664">
                  <a:moveTo>
                    <a:pt x="185928" y="0"/>
                  </a:moveTo>
                  <a:lnTo>
                    <a:pt x="136480" y="6556"/>
                  </a:lnTo>
                  <a:lnTo>
                    <a:pt x="92060" y="25061"/>
                  </a:lnTo>
                  <a:lnTo>
                    <a:pt x="54435" y="53768"/>
                  </a:lnTo>
                  <a:lnTo>
                    <a:pt x="25371" y="90932"/>
                  </a:lnTo>
                  <a:lnTo>
                    <a:pt x="6637" y="134805"/>
                  </a:lnTo>
                  <a:lnTo>
                    <a:pt x="0" y="183642"/>
                  </a:lnTo>
                  <a:lnTo>
                    <a:pt x="6637" y="232478"/>
                  </a:lnTo>
                  <a:lnTo>
                    <a:pt x="25371" y="276351"/>
                  </a:lnTo>
                  <a:lnTo>
                    <a:pt x="54435" y="313515"/>
                  </a:lnTo>
                  <a:lnTo>
                    <a:pt x="92060" y="342222"/>
                  </a:lnTo>
                  <a:lnTo>
                    <a:pt x="136480" y="360727"/>
                  </a:lnTo>
                  <a:lnTo>
                    <a:pt x="185928" y="367284"/>
                  </a:lnTo>
                  <a:lnTo>
                    <a:pt x="235375" y="360727"/>
                  </a:lnTo>
                  <a:lnTo>
                    <a:pt x="279795" y="342222"/>
                  </a:lnTo>
                  <a:lnTo>
                    <a:pt x="317420" y="313515"/>
                  </a:lnTo>
                  <a:lnTo>
                    <a:pt x="346484" y="276352"/>
                  </a:lnTo>
                  <a:lnTo>
                    <a:pt x="365218" y="232478"/>
                  </a:lnTo>
                  <a:lnTo>
                    <a:pt x="371856" y="183642"/>
                  </a:lnTo>
                  <a:lnTo>
                    <a:pt x="365218" y="134805"/>
                  </a:lnTo>
                  <a:lnTo>
                    <a:pt x="346484" y="90932"/>
                  </a:lnTo>
                  <a:lnTo>
                    <a:pt x="317420" y="53768"/>
                  </a:lnTo>
                  <a:lnTo>
                    <a:pt x="279795" y="25061"/>
                  </a:lnTo>
                  <a:lnTo>
                    <a:pt x="235375" y="6556"/>
                  </a:lnTo>
                  <a:lnTo>
                    <a:pt x="185928" y="0"/>
                  </a:lnTo>
                  <a:close/>
                </a:path>
              </a:pathLst>
            </a:custGeom>
            <a:solidFill>
              <a:srgbClr val="EBEFF1"/>
            </a:solidFill>
          </p:spPr>
          <p:txBody>
            <a:bodyPr wrap="square" lIns="0" tIns="0" rIns="0" bIns="0" rtlCol="0"/>
            <a:lstStyle/>
            <a:p/>
          </p:txBody>
        </p:sp>
        <p:pic>
          <p:nvPicPr>
            <p:cNvPr id="29" name="object 29" descr=""/>
            <p:cNvPicPr/>
            <p:nvPr/>
          </p:nvPicPr>
          <p:blipFill>
            <a:blip r:embed="rId2" cstate="print"/>
            <a:stretch>
              <a:fillRect/>
            </a:stretch>
          </p:blipFill>
          <p:spPr>
            <a:xfrm>
              <a:off x="1601723" y="2157984"/>
              <a:ext cx="233171" cy="230124"/>
            </a:xfrm>
            <a:prstGeom prst="rect">
              <a:avLst/>
            </a:prstGeom>
          </p:spPr>
        </p:pic>
        <p:pic>
          <p:nvPicPr>
            <p:cNvPr id="30" name="object 30" descr=""/>
            <p:cNvPicPr/>
            <p:nvPr/>
          </p:nvPicPr>
          <p:blipFill>
            <a:blip r:embed="rId3" cstate="print"/>
            <a:stretch>
              <a:fillRect/>
            </a:stretch>
          </p:blipFill>
          <p:spPr>
            <a:xfrm>
              <a:off x="2043683" y="2228088"/>
              <a:ext cx="92964" cy="91439"/>
            </a:xfrm>
            <a:prstGeom prst="rect">
              <a:avLst/>
            </a:prstGeom>
          </p:spPr>
        </p:pic>
        <p:sp>
          <p:nvSpPr>
            <p:cNvPr id="31" name="object 31" descr=""/>
            <p:cNvSpPr/>
            <p:nvPr/>
          </p:nvSpPr>
          <p:spPr>
            <a:xfrm>
              <a:off x="1708403" y="2263140"/>
              <a:ext cx="428625" cy="22860"/>
            </a:xfrm>
            <a:custGeom>
              <a:avLst/>
              <a:gdLst/>
              <a:ahLst/>
              <a:cxnLst/>
              <a:rect l="l" t="t" r="r" b="b"/>
              <a:pathLst>
                <a:path w="428625" h="22860">
                  <a:moveTo>
                    <a:pt x="422401" y="0"/>
                  </a:moveTo>
                  <a:lnTo>
                    <a:pt x="5841" y="0"/>
                  </a:lnTo>
                  <a:lnTo>
                    <a:pt x="0" y="5714"/>
                  </a:lnTo>
                  <a:lnTo>
                    <a:pt x="0" y="17145"/>
                  </a:lnTo>
                  <a:lnTo>
                    <a:pt x="5841" y="22860"/>
                  </a:lnTo>
                  <a:lnTo>
                    <a:pt x="416687" y="22860"/>
                  </a:lnTo>
                  <a:lnTo>
                    <a:pt x="422401" y="22860"/>
                  </a:lnTo>
                  <a:lnTo>
                    <a:pt x="428244" y="17145"/>
                  </a:lnTo>
                  <a:lnTo>
                    <a:pt x="428244" y="5714"/>
                  </a:lnTo>
                  <a:lnTo>
                    <a:pt x="422401" y="0"/>
                  </a:lnTo>
                  <a:close/>
                </a:path>
              </a:pathLst>
            </a:custGeom>
            <a:solidFill>
              <a:srgbClr val="5C5D5E"/>
            </a:solidFill>
          </p:spPr>
          <p:txBody>
            <a:bodyPr wrap="square" lIns="0" tIns="0" rIns="0" bIns="0" rtlCol="0"/>
            <a:lstStyle/>
            <a:p/>
          </p:txBody>
        </p:sp>
        <p:pic>
          <p:nvPicPr>
            <p:cNvPr id="32" name="object 32" descr=""/>
            <p:cNvPicPr/>
            <p:nvPr/>
          </p:nvPicPr>
          <p:blipFill>
            <a:blip r:embed="rId4" cstate="print"/>
            <a:stretch>
              <a:fillRect/>
            </a:stretch>
          </p:blipFill>
          <p:spPr>
            <a:xfrm>
              <a:off x="1708403" y="2263140"/>
              <a:ext cx="251459" cy="248412"/>
            </a:xfrm>
            <a:prstGeom prst="rect">
              <a:avLst/>
            </a:prstGeom>
          </p:spPr>
        </p:pic>
        <p:sp>
          <p:nvSpPr>
            <p:cNvPr id="33" name="object 33" descr=""/>
            <p:cNvSpPr/>
            <p:nvPr/>
          </p:nvSpPr>
          <p:spPr>
            <a:xfrm>
              <a:off x="1357883" y="3313176"/>
              <a:ext cx="477520" cy="287020"/>
            </a:xfrm>
            <a:custGeom>
              <a:avLst/>
              <a:gdLst/>
              <a:ahLst/>
              <a:cxnLst/>
              <a:rect l="l" t="t" r="r" b="b"/>
              <a:pathLst>
                <a:path w="477519" h="287020">
                  <a:moveTo>
                    <a:pt x="477011" y="0"/>
                  </a:moveTo>
                  <a:lnTo>
                    <a:pt x="0" y="0"/>
                  </a:lnTo>
                  <a:lnTo>
                    <a:pt x="0" y="286512"/>
                  </a:lnTo>
                  <a:lnTo>
                    <a:pt x="477011" y="286512"/>
                  </a:lnTo>
                  <a:lnTo>
                    <a:pt x="405257" y="143890"/>
                  </a:lnTo>
                  <a:lnTo>
                    <a:pt x="477011" y="0"/>
                  </a:lnTo>
                  <a:close/>
                </a:path>
              </a:pathLst>
            </a:custGeom>
            <a:solidFill>
              <a:srgbClr val="EF5F50"/>
            </a:solidFill>
          </p:spPr>
          <p:txBody>
            <a:bodyPr wrap="square" lIns="0" tIns="0" rIns="0" bIns="0" rtlCol="0"/>
            <a:lstStyle/>
            <a:p/>
          </p:txBody>
        </p:sp>
        <p:sp>
          <p:nvSpPr>
            <p:cNvPr id="34" name="object 34" descr=""/>
            <p:cNvSpPr/>
            <p:nvPr/>
          </p:nvSpPr>
          <p:spPr>
            <a:xfrm>
              <a:off x="1310639" y="3218688"/>
              <a:ext cx="47625" cy="716280"/>
            </a:xfrm>
            <a:custGeom>
              <a:avLst/>
              <a:gdLst/>
              <a:ahLst/>
              <a:cxnLst/>
              <a:rect l="l" t="t" r="r" b="b"/>
              <a:pathLst>
                <a:path w="47625" h="716279">
                  <a:moveTo>
                    <a:pt x="23621" y="0"/>
                  </a:moveTo>
                  <a:lnTo>
                    <a:pt x="14948" y="2051"/>
                  </a:lnTo>
                  <a:lnTo>
                    <a:pt x="7381" y="7461"/>
                  </a:lnTo>
                  <a:lnTo>
                    <a:pt x="2030" y="15109"/>
                  </a:lnTo>
                  <a:lnTo>
                    <a:pt x="0" y="23875"/>
                  </a:lnTo>
                  <a:lnTo>
                    <a:pt x="0" y="692404"/>
                  </a:lnTo>
                  <a:lnTo>
                    <a:pt x="2030" y="701170"/>
                  </a:lnTo>
                  <a:lnTo>
                    <a:pt x="7381" y="708818"/>
                  </a:lnTo>
                  <a:lnTo>
                    <a:pt x="14948" y="714228"/>
                  </a:lnTo>
                  <a:lnTo>
                    <a:pt x="23621" y="716280"/>
                  </a:lnTo>
                  <a:lnTo>
                    <a:pt x="32295" y="714228"/>
                  </a:lnTo>
                  <a:lnTo>
                    <a:pt x="39862" y="708818"/>
                  </a:lnTo>
                  <a:lnTo>
                    <a:pt x="45213" y="701170"/>
                  </a:lnTo>
                  <a:lnTo>
                    <a:pt x="47243" y="692404"/>
                  </a:lnTo>
                  <a:lnTo>
                    <a:pt x="47243" y="23875"/>
                  </a:lnTo>
                  <a:lnTo>
                    <a:pt x="45213" y="15109"/>
                  </a:lnTo>
                  <a:lnTo>
                    <a:pt x="39862" y="7461"/>
                  </a:lnTo>
                  <a:lnTo>
                    <a:pt x="32295" y="2051"/>
                  </a:lnTo>
                  <a:lnTo>
                    <a:pt x="23621" y="0"/>
                  </a:lnTo>
                  <a:close/>
                </a:path>
              </a:pathLst>
            </a:custGeom>
            <a:solidFill>
              <a:srgbClr val="464647"/>
            </a:solidFill>
          </p:spPr>
          <p:txBody>
            <a:bodyPr wrap="square" lIns="0" tIns="0" rIns="0" bIns="0" rtlCol="0"/>
            <a:lstStyle/>
            <a:p/>
          </p:txBody>
        </p:sp>
        <p:sp>
          <p:nvSpPr>
            <p:cNvPr id="35" name="object 35" descr=""/>
            <p:cNvSpPr/>
            <p:nvPr/>
          </p:nvSpPr>
          <p:spPr>
            <a:xfrm>
              <a:off x="1382268" y="3265931"/>
              <a:ext cx="477520" cy="381000"/>
            </a:xfrm>
            <a:custGeom>
              <a:avLst/>
              <a:gdLst/>
              <a:ahLst/>
              <a:cxnLst/>
              <a:rect l="l" t="t" r="r" b="b"/>
              <a:pathLst>
                <a:path w="477519" h="381000">
                  <a:moveTo>
                    <a:pt x="477012" y="381000"/>
                  </a:moveTo>
                  <a:lnTo>
                    <a:pt x="453136" y="333756"/>
                  </a:lnTo>
                  <a:lnTo>
                    <a:pt x="0" y="333756"/>
                  </a:lnTo>
                  <a:lnTo>
                    <a:pt x="0" y="381000"/>
                  </a:lnTo>
                  <a:lnTo>
                    <a:pt x="477012" y="381000"/>
                  </a:lnTo>
                  <a:close/>
                </a:path>
                <a:path w="477519" h="381000">
                  <a:moveTo>
                    <a:pt x="477012" y="0"/>
                  </a:moveTo>
                  <a:lnTo>
                    <a:pt x="0" y="0"/>
                  </a:lnTo>
                  <a:lnTo>
                    <a:pt x="0" y="47244"/>
                  </a:lnTo>
                  <a:lnTo>
                    <a:pt x="453136" y="47244"/>
                  </a:lnTo>
                  <a:lnTo>
                    <a:pt x="477012" y="0"/>
                  </a:lnTo>
                  <a:close/>
                </a:path>
              </a:pathLst>
            </a:custGeom>
            <a:solidFill>
              <a:srgbClr val="FFBE5C"/>
            </a:solidFill>
          </p:spPr>
          <p:txBody>
            <a:bodyPr wrap="square" lIns="0" tIns="0" rIns="0" bIns="0" rtlCol="0"/>
            <a:lstStyle/>
            <a:p/>
          </p:txBody>
        </p:sp>
        <p:sp>
          <p:nvSpPr>
            <p:cNvPr id="36" name="object 36" descr=""/>
            <p:cNvSpPr/>
            <p:nvPr/>
          </p:nvSpPr>
          <p:spPr>
            <a:xfrm>
              <a:off x="1357883" y="3313176"/>
              <a:ext cx="24765" cy="287020"/>
            </a:xfrm>
            <a:custGeom>
              <a:avLst/>
              <a:gdLst/>
              <a:ahLst/>
              <a:cxnLst/>
              <a:rect l="l" t="t" r="r" b="b"/>
              <a:pathLst>
                <a:path w="24765" h="287020">
                  <a:moveTo>
                    <a:pt x="24384" y="0"/>
                  </a:moveTo>
                  <a:lnTo>
                    <a:pt x="0" y="0"/>
                  </a:lnTo>
                  <a:lnTo>
                    <a:pt x="0" y="286512"/>
                  </a:lnTo>
                  <a:lnTo>
                    <a:pt x="24384" y="286512"/>
                  </a:lnTo>
                  <a:lnTo>
                    <a:pt x="24384" y="0"/>
                  </a:lnTo>
                  <a:close/>
                </a:path>
              </a:pathLst>
            </a:custGeom>
            <a:solidFill>
              <a:srgbClr val="CD412C"/>
            </a:solidFill>
          </p:spPr>
          <p:txBody>
            <a:bodyPr wrap="square" lIns="0" tIns="0" rIns="0" bIns="0" rtlCol="0"/>
            <a:lstStyle/>
            <a:p/>
          </p:txBody>
        </p:sp>
        <p:sp>
          <p:nvSpPr>
            <p:cNvPr id="37" name="object 37" descr=""/>
            <p:cNvSpPr/>
            <p:nvPr/>
          </p:nvSpPr>
          <p:spPr>
            <a:xfrm>
              <a:off x="1357884" y="3265931"/>
              <a:ext cx="24765" cy="381000"/>
            </a:xfrm>
            <a:custGeom>
              <a:avLst/>
              <a:gdLst/>
              <a:ahLst/>
              <a:cxnLst/>
              <a:rect l="l" t="t" r="r" b="b"/>
              <a:pathLst>
                <a:path w="24765" h="381000">
                  <a:moveTo>
                    <a:pt x="24384" y="333756"/>
                  </a:moveTo>
                  <a:lnTo>
                    <a:pt x="0" y="333756"/>
                  </a:lnTo>
                  <a:lnTo>
                    <a:pt x="0" y="381000"/>
                  </a:lnTo>
                  <a:lnTo>
                    <a:pt x="24384" y="381000"/>
                  </a:lnTo>
                  <a:lnTo>
                    <a:pt x="24384" y="333756"/>
                  </a:lnTo>
                  <a:close/>
                </a:path>
                <a:path w="24765" h="381000">
                  <a:moveTo>
                    <a:pt x="24384" y="0"/>
                  </a:moveTo>
                  <a:lnTo>
                    <a:pt x="0" y="0"/>
                  </a:lnTo>
                  <a:lnTo>
                    <a:pt x="0" y="47244"/>
                  </a:lnTo>
                  <a:lnTo>
                    <a:pt x="24384" y="47244"/>
                  </a:lnTo>
                  <a:lnTo>
                    <a:pt x="24384" y="0"/>
                  </a:lnTo>
                  <a:close/>
                </a:path>
              </a:pathLst>
            </a:custGeom>
            <a:solidFill>
              <a:srgbClr val="ECAD52"/>
            </a:solidFill>
          </p:spPr>
          <p:txBody>
            <a:bodyPr wrap="square" lIns="0" tIns="0" rIns="0" bIns="0" rtlCol="0"/>
            <a:lstStyle/>
            <a:p/>
          </p:txBody>
        </p:sp>
      </p:grpSp>
      <p:sp>
        <p:nvSpPr>
          <p:cNvPr id="38" name="object 38"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11</a:t>
            </a:fld>
          </a:p>
        </p:txBody>
      </p:sp>
      <p:sp>
        <p:nvSpPr>
          <p:cNvPr id="39" name="object 39"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descr=""/>
          <p:cNvPicPr/>
          <p:nvPr/>
        </p:nvPicPr>
        <p:blipFill>
          <a:blip r:embed="rId2" cstate="print"/>
          <a:stretch>
            <a:fillRect/>
          </a:stretch>
        </p:blipFill>
        <p:spPr>
          <a:xfrm>
            <a:off x="153923" y="2548127"/>
            <a:ext cx="7436358" cy="1229106"/>
          </a:xfrm>
          <a:prstGeom prst="rect">
            <a:avLst/>
          </a:prstGeom>
        </p:spPr>
      </p:pic>
      <p:sp>
        <p:nvSpPr>
          <p:cNvPr id="3" name="object 3"/>
          <p:cNvSpPr txBox="1">
            <a:spLocks noGrp="1"/>
          </p:cNvSpPr>
          <p:nvPr>
            <p:ph type="title"/>
          </p:nvPr>
        </p:nvSpPr>
        <p:spPr>
          <a:xfrm>
            <a:off x="486867" y="2697302"/>
            <a:ext cx="6737350" cy="697230"/>
          </a:xfrm>
          <a:prstGeom prst="rect"/>
        </p:spPr>
        <p:txBody>
          <a:bodyPr wrap="square" lIns="0" tIns="13335" rIns="0" bIns="0" rtlCol="0" vert="horz">
            <a:spAutoFit/>
          </a:bodyPr>
          <a:lstStyle/>
          <a:p>
            <a:pPr marL="12700">
              <a:lnSpc>
                <a:spcPct val="100000"/>
              </a:lnSpc>
              <a:spcBef>
                <a:spcPts val="105"/>
              </a:spcBef>
            </a:pPr>
            <a:r>
              <a:rPr dirty="0" sz="4400" spc="-15">
                <a:solidFill>
                  <a:srgbClr val="252525"/>
                </a:solidFill>
              </a:rPr>
              <a:t>我國自願減量機制推動現況</a:t>
            </a:r>
            <a:endParaRPr sz="4400"/>
          </a:p>
        </p:txBody>
      </p:sp>
      <p:sp>
        <p:nvSpPr>
          <p:cNvPr id="4" name="object 4"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11</a:t>
            </a:fld>
          </a:p>
        </p:txBody>
      </p:sp>
      <p:sp>
        <p:nvSpPr>
          <p:cNvPr id="5" name="object 5"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86867" y="363423"/>
            <a:ext cx="5511800" cy="574675"/>
          </a:xfrm>
          <a:prstGeom prst="rect"/>
        </p:spPr>
        <p:txBody>
          <a:bodyPr wrap="square" lIns="0" tIns="12700" rIns="0" bIns="0" rtlCol="0" vert="horz">
            <a:spAutoFit/>
          </a:bodyPr>
          <a:lstStyle/>
          <a:p>
            <a:pPr marL="12700">
              <a:lnSpc>
                <a:spcPct val="100000"/>
              </a:lnSpc>
              <a:spcBef>
                <a:spcPts val="100"/>
              </a:spcBef>
            </a:pPr>
            <a:r>
              <a:rPr dirty="0" spc="-15"/>
              <a:t>我國自願減量機制推動歷程</a:t>
            </a:r>
          </a:p>
        </p:txBody>
      </p:sp>
      <p:sp>
        <p:nvSpPr>
          <p:cNvPr id="3" name="object 3" descr=""/>
          <p:cNvSpPr txBox="1"/>
          <p:nvPr/>
        </p:nvSpPr>
        <p:spPr>
          <a:xfrm>
            <a:off x="665987" y="4472940"/>
            <a:ext cx="3563620" cy="1588135"/>
          </a:xfrm>
          <a:prstGeom prst="rect">
            <a:avLst/>
          </a:prstGeom>
          <a:solidFill>
            <a:srgbClr val="E7E6E6"/>
          </a:solidFill>
        </p:spPr>
        <p:txBody>
          <a:bodyPr wrap="square" lIns="0" tIns="14605" rIns="0" bIns="0" rtlCol="0" vert="horz">
            <a:spAutoFit/>
          </a:bodyPr>
          <a:lstStyle/>
          <a:p>
            <a:pPr algn="just" marL="377190" marR="85090" indent="-287020">
              <a:lnSpc>
                <a:spcPct val="120100"/>
              </a:lnSpc>
              <a:spcBef>
                <a:spcPts val="115"/>
              </a:spcBef>
              <a:buFont typeface="Arial"/>
              <a:buChar char="•"/>
              <a:tabLst>
                <a:tab pos="377190" algn="l"/>
                <a:tab pos="378460" algn="l"/>
              </a:tabLst>
            </a:pPr>
            <a:r>
              <a:rPr dirty="0" sz="1600">
                <a:latin typeface="Microsoft JhengHei"/>
                <a:cs typeface="Microsoft JhengHei"/>
              </a:rPr>
              <a:t>	</a:t>
            </a:r>
            <a:r>
              <a:rPr dirty="0" sz="1600" spc="100">
                <a:latin typeface="Microsoft JhengHei"/>
                <a:cs typeface="Microsoft JhengHei"/>
              </a:rPr>
              <a:t>我國於</a:t>
            </a:r>
            <a:r>
              <a:rPr dirty="0" sz="1600">
                <a:latin typeface="Microsoft JhengHei"/>
                <a:cs typeface="Microsoft JhengHei"/>
              </a:rPr>
              <a:t>2010</a:t>
            </a:r>
            <a:r>
              <a:rPr dirty="0" sz="1600" spc="75">
                <a:latin typeface="Microsoft JhengHei"/>
                <a:cs typeface="Microsoft JhengHei"/>
              </a:rPr>
              <a:t>年訂定《溫室氣體先</a:t>
            </a:r>
            <a:r>
              <a:rPr dirty="0" sz="1600" spc="-5">
                <a:latin typeface="Microsoft JhengHei"/>
                <a:cs typeface="Microsoft JhengHei"/>
              </a:rPr>
              <a:t>期專案暨抵換專案推動原則》，期</a:t>
            </a:r>
            <a:r>
              <a:rPr dirty="0" sz="1600" spc="-30">
                <a:latin typeface="Microsoft JhengHei"/>
                <a:cs typeface="Microsoft JhengHei"/>
              </a:rPr>
              <a:t>促使事業盤查排放量並及早減量。</a:t>
            </a:r>
            <a:endParaRPr sz="1600">
              <a:latin typeface="Microsoft JhengHei"/>
              <a:cs typeface="Microsoft JhengHei"/>
            </a:endParaRPr>
          </a:p>
          <a:p>
            <a:pPr algn="just" marL="377190" marR="86360" indent="-287020">
              <a:lnSpc>
                <a:spcPct val="120000"/>
              </a:lnSpc>
              <a:buFont typeface="Arial"/>
              <a:buChar char="•"/>
              <a:tabLst>
                <a:tab pos="377190" algn="l"/>
                <a:tab pos="378460" algn="l"/>
              </a:tabLst>
            </a:pPr>
            <a:r>
              <a:rPr dirty="0" sz="1600">
                <a:latin typeface="Microsoft JhengHei"/>
                <a:cs typeface="Microsoft JhengHei"/>
              </a:rPr>
              <a:t>	</a:t>
            </a:r>
            <a:r>
              <a:rPr dirty="0" sz="1600" spc="100">
                <a:latin typeface="Microsoft JhengHei"/>
                <a:cs typeface="Microsoft JhengHei"/>
              </a:rPr>
              <a:t>該原則於</a:t>
            </a:r>
            <a:r>
              <a:rPr dirty="0" sz="1600">
                <a:latin typeface="Microsoft JhengHei"/>
                <a:cs typeface="Microsoft JhengHei"/>
              </a:rPr>
              <a:t>2015</a:t>
            </a:r>
            <a:r>
              <a:rPr dirty="0" sz="1600" spc="75">
                <a:latin typeface="Microsoft JhengHei"/>
                <a:cs typeface="Microsoft JhengHei"/>
              </a:rPr>
              <a:t>年《溫室氣體減量</a:t>
            </a:r>
            <a:r>
              <a:rPr dirty="0" sz="1600" spc="-30">
                <a:latin typeface="Microsoft JhengHei"/>
                <a:cs typeface="Microsoft JhengHei"/>
              </a:rPr>
              <a:t>及管理法》公布施行後廢止。</a:t>
            </a:r>
            <a:endParaRPr sz="1600">
              <a:latin typeface="Microsoft JhengHei"/>
              <a:cs typeface="Microsoft JhengHei"/>
            </a:endParaRPr>
          </a:p>
        </p:txBody>
      </p:sp>
      <p:grpSp>
        <p:nvGrpSpPr>
          <p:cNvPr id="4" name="object 4" descr=""/>
          <p:cNvGrpSpPr/>
          <p:nvPr/>
        </p:nvGrpSpPr>
        <p:grpSpPr>
          <a:xfrm>
            <a:off x="1750225" y="902080"/>
            <a:ext cx="9532620" cy="3424554"/>
            <a:chOff x="1750225" y="902080"/>
            <a:chExt cx="9532620" cy="3424554"/>
          </a:xfrm>
        </p:grpSpPr>
        <p:sp>
          <p:nvSpPr>
            <p:cNvPr id="5" name="object 5" descr=""/>
            <p:cNvSpPr/>
            <p:nvPr/>
          </p:nvSpPr>
          <p:spPr>
            <a:xfrm>
              <a:off x="1750225" y="902080"/>
              <a:ext cx="9532620" cy="3377565"/>
            </a:xfrm>
            <a:custGeom>
              <a:avLst/>
              <a:gdLst/>
              <a:ahLst/>
              <a:cxnLst/>
              <a:rect l="l" t="t" r="r" b="b"/>
              <a:pathLst>
                <a:path w="9532620" h="3377565">
                  <a:moveTo>
                    <a:pt x="4961978" y="1063117"/>
                  </a:moveTo>
                  <a:lnTo>
                    <a:pt x="4949786" y="1063879"/>
                  </a:lnTo>
                  <a:lnTo>
                    <a:pt x="4943690" y="1064387"/>
                  </a:lnTo>
                  <a:lnTo>
                    <a:pt x="4925402" y="1065530"/>
                  </a:lnTo>
                  <a:lnTo>
                    <a:pt x="4919306" y="1066038"/>
                  </a:lnTo>
                  <a:lnTo>
                    <a:pt x="4907114" y="1066800"/>
                  </a:lnTo>
                  <a:lnTo>
                    <a:pt x="4901018" y="1067308"/>
                  </a:lnTo>
                  <a:lnTo>
                    <a:pt x="4888953" y="1068070"/>
                  </a:lnTo>
                  <a:lnTo>
                    <a:pt x="4882857" y="1068578"/>
                  </a:lnTo>
                  <a:lnTo>
                    <a:pt x="4876761" y="1068959"/>
                  </a:lnTo>
                  <a:lnTo>
                    <a:pt x="4870919" y="1073912"/>
                  </a:lnTo>
                  <a:lnTo>
                    <a:pt x="4864823" y="1074293"/>
                  </a:lnTo>
                  <a:lnTo>
                    <a:pt x="4858727" y="1074801"/>
                  </a:lnTo>
                  <a:lnTo>
                    <a:pt x="4859108" y="1079373"/>
                  </a:lnTo>
                  <a:lnTo>
                    <a:pt x="4846916" y="1080135"/>
                  </a:lnTo>
                  <a:lnTo>
                    <a:pt x="87718" y="3134995"/>
                  </a:lnTo>
                  <a:lnTo>
                    <a:pt x="44374" y="3162361"/>
                  </a:lnTo>
                  <a:lnTo>
                    <a:pt x="14710" y="3196928"/>
                  </a:lnTo>
                  <a:lnTo>
                    <a:pt x="0" y="3235743"/>
                  </a:lnTo>
                  <a:lnTo>
                    <a:pt x="1516" y="3275857"/>
                  </a:lnTo>
                  <a:lnTo>
                    <a:pt x="20535" y="3314319"/>
                  </a:lnTo>
                  <a:lnTo>
                    <a:pt x="48173" y="3343302"/>
                  </a:lnTo>
                  <a:lnTo>
                    <a:pt x="86670" y="3363785"/>
                  </a:lnTo>
                  <a:lnTo>
                    <a:pt x="131406" y="3375219"/>
                  </a:lnTo>
                  <a:lnTo>
                    <a:pt x="177761" y="3377057"/>
                  </a:lnTo>
                  <a:lnTo>
                    <a:pt x="195997" y="3374888"/>
                  </a:lnTo>
                  <a:lnTo>
                    <a:pt x="214115" y="3371040"/>
                  </a:lnTo>
                  <a:lnTo>
                    <a:pt x="232089" y="3365501"/>
                  </a:lnTo>
                  <a:lnTo>
                    <a:pt x="249897" y="3358261"/>
                  </a:lnTo>
                  <a:lnTo>
                    <a:pt x="4943690" y="1330833"/>
                  </a:lnTo>
                  <a:lnTo>
                    <a:pt x="6343671" y="1330833"/>
                  </a:lnTo>
                  <a:lnTo>
                    <a:pt x="4979034" y="1067689"/>
                  </a:lnTo>
                  <a:lnTo>
                    <a:pt x="4962232" y="1067689"/>
                  </a:lnTo>
                  <a:lnTo>
                    <a:pt x="4961978" y="1063117"/>
                  </a:lnTo>
                  <a:close/>
                </a:path>
                <a:path w="9532620" h="3377565">
                  <a:moveTo>
                    <a:pt x="7279369" y="1763268"/>
                  </a:moveTo>
                  <a:lnTo>
                    <a:pt x="7212418" y="1763268"/>
                  </a:lnTo>
                  <a:lnTo>
                    <a:pt x="7224864" y="1767078"/>
                  </a:lnTo>
                  <a:lnTo>
                    <a:pt x="7230960" y="1766570"/>
                  </a:lnTo>
                  <a:lnTo>
                    <a:pt x="7243152" y="1765808"/>
                  </a:lnTo>
                  <a:lnTo>
                    <a:pt x="7249248" y="1765300"/>
                  </a:lnTo>
                  <a:lnTo>
                    <a:pt x="7279369" y="1763268"/>
                  </a:lnTo>
                  <a:close/>
                </a:path>
                <a:path w="9532620" h="3377565">
                  <a:moveTo>
                    <a:pt x="6343671" y="1330833"/>
                  </a:moveTo>
                  <a:lnTo>
                    <a:pt x="4943690" y="1330833"/>
                  </a:lnTo>
                  <a:lnTo>
                    <a:pt x="7206322" y="1763649"/>
                  </a:lnTo>
                  <a:lnTo>
                    <a:pt x="7212418" y="1763268"/>
                  </a:lnTo>
                  <a:lnTo>
                    <a:pt x="7279369" y="1763268"/>
                  </a:lnTo>
                  <a:lnTo>
                    <a:pt x="7304112" y="1761617"/>
                  </a:lnTo>
                  <a:lnTo>
                    <a:pt x="7309827" y="1756664"/>
                  </a:lnTo>
                  <a:lnTo>
                    <a:pt x="7315923" y="1756156"/>
                  </a:lnTo>
                  <a:lnTo>
                    <a:pt x="7322019" y="1755775"/>
                  </a:lnTo>
                  <a:lnTo>
                    <a:pt x="7327861" y="1750822"/>
                  </a:lnTo>
                  <a:lnTo>
                    <a:pt x="7333957" y="1750314"/>
                  </a:lnTo>
                  <a:lnTo>
                    <a:pt x="7339672" y="1745361"/>
                  </a:lnTo>
                  <a:lnTo>
                    <a:pt x="7345768" y="1744980"/>
                  </a:lnTo>
                  <a:lnTo>
                    <a:pt x="7351483" y="1739900"/>
                  </a:lnTo>
                  <a:lnTo>
                    <a:pt x="7357325" y="1734947"/>
                  </a:lnTo>
                  <a:lnTo>
                    <a:pt x="7363421" y="1734566"/>
                  </a:lnTo>
                  <a:lnTo>
                    <a:pt x="7369136" y="1729486"/>
                  </a:lnTo>
                  <a:lnTo>
                    <a:pt x="7692444" y="1497203"/>
                  </a:lnTo>
                  <a:lnTo>
                    <a:pt x="7206449" y="1497203"/>
                  </a:lnTo>
                  <a:lnTo>
                    <a:pt x="6343671" y="1330833"/>
                  </a:lnTo>
                  <a:close/>
                </a:path>
                <a:path w="9532620" h="3377565">
                  <a:moveTo>
                    <a:pt x="9532327" y="0"/>
                  </a:moveTo>
                  <a:lnTo>
                    <a:pt x="8536393" y="197104"/>
                  </a:lnTo>
                  <a:lnTo>
                    <a:pt x="8769057" y="378714"/>
                  </a:lnTo>
                  <a:lnTo>
                    <a:pt x="7206449" y="1497203"/>
                  </a:lnTo>
                  <a:lnTo>
                    <a:pt x="7692444" y="1497203"/>
                  </a:lnTo>
                  <a:lnTo>
                    <a:pt x="8995752" y="560832"/>
                  </a:lnTo>
                  <a:lnTo>
                    <a:pt x="9298271" y="560832"/>
                  </a:lnTo>
                  <a:lnTo>
                    <a:pt x="9532327" y="0"/>
                  </a:lnTo>
                  <a:close/>
                </a:path>
                <a:path w="9532620" h="3377565">
                  <a:moveTo>
                    <a:pt x="4974424" y="1066800"/>
                  </a:moveTo>
                  <a:lnTo>
                    <a:pt x="4968328" y="1067181"/>
                  </a:lnTo>
                  <a:lnTo>
                    <a:pt x="4962232" y="1067689"/>
                  </a:lnTo>
                  <a:lnTo>
                    <a:pt x="4979034" y="1067689"/>
                  </a:lnTo>
                  <a:lnTo>
                    <a:pt x="4974424" y="1066800"/>
                  </a:lnTo>
                  <a:close/>
                </a:path>
                <a:path w="9532620" h="3377565">
                  <a:moveTo>
                    <a:pt x="9298271" y="560832"/>
                  </a:moveTo>
                  <a:lnTo>
                    <a:pt x="8995752" y="560832"/>
                  </a:lnTo>
                  <a:lnTo>
                    <a:pt x="9222320" y="742823"/>
                  </a:lnTo>
                  <a:lnTo>
                    <a:pt x="9298271" y="560832"/>
                  </a:lnTo>
                  <a:close/>
                </a:path>
              </a:pathLst>
            </a:custGeom>
            <a:solidFill>
              <a:srgbClr val="094974"/>
            </a:solidFill>
          </p:spPr>
          <p:txBody>
            <a:bodyPr wrap="square" lIns="0" tIns="0" rIns="0" bIns="0" rtlCol="0"/>
            <a:lstStyle/>
            <a:p/>
          </p:txBody>
        </p:sp>
        <p:sp>
          <p:nvSpPr>
            <p:cNvPr id="6" name="object 6" descr=""/>
            <p:cNvSpPr/>
            <p:nvPr/>
          </p:nvSpPr>
          <p:spPr>
            <a:xfrm>
              <a:off x="2086355" y="3506723"/>
              <a:ext cx="791210" cy="791210"/>
            </a:xfrm>
            <a:custGeom>
              <a:avLst/>
              <a:gdLst/>
              <a:ahLst/>
              <a:cxnLst/>
              <a:rect l="l" t="t" r="r" b="b"/>
              <a:pathLst>
                <a:path w="791210" h="791210">
                  <a:moveTo>
                    <a:pt x="395477" y="0"/>
                  </a:moveTo>
                  <a:lnTo>
                    <a:pt x="349352" y="2660"/>
                  </a:lnTo>
                  <a:lnTo>
                    <a:pt x="304791" y="10443"/>
                  </a:lnTo>
                  <a:lnTo>
                    <a:pt x="262090" y="23053"/>
                  </a:lnTo>
                  <a:lnTo>
                    <a:pt x="221546" y="40192"/>
                  </a:lnTo>
                  <a:lnTo>
                    <a:pt x="183456" y="61565"/>
                  </a:lnTo>
                  <a:lnTo>
                    <a:pt x="148116" y="86874"/>
                  </a:lnTo>
                  <a:lnTo>
                    <a:pt x="115823" y="115823"/>
                  </a:lnTo>
                  <a:lnTo>
                    <a:pt x="86874" y="148116"/>
                  </a:lnTo>
                  <a:lnTo>
                    <a:pt x="61565" y="183456"/>
                  </a:lnTo>
                  <a:lnTo>
                    <a:pt x="40192" y="221546"/>
                  </a:lnTo>
                  <a:lnTo>
                    <a:pt x="23053" y="262090"/>
                  </a:lnTo>
                  <a:lnTo>
                    <a:pt x="10443" y="304791"/>
                  </a:lnTo>
                  <a:lnTo>
                    <a:pt x="2660" y="349352"/>
                  </a:lnTo>
                  <a:lnTo>
                    <a:pt x="0" y="395477"/>
                  </a:lnTo>
                  <a:lnTo>
                    <a:pt x="2660" y="441603"/>
                  </a:lnTo>
                  <a:lnTo>
                    <a:pt x="10443" y="486164"/>
                  </a:lnTo>
                  <a:lnTo>
                    <a:pt x="23053" y="528865"/>
                  </a:lnTo>
                  <a:lnTo>
                    <a:pt x="40192" y="569409"/>
                  </a:lnTo>
                  <a:lnTo>
                    <a:pt x="61565" y="607499"/>
                  </a:lnTo>
                  <a:lnTo>
                    <a:pt x="86874" y="642839"/>
                  </a:lnTo>
                  <a:lnTo>
                    <a:pt x="115823" y="675132"/>
                  </a:lnTo>
                  <a:lnTo>
                    <a:pt x="148116" y="704081"/>
                  </a:lnTo>
                  <a:lnTo>
                    <a:pt x="183456" y="729390"/>
                  </a:lnTo>
                  <a:lnTo>
                    <a:pt x="221546" y="750763"/>
                  </a:lnTo>
                  <a:lnTo>
                    <a:pt x="262090" y="767902"/>
                  </a:lnTo>
                  <a:lnTo>
                    <a:pt x="304791" y="780512"/>
                  </a:lnTo>
                  <a:lnTo>
                    <a:pt x="349352" y="788295"/>
                  </a:lnTo>
                  <a:lnTo>
                    <a:pt x="395477" y="790956"/>
                  </a:lnTo>
                  <a:lnTo>
                    <a:pt x="441603" y="788295"/>
                  </a:lnTo>
                  <a:lnTo>
                    <a:pt x="486164" y="780512"/>
                  </a:lnTo>
                  <a:lnTo>
                    <a:pt x="528865" y="767902"/>
                  </a:lnTo>
                  <a:lnTo>
                    <a:pt x="569409" y="750763"/>
                  </a:lnTo>
                  <a:lnTo>
                    <a:pt x="607499" y="729390"/>
                  </a:lnTo>
                  <a:lnTo>
                    <a:pt x="642839" y="704081"/>
                  </a:lnTo>
                  <a:lnTo>
                    <a:pt x="675132" y="675132"/>
                  </a:lnTo>
                  <a:lnTo>
                    <a:pt x="704081" y="642839"/>
                  </a:lnTo>
                  <a:lnTo>
                    <a:pt x="729390" y="607499"/>
                  </a:lnTo>
                  <a:lnTo>
                    <a:pt x="750763" y="569409"/>
                  </a:lnTo>
                  <a:lnTo>
                    <a:pt x="767902" y="528865"/>
                  </a:lnTo>
                  <a:lnTo>
                    <a:pt x="780512" y="486164"/>
                  </a:lnTo>
                  <a:lnTo>
                    <a:pt x="788295" y="441603"/>
                  </a:lnTo>
                  <a:lnTo>
                    <a:pt x="790956" y="395477"/>
                  </a:lnTo>
                  <a:lnTo>
                    <a:pt x="788295" y="349352"/>
                  </a:lnTo>
                  <a:lnTo>
                    <a:pt x="780512" y="304791"/>
                  </a:lnTo>
                  <a:lnTo>
                    <a:pt x="767902" y="262090"/>
                  </a:lnTo>
                  <a:lnTo>
                    <a:pt x="750763" y="221546"/>
                  </a:lnTo>
                  <a:lnTo>
                    <a:pt x="729390" y="183456"/>
                  </a:lnTo>
                  <a:lnTo>
                    <a:pt x="704081" y="148116"/>
                  </a:lnTo>
                  <a:lnTo>
                    <a:pt x="675132" y="115824"/>
                  </a:lnTo>
                  <a:lnTo>
                    <a:pt x="642839" y="86874"/>
                  </a:lnTo>
                  <a:lnTo>
                    <a:pt x="607499" y="61565"/>
                  </a:lnTo>
                  <a:lnTo>
                    <a:pt x="569409" y="40192"/>
                  </a:lnTo>
                  <a:lnTo>
                    <a:pt x="528865" y="23053"/>
                  </a:lnTo>
                  <a:lnTo>
                    <a:pt x="486164" y="10443"/>
                  </a:lnTo>
                  <a:lnTo>
                    <a:pt x="441603" y="2660"/>
                  </a:lnTo>
                  <a:lnTo>
                    <a:pt x="395477" y="0"/>
                  </a:lnTo>
                  <a:close/>
                </a:path>
              </a:pathLst>
            </a:custGeom>
            <a:solidFill>
              <a:srgbClr val="A6A6A6"/>
            </a:solidFill>
          </p:spPr>
          <p:txBody>
            <a:bodyPr wrap="square" lIns="0" tIns="0" rIns="0" bIns="0" rtlCol="0"/>
            <a:lstStyle/>
            <a:p/>
          </p:txBody>
        </p:sp>
        <p:sp>
          <p:nvSpPr>
            <p:cNvPr id="7" name="object 7" descr=""/>
            <p:cNvSpPr/>
            <p:nvPr/>
          </p:nvSpPr>
          <p:spPr>
            <a:xfrm>
              <a:off x="2086355" y="3506723"/>
              <a:ext cx="791210" cy="791210"/>
            </a:xfrm>
            <a:custGeom>
              <a:avLst/>
              <a:gdLst/>
              <a:ahLst/>
              <a:cxnLst/>
              <a:rect l="l" t="t" r="r" b="b"/>
              <a:pathLst>
                <a:path w="791210" h="791210">
                  <a:moveTo>
                    <a:pt x="0" y="395477"/>
                  </a:moveTo>
                  <a:lnTo>
                    <a:pt x="2660" y="349352"/>
                  </a:lnTo>
                  <a:lnTo>
                    <a:pt x="10443" y="304791"/>
                  </a:lnTo>
                  <a:lnTo>
                    <a:pt x="23053" y="262090"/>
                  </a:lnTo>
                  <a:lnTo>
                    <a:pt x="40192" y="221546"/>
                  </a:lnTo>
                  <a:lnTo>
                    <a:pt x="61565" y="183456"/>
                  </a:lnTo>
                  <a:lnTo>
                    <a:pt x="86874" y="148116"/>
                  </a:lnTo>
                  <a:lnTo>
                    <a:pt x="115823" y="115823"/>
                  </a:lnTo>
                  <a:lnTo>
                    <a:pt x="148116" y="86874"/>
                  </a:lnTo>
                  <a:lnTo>
                    <a:pt x="183456" y="61565"/>
                  </a:lnTo>
                  <a:lnTo>
                    <a:pt x="221546" y="40192"/>
                  </a:lnTo>
                  <a:lnTo>
                    <a:pt x="262090" y="23053"/>
                  </a:lnTo>
                  <a:lnTo>
                    <a:pt x="304791" y="10443"/>
                  </a:lnTo>
                  <a:lnTo>
                    <a:pt x="349352" y="2660"/>
                  </a:lnTo>
                  <a:lnTo>
                    <a:pt x="395477" y="0"/>
                  </a:lnTo>
                  <a:lnTo>
                    <a:pt x="441603" y="2660"/>
                  </a:lnTo>
                  <a:lnTo>
                    <a:pt x="486164" y="10443"/>
                  </a:lnTo>
                  <a:lnTo>
                    <a:pt x="528865" y="23053"/>
                  </a:lnTo>
                  <a:lnTo>
                    <a:pt x="569409" y="40192"/>
                  </a:lnTo>
                  <a:lnTo>
                    <a:pt x="607499" y="61565"/>
                  </a:lnTo>
                  <a:lnTo>
                    <a:pt x="642839" y="86874"/>
                  </a:lnTo>
                  <a:lnTo>
                    <a:pt x="675132" y="115824"/>
                  </a:lnTo>
                  <a:lnTo>
                    <a:pt x="704081" y="148116"/>
                  </a:lnTo>
                  <a:lnTo>
                    <a:pt x="729390" y="183456"/>
                  </a:lnTo>
                  <a:lnTo>
                    <a:pt x="750763" y="221546"/>
                  </a:lnTo>
                  <a:lnTo>
                    <a:pt x="767902" y="262090"/>
                  </a:lnTo>
                  <a:lnTo>
                    <a:pt x="780512" y="304791"/>
                  </a:lnTo>
                  <a:lnTo>
                    <a:pt x="788295" y="349352"/>
                  </a:lnTo>
                  <a:lnTo>
                    <a:pt x="790956" y="395477"/>
                  </a:lnTo>
                  <a:lnTo>
                    <a:pt x="788295" y="441603"/>
                  </a:lnTo>
                  <a:lnTo>
                    <a:pt x="780512" y="486164"/>
                  </a:lnTo>
                  <a:lnTo>
                    <a:pt x="767902" y="528865"/>
                  </a:lnTo>
                  <a:lnTo>
                    <a:pt x="750763" y="569409"/>
                  </a:lnTo>
                  <a:lnTo>
                    <a:pt x="729390" y="607499"/>
                  </a:lnTo>
                  <a:lnTo>
                    <a:pt x="704081" y="642839"/>
                  </a:lnTo>
                  <a:lnTo>
                    <a:pt x="675132" y="675132"/>
                  </a:lnTo>
                  <a:lnTo>
                    <a:pt x="642839" y="704081"/>
                  </a:lnTo>
                  <a:lnTo>
                    <a:pt x="607499" y="729390"/>
                  </a:lnTo>
                  <a:lnTo>
                    <a:pt x="569409" y="750763"/>
                  </a:lnTo>
                  <a:lnTo>
                    <a:pt x="528865" y="767902"/>
                  </a:lnTo>
                  <a:lnTo>
                    <a:pt x="486164" y="780512"/>
                  </a:lnTo>
                  <a:lnTo>
                    <a:pt x="441603" y="788295"/>
                  </a:lnTo>
                  <a:lnTo>
                    <a:pt x="395477" y="790956"/>
                  </a:lnTo>
                  <a:lnTo>
                    <a:pt x="349352" y="788295"/>
                  </a:lnTo>
                  <a:lnTo>
                    <a:pt x="304791" y="780512"/>
                  </a:lnTo>
                  <a:lnTo>
                    <a:pt x="262090" y="767902"/>
                  </a:lnTo>
                  <a:lnTo>
                    <a:pt x="221546" y="750763"/>
                  </a:lnTo>
                  <a:lnTo>
                    <a:pt x="183456" y="729390"/>
                  </a:lnTo>
                  <a:lnTo>
                    <a:pt x="148116" y="704081"/>
                  </a:lnTo>
                  <a:lnTo>
                    <a:pt x="115823" y="675132"/>
                  </a:lnTo>
                  <a:lnTo>
                    <a:pt x="86874" y="642839"/>
                  </a:lnTo>
                  <a:lnTo>
                    <a:pt x="61565" y="607499"/>
                  </a:lnTo>
                  <a:lnTo>
                    <a:pt x="40192" y="569409"/>
                  </a:lnTo>
                  <a:lnTo>
                    <a:pt x="23053" y="528865"/>
                  </a:lnTo>
                  <a:lnTo>
                    <a:pt x="10443" y="486164"/>
                  </a:lnTo>
                  <a:lnTo>
                    <a:pt x="2660" y="441603"/>
                  </a:lnTo>
                  <a:lnTo>
                    <a:pt x="0" y="395477"/>
                  </a:lnTo>
                  <a:close/>
                </a:path>
              </a:pathLst>
            </a:custGeom>
            <a:ln w="57150">
              <a:solidFill>
                <a:srgbClr val="FFFFFF"/>
              </a:solidFill>
            </a:ln>
          </p:spPr>
          <p:txBody>
            <a:bodyPr wrap="square" lIns="0" tIns="0" rIns="0" bIns="0" rtlCol="0"/>
            <a:lstStyle/>
            <a:p/>
          </p:txBody>
        </p:sp>
        <p:pic>
          <p:nvPicPr>
            <p:cNvPr id="8" name="object 8" descr=""/>
            <p:cNvPicPr/>
            <p:nvPr/>
          </p:nvPicPr>
          <p:blipFill>
            <a:blip r:embed="rId2" cstate="print"/>
            <a:stretch>
              <a:fillRect/>
            </a:stretch>
          </p:blipFill>
          <p:spPr>
            <a:xfrm>
              <a:off x="2119883" y="3713988"/>
              <a:ext cx="741426" cy="454913"/>
            </a:xfrm>
            <a:prstGeom prst="rect">
              <a:avLst/>
            </a:prstGeom>
          </p:spPr>
        </p:pic>
      </p:grpSp>
      <p:sp>
        <p:nvSpPr>
          <p:cNvPr id="9" name="object 9" descr=""/>
          <p:cNvSpPr txBox="1"/>
          <p:nvPr/>
        </p:nvSpPr>
        <p:spPr>
          <a:xfrm>
            <a:off x="2235454" y="3762197"/>
            <a:ext cx="495300" cy="269240"/>
          </a:xfrm>
          <a:prstGeom prst="rect">
            <a:avLst/>
          </a:prstGeom>
        </p:spPr>
        <p:txBody>
          <a:bodyPr wrap="square" lIns="0" tIns="12065" rIns="0" bIns="0" rtlCol="0" vert="horz">
            <a:spAutoFit/>
          </a:bodyPr>
          <a:lstStyle/>
          <a:p>
            <a:pPr marL="12700">
              <a:lnSpc>
                <a:spcPct val="100000"/>
              </a:lnSpc>
              <a:spcBef>
                <a:spcPts val="95"/>
              </a:spcBef>
            </a:pPr>
            <a:r>
              <a:rPr dirty="0" sz="1600" spc="-20">
                <a:solidFill>
                  <a:srgbClr val="FFFFFF"/>
                </a:solidFill>
                <a:latin typeface="Microsoft JhengHei"/>
                <a:cs typeface="Microsoft JhengHei"/>
              </a:rPr>
              <a:t>2010</a:t>
            </a:r>
            <a:endParaRPr sz="1600">
              <a:latin typeface="Microsoft JhengHei"/>
              <a:cs typeface="Microsoft JhengHei"/>
            </a:endParaRPr>
          </a:p>
        </p:txBody>
      </p:sp>
      <p:grpSp>
        <p:nvGrpSpPr>
          <p:cNvPr id="10" name="object 10" descr=""/>
          <p:cNvGrpSpPr/>
          <p:nvPr/>
        </p:nvGrpSpPr>
        <p:grpSpPr>
          <a:xfrm>
            <a:off x="3982592" y="2685669"/>
            <a:ext cx="849630" cy="849630"/>
            <a:chOff x="3982592" y="2685669"/>
            <a:chExt cx="849630" cy="849630"/>
          </a:xfrm>
        </p:grpSpPr>
        <p:sp>
          <p:nvSpPr>
            <p:cNvPr id="11" name="object 11" descr=""/>
            <p:cNvSpPr/>
            <p:nvPr/>
          </p:nvSpPr>
          <p:spPr>
            <a:xfrm>
              <a:off x="4011167" y="2714244"/>
              <a:ext cx="792480" cy="792480"/>
            </a:xfrm>
            <a:custGeom>
              <a:avLst/>
              <a:gdLst/>
              <a:ahLst/>
              <a:cxnLst/>
              <a:rect l="l" t="t" r="r" b="b"/>
              <a:pathLst>
                <a:path w="792479" h="792479">
                  <a:moveTo>
                    <a:pt x="396240" y="0"/>
                  </a:moveTo>
                  <a:lnTo>
                    <a:pt x="350033" y="2666"/>
                  </a:lnTo>
                  <a:lnTo>
                    <a:pt x="305390" y="10465"/>
                  </a:lnTo>
                  <a:lnTo>
                    <a:pt x="262611" y="23102"/>
                  </a:lnTo>
                  <a:lnTo>
                    <a:pt x="221990" y="40277"/>
                  </a:lnTo>
                  <a:lnTo>
                    <a:pt x="183827" y="61693"/>
                  </a:lnTo>
                  <a:lnTo>
                    <a:pt x="148418" y="87054"/>
                  </a:lnTo>
                  <a:lnTo>
                    <a:pt x="116062" y="116062"/>
                  </a:lnTo>
                  <a:lnTo>
                    <a:pt x="87054" y="148418"/>
                  </a:lnTo>
                  <a:lnTo>
                    <a:pt x="61693" y="183827"/>
                  </a:lnTo>
                  <a:lnTo>
                    <a:pt x="40277" y="221990"/>
                  </a:lnTo>
                  <a:lnTo>
                    <a:pt x="23102" y="262611"/>
                  </a:lnTo>
                  <a:lnTo>
                    <a:pt x="10465" y="305390"/>
                  </a:lnTo>
                  <a:lnTo>
                    <a:pt x="2666" y="350033"/>
                  </a:lnTo>
                  <a:lnTo>
                    <a:pt x="0" y="396239"/>
                  </a:lnTo>
                  <a:lnTo>
                    <a:pt x="2666" y="442446"/>
                  </a:lnTo>
                  <a:lnTo>
                    <a:pt x="10465" y="487089"/>
                  </a:lnTo>
                  <a:lnTo>
                    <a:pt x="23102" y="529868"/>
                  </a:lnTo>
                  <a:lnTo>
                    <a:pt x="40277" y="570489"/>
                  </a:lnTo>
                  <a:lnTo>
                    <a:pt x="61693" y="608652"/>
                  </a:lnTo>
                  <a:lnTo>
                    <a:pt x="87054" y="644061"/>
                  </a:lnTo>
                  <a:lnTo>
                    <a:pt x="116062" y="676417"/>
                  </a:lnTo>
                  <a:lnTo>
                    <a:pt x="148418" y="705425"/>
                  </a:lnTo>
                  <a:lnTo>
                    <a:pt x="183827" y="730786"/>
                  </a:lnTo>
                  <a:lnTo>
                    <a:pt x="221990" y="752202"/>
                  </a:lnTo>
                  <a:lnTo>
                    <a:pt x="262611" y="769377"/>
                  </a:lnTo>
                  <a:lnTo>
                    <a:pt x="305390" y="782014"/>
                  </a:lnTo>
                  <a:lnTo>
                    <a:pt x="350033" y="789813"/>
                  </a:lnTo>
                  <a:lnTo>
                    <a:pt x="396240" y="792479"/>
                  </a:lnTo>
                  <a:lnTo>
                    <a:pt x="442446" y="789813"/>
                  </a:lnTo>
                  <a:lnTo>
                    <a:pt x="487089" y="782014"/>
                  </a:lnTo>
                  <a:lnTo>
                    <a:pt x="529868" y="769377"/>
                  </a:lnTo>
                  <a:lnTo>
                    <a:pt x="570489" y="752202"/>
                  </a:lnTo>
                  <a:lnTo>
                    <a:pt x="608652" y="730786"/>
                  </a:lnTo>
                  <a:lnTo>
                    <a:pt x="644061" y="705425"/>
                  </a:lnTo>
                  <a:lnTo>
                    <a:pt x="676417" y="676417"/>
                  </a:lnTo>
                  <a:lnTo>
                    <a:pt x="705425" y="644061"/>
                  </a:lnTo>
                  <a:lnTo>
                    <a:pt x="730786" y="608652"/>
                  </a:lnTo>
                  <a:lnTo>
                    <a:pt x="752202" y="570489"/>
                  </a:lnTo>
                  <a:lnTo>
                    <a:pt x="769377" y="529868"/>
                  </a:lnTo>
                  <a:lnTo>
                    <a:pt x="782014" y="487089"/>
                  </a:lnTo>
                  <a:lnTo>
                    <a:pt x="789813" y="442446"/>
                  </a:lnTo>
                  <a:lnTo>
                    <a:pt x="792480" y="396239"/>
                  </a:lnTo>
                  <a:lnTo>
                    <a:pt x="789813" y="350033"/>
                  </a:lnTo>
                  <a:lnTo>
                    <a:pt x="782014" y="305390"/>
                  </a:lnTo>
                  <a:lnTo>
                    <a:pt x="769377" y="262611"/>
                  </a:lnTo>
                  <a:lnTo>
                    <a:pt x="752202" y="221990"/>
                  </a:lnTo>
                  <a:lnTo>
                    <a:pt x="730786" y="183827"/>
                  </a:lnTo>
                  <a:lnTo>
                    <a:pt x="705425" y="148418"/>
                  </a:lnTo>
                  <a:lnTo>
                    <a:pt x="676417" y="116062"/>
                  </a:lnTo>
                  <a:lnTo>
                    <a:pt x="644061" y="87054"/>
                  </a:lnTo>
                  <a:lnTo>
                    <a:pt x="608652" y="61693"/>
                  </a:lnTo>
                  <a:lnTo>
                    <a:pt x="570489" y="40277"/>
                  </a:lnTo>
                  <a:lnTo>
                    <a:pt x="529868" y="23102"/>
                  </a:lnTo>
                  <a:lnTo>
                    <a:pt x="487089" y="10465"/>
                  </a:lnTo>
                  <a:lnTo>
                    <a:pt x="442446" y="2666"/>
                  </a:lnTo>
                  <a:lnTo>
                    <a:pt x="396240" y="0"/>
                  </a:lnTo>
                  <a:close/>
                </a:path>
              </a:pathLst>
            </a:custGeom>
            <a:solidFill>
              <a:srgbClr val="A6A6A6"/>
            </a:solidFill>
          </p:spPr>
          <p:txBody>
            <a:bodyPr wrap="square" lIns="0" tIns="0" rIns="0" bIns="0" rtlCol="0"/>
            <a:lstStyle/>
            <a:p/>
          </p:txBody>
        </p:sp>
        <p:sp>
          <p:nvSpPr>
            <p:cNvPr id="12" name="object 12" descr=""/>
            <p:cNvSpPr/>
            <p:nvPr/>
          </p:nvSpPr>
          <p:spPr>
            <a:xfrm>
              <a:off x="4011167" y="2714244"/>
              <a:ext cx="792480" cy="792480"/>
            </a:xfrm>
            <a:custGeom>
              <a:avLst/>
              <a:gdLst/>
              <a:ahLst/>
              <a:cxnLst/>
              <a:rect l="l" t="t" r="r" b="b"/>
              <a:pathLst>
                <a:path w="792479" h="792479">
                  <a:moveTo>
                    <a:pt x="0" y="396239"/>
                  </a:moveTo>
                  <a:lnTo>
                    <a:pt x="2666" y="350033"/>
                  </a:lnTo>
                  <a:lnTo>
                    <a:pt x="10465" y="305390"/>
                  </a:lnTo>
                  <a:lnTo>
                    <a:pt x="23102" y="262611"/>
                  </a:lnTo>
                  <a:lnTo>
                    <a:pt x="40277" y="221990"/>
                  </a:lnTo>
                  <a:lnTo>
                    <a:pt x="61693" y="183827"/>
                  </a:lnTo>
                  <a:lnTo>
                    <a:pt x="87054" y="148418"/>
                  </a:lnTo>
                  <a:lnTo>
                    <a:pt x="116062" y="116062"/>
                  </a:lnTo>
                  <a:lnTo>
                    <a:pt x="148418" y="87054"/>
                  </a:lnTo>
                  <a:lnTo>
                    <a:pt x="183827" y="61693"/>
                  </a:lnTo>
                  <a:lnTo>
                    <a:pt x="221990" y="40277"/>
                  </a:lnTo>
                  <a:lnTo>
                    <a:pt x="262611" y="23102"/>
                  </a:lnTo>
                  <a:lnTo>
                    <a:pt x="305390" y="10465"/>
                  </a:lnTo>
                  <a:lnTo>
                    <a:pt x="350033" y="2666"/>
                  </a:lnTo>
                  <a:lnTo>
                    <a:pt x="396240" y="0"/>
                  </a:lnTo>
                  <a:lnTo>
                    <a:pt x="442446" y="2666"/>
                  </a:lnTo>
                  <a:lnTo>
                    <a:pt x="487089" y="10465"/>
                  </a:lnTo>
                  <a:lnTo>
                    <a:pt x="529868" y="23102"/>
                  </a:lnTo>
                  <a:lnTo>
                    <a:pt x="570489" y="40277"/>
                  </a:lnTo>
                  <a:lnTo>
                    <a:pt x="608652" y="61693"/>
                  </a:lnTo>
                  <a:lnTo>
                    <a:pt x="644061" y="87054"/>
                  </a:lnTo>
                  <a:lnTo>
                    <a:pt x="676417" y="116062"/>
                  </a:lnTo>
                  <a:lnTo>
                    <a:pt x="705425" y="148418"/>
                  </a:lnTo>
                  <a:lnTo>
                    <a:pt x="730786" y="183827"/>
                  </a:lnTo>
                  <a:lnTo>
                    <a:pt x="752202" y="221990"/>
                  </a:lnTo>
                  <a:lnTo>
                    <a:pt x="769377" y="262611"/>
                  </a:lnTo>
                  <a:lnTo>
                    <a:pt x="782014" y="305390"/>
                  </a:lnTo>
                  <a:lnTo>
                    <a:pt x="789813" y="350033"/>
                  </a:lnTo>
                  <a:lnTo>
                    <a:pt x="792480" y="396239"/>
                  </a:lnTo>
                  <a:lnTo>
                    <a:pt x="789813" y="442446"/>
                  </a:lnTo>
                  <a:lnTo>
                    <a:pt x="782014" y="487089"/>
                  </a:lnTo>
                  <a:lnTo>
                    <a:pt x="769377" y="529868"/>
                  </a:lnTo>
                  <a:lnTo>
                    <a:pt x="752202" y="570489"/>
                  </a:lnTo>
                  <a:lnTo>
                    <a:pt x="730786" y="608652"/>
                  </a:lnTo>
                  <a:lnTo>
                    <a:pt x="705425" y="644061"/>
                  </a:lnTo>
                  <a:lnTo>
                    <a:pt x="676417" y="676417"/>
                  </a:lnTo>
                  <a:lnTo>
                    <a:pt x="644061" y="705425"/>
                  </a:lnTo>
                  <a:lnTo>
                    <a:pt x="608652" y="730786"/>
                  </a:lnTo>
                  <a:lnTo>
                    <a:pt x="570489" y="752202"/>
                  </a:lnTo>
                  <a:lnTo>
                    <a:pt x="529868" y="769377"/>
                  </a:lnTo>
                  <a:lnTo>
                    <a:pt x="487089" y="782014"/>
                  </a:lnTo>
                  <a:lnTo>
                    <a:pt x="442446" y="789813"/>
                  </a:lnTo>
                  <a:lnTo>
                    <a:pt x="396240" y="792479"/>
                  </a:lnTo>
                  <a:lnTo>
                    <a:pt x="350033" y="789813"/>
                  </a:lnTo>
                  <a:lnTo>
                    <a:pt x="305390" y="782014"/>
                  </a:lnTo>
                  <a:lnTo>
                    <a:pt x="262611" y="769377"/>
                  </a:lnTo>
                  <a:lnTo>
                    <a:pt x="221990" y="752202"/>
                  </a:lnTo>
                  <a:lnTo>
                    <a:pt x="183827" y="730786"/>
                  </a:lnTo>
                  <a:lnTo>
                    <a:pt x="148418" y="705425"/>
                  </a:lnTo>
                  <a:lnTo>
                    <a:pt x="116062" y="676417"/>
                  </a:lnTo>
                  <a:lnTo>
                    <a:pt x="87054" y="644061"/>
                  </a:lnTo>
                  <a:lnTo>
                    <a:pt x="61693" y="608652"/>
                  </a:lnTo>
                  <a:lnTo>
                    <a:pt x="40277" y="570489"/>
                  </a:lnTo>
                  <a:lnTo>
                    <a:pt x="23102" y="529868"/>
                  </a:lnTo>
                  <a:lnTo>
                    <a:pt x="10465" y="487089"/>
                  </a:lnTo>
                  <a:lnTo>
                    <a:pt x="2666" y="442446"/>
                  </a:lnTo>
                  <a:lnTo>
                    <a:pt x="0" y="396239"/>
                  </a:lnTo>
                  <a:close/>
                </a:path>
              </a:pathLst>
            </a:custGeom>
            <a:ln w="57150">
              <a:solidFill>
                <a:srgbClr val="FFFFFF"/>
              </a:solidFill>
            </a:ln>
          </p:spPr>
          <p:txBody>
            <a:bodyPr wrap="square" lIns="0" tIns="0" rIns="0" bIns="0" rtlCol="0"/>
            <a:lstStyle/>
            <a:p/>
          </p:txBody>
        </p:sp>
        <p:pic>
          <p:nvPicPr>
            <p:cNvPr id="13" name="object 13" descr=""/>
            <p:cNvPicPr/>
            <p:nvPr/>
          </p:nvPicPr>
          <p:blipFill>
            <a:blip r:embed="rId3" cstate="print"/>
            <a:stretch>
              <a:fillRect/>
            </a:stretch>
          </p:blipFill>
          <p:spPr>
            <a:xfrm>
              <a:off x="4046219" y="2921508"/>
              <a:ext cx="741426" cy="454913"/>
            </a:xfrm>
            <a:prstGeom prst="rect">
              <a:avLst/>
            </a:prstGeom>
          </p:spPr>
        </p:pic>
      </p:grpSp>
      <p:sp>
        <p:nvSpPr>
          <p:cNvPr id="14" name="object 14" descr=""/>
          <p:cNvSpPr txBox="1"/>
          <p:nvPr/>
        </p:nvSpPr>
        <p:spPr>
          <a:xfrm>
            <a:off x="4161535" y="2970098"/>
            <a:ext cx="495300" cy="269240"/>
          </a:xfrm>
          <a:prstGeom prst="rect">
            <a:avLst/>
          </a:prstGeom>
        </p:spPr>
        <p:txBody>
          <a:bodyPr wrap="square" lIns="0" tIns="12065" rIns="0" bIns="0" rtlCol="0" vert="horz">
            <a:spAutoFit/>
          </a:bodyPr>
          <a:lstStyle/>
          <a:p>
            <a:pPr marL="12700">
              <a:lnSpc>
                <a:spcPct val="100000"/>
              </a:lnSpc>
              <a:spcBef>
                <a:spcPts val="95"/>
              </a:spcBef>
            </a:pPr>
            <a:r>
              <a:rPr dirty="0" sz="1600" spc="-20">
                <a:solidFill>
                  <a:srgbClr val="FFFFFF"/>
                </a:solidFill>
                <a:latin typeface="Microsoft JhengHei"/>
                <a:cs typeface="Microsoft JhengHei"/>
              </a:rPr>
              <a:t>2015</a:t>
            </a:r>
            <a:endParaRPr sz="1600">
              <a:latin typeface="Microsoft JhengHei"/>
              <a:cs typeface="Microsoft JhengHei"/>
            </a:endParaRPr>
          </a:p>
        </p:txBody>
      </p:sp>
      <p:grpSp>
        <p:nvGrpSpPr>
          <p:cNvPr id="15" name="object 15" descr=""/>
          <p:cNvGrpSpPr/>
          <p:nvPr/>
        </p:nvGrpSpPr>
        <p:grpSpPr>
          <a:xfrm>
            <a:off x="6108572" y="1736217"/>
            <a:ext cx="849630" cy="849630"/>
            <a:chOff x="6108572" y="1736217"/>
            <a:chExt cx="849630" cy="849630"/>
          </a:xfrm>
        </p:grpSpPr>
        <p:sp>
          <p:nvSpPr>
            <p:cNvPr id="16" name="object 16" descr=""/>
            <p:cNvSpPr/>
            <p:nvPr/>
          </p:nvSpPr>
          <p:spPr>
            <a:xfrm>
              <a:off x="6137147" y="1764792"/>
              <a:ext cx="792480" cy="792480"/>
            </a:xfrm>
            <a:custGeom>
              <a:avLst/>
              <a:gdLst/>
              <a:ahLst/>
              <a:cxnLst/>
              <a:rect l="l" t="t" r="r" b="b"/>
              <a:pathLst>
                <a:path w="792479" h="792480">
                  <a:moveTo>
                    <a:pt x="396240" y="0"/>
                  </a:moveTo>
                  <a:lnTo>
                    <a:pt x="350033" y="2666"/>
                  </a:lnTo>
                  <a:lnTo>
                    <a:pt x="305390" y="10465"/>
                  </a:lnTo>
                  <a:lnTo>
                    <a:pt x="262611" y="23102"/>
                  </a:lnTo>
                  <a:lnTo>
                    <a:pt x="221990" y="40277"/>
                  </a:lnTo>
                  <a:lnTo>
                    <a:pt x="183827" y="61693"/>
                  </a:lnTo>
                  <a:lnTo>
                    <a:pt x="148418" y="87054"/>
                  </a:lnTo>
                  <a:lnTo>
                    <a:pt x="116062" y="116062"/>
                  </a:lnTo>
                  <a:lnTo>
                    <a:pt x="87054" y="148418"/>
                  </a:lnTo>
                  <a:lnTo>
                    <a:pt x="61693" y="183827"/>
                  </a:lnTo>
                  <a:lnTo>
                    <a:pt x="40277" y="221990"/>
                  </a:lnTo>
                  <a:lnTo>
                    <a:pt x="23102" y="262611"/>
                  </a:lnTo>
                  <a:lnTo>
                    <a:pt x="10465" y="305390"/>
                  </a:lnTo>
                  <a:lnTo>
                    <a:pt x="2666" y="350033"/>
                  </a:lnTo>
                  <a:lnTo>
                    <a:pt x="0" y="396240"/>
                  </a:lnTo>
                  <a:lnTo>
                    <a:pt x="2666" y="442446"/>
                  </a:lnTo>
                  <a:lnTo>
                    <a:pt x="10465" y="487089"/>
                  </a:lnTo>
                  <a:lnTo>
                    <a:pt x="23102" y="529868"/>
                  </a:lnTo>
                  <a:lnTo>
                    <a:pt x="40277" y="570489"/>
                  </a:lnTo>
                  <a:lnTo>
                    <a:pt x="61693" y="608652"/>
                  </a:lnTo>
                  <a:lnTo>
                    <a:pt x="87054" y="644061"/>
                  </a:lnTo>
                  <a:lnTo>
                    <a:pt x="116062" y="676417"/>
                  </a:lnTo>
                  <a:lnTo>
                    <a:pt x="148418" y="705425"/>
                  </a:lnTo>
                  <a:lnTo>
                    <a:pt x="183827" y="730786"/>
                  </a:lnTo>
                  <a:lnTo>
                    <a:pt x="221990" y="752202"/>
                  </a:lnTo>
                  <a:lnTo>
                    <a:pt x="262611" y="769377"/>
                  </a:lnTo>
                  <a:lnTo>
                    <a:pt x="305390" y="782014"/>
                  </a:lnTo>
                  <a:lnTo>
                    <a:pt x="350033" y="789813"/>
                  </a:lnTo>
                  <a:lnTo>
                    <a:pt x="396240" y="792480"/>
                  </a:lnTo>
                  <a:lnTo>
                    <a:pt x="442446" y="789813"/>
                  </a:lnTo>
                  <a:lnTo>
                    <a:pt x="487089" y="782014"/>
                  </a:lnTo>
                  <a:lnTo>
                    <a:pt x="529868" y="769377"/>
                  </a:lnTo>
                  <a:lnTo>
                    <a:pt x="570489" y="752202"/>
                  </a:lnTo>
                  <a:lnTo>
                    <a:pt x="608652" y="730786"/>
                  </a:lnTo>
                  <a:lnTo>
                    <a:pt x="644061" y="705425"/>
                  </a:lnTo>
                  <a:lnTo>
                    <a:pt x="676417" y="676417"/>
                  </a:lnTo>
                  <a:lnTo>
                    <a:pt x="705425" y="644061"/>
                  </a:lnTo>
                  <a:lnTo>
                    <a:pt x="730786" y="608652"/>
                  </a:lnTo>
                  <a:lnTo>
                    <a:pt x="752202" y="570489"/>
                  </a:lnTo>
                  <a:lnTo>
                    <a:pt x="769377" y="529868"/>
                  </a:lnTo>
                  <a:lnTo>
                    <a:pt x="782014" y="487089"/>
                  </a:lnTo>
                  <a:lnTo>
                    <a:pt x="789813" y="442446"/>
                  </a:lnTo>
                  <a:lnTo>
                    <a:pt x="792479" y="396240"/>
                  </a:lnTo>
                  <a:lnTo>
                    <a:pt x="789813" y="350033"/>
                  </a:lnTo>
                  <a:lnTo>
                    <a:pt x="782014" y="305390"/>
                  </a:lnTo>
                  <a:lnTo>
                    <a:pt x="769377" y="262611"/>
                  </a:lnTo>
                  <a:lnTo>
                    <a:pt x="752202" y="221990"/>
                  </a:lnTo>
                  <a:lnTo>
                    <a:pt x="730786" y="183827"/>
                  </a:lnTo>
                  <a:lnTo>
                    <a:pt x="705425" y="148418"/>
                  </a:lnTo>
                  <a:lnTo>
                    <a:pt x="676417" y="116062"/>
                  </a:lnTo>
                  <a:lnTo>
                    <a:pt x="644061" y="87054"/>
                  </a:lnTo>
                  <a:lnTo>
                    <a:pt x="608652" y="61693"/>
                  </a:lnTo>
                  <a:lnTo>
                    <a:pt x="570489" y="40277"/>
                  </a:lnTo>
                  <a:lnTo>
                    <a:pt x="529868" y="23102"/>
                  </a:lnTo>
                  <a:lnTo>
                    <a:pt x="487089" y="10465"/>
                  </a:lnTo>
                  <a:lnTo>
                    <a:pt x="442446" y="2666"/>
                  </a:lnTo>
                  <a:lnTo>
                    <a:pt x="396240" y="0"/>
                  </a:lnTo>
                  <a:close/>
                </a:path>
              </a:pathLst>
            </a:custGeom>
            <a:solidFill>
              <a:srgbClr val="CEDCE3"/>
            </a:solidFill>
          </p:spPr>
          <p:txBody>
            <a:bodyPr wrap="square" lIns="0" tIns="0" rIns="0" bIns="0" rtlCol="0"/>
            <a:lstStyle/>
            <a:p/>
          </p:txBody>
        </p:sp>
        <p:sp>
          <p:nvSpPr>
            <p:cNvPr id="17" name="object 17" descr=""/>
            <p:cNvSpPr/>
            <p:nvPr/>
          </p:nvSpPr>
          <p:spPr>
            <a:xfrm>
              <a:off x="6137147" y="1764792"/>
              <a:ext cx="792480" cy="792480"/>
            </a:xfrm>
            <a:custGeom>
              <a:avLst/>
              <a:gdLst/>
              <a:ahLst/>
              <a:cxnLst/>
              <a:rect l="l" t="t" r="r" b="b"/>
              <a:pathLst>
                <a:path w="792479" h="792480">
                  <a:moveTo>
                    <a:pt x="0" y="396240"/>
                  </a:moveTo>
                  <a:lnTo>
                    <a:pt x="2666" y="350033"/>
                  </a:lnTo>
                  <a:lnTo>
                    <a:pt x="10465" y="305390"/>
                  </a:lnTo>
                  <a:lnTo>
                    <a:pt x="23102" y="262611"/>
                  </a:lnTo>
                  <a:lnTo>
                    <a:pt x="40277" y="221990"/>
                  </a:lnTo>
                  <a:lnTo>
                    <a:pt x="61693" y="183827"/>
                  </a:lnTo>
                  <a:lnTo>
                    <a:pt x="87054" y="148418"/>
                  </a:lnTo>
                  <a:lnTo>
                    <a:pt x="116062" y="116062"/>
                  </a:lnTo>
                  <a:lnTo>
                    <a:pt x="148418" y="87054"/>
                  </a:lnTo>
                  <a:lnTo>
                    <a:pt x="183827" y="61693"/>
                  </a:lnTo>
                  <a:lnTo>
                    <a:pt x="221990" y="40277"/>
                  </a:lnTo>
                  <a:lnTo>
                    <a:pt x="262611" y="23102"/>
                  </a:lnTo>
                  <a:lnTo>
                    <a:pt x="305390" y="10465"/>
                  </a:lnTo>
                  <a:lnTo>
                    <a:pt x="350033" y="2666"/>
                  </a:lnTo>
                  <a:lnTo>
                    <a:pt x="396240" y="0"/>
                  </a:lnTo>
                  <a:lnTo>
                    <a:pt x="442446" y="2666"/>
                  </a:lnTo>
                  <a:lnTo>
                    <a:pt x="487089" y="10465"/>
                  </a:lnTo>
                  <a:lnTo>
                    <a:pt x="529868" y="23102"/>
                  </a:lnTo>
                  <a:lnTo>
                    <a:pt x="570489" y="40277"/>
                  </a:lnTo>
                  <a:lnTo>
                    <a:pt x="608652" y="61693"/>
                  </a:lnTo>
                  <a:lnTo>
                    <a:pt x="644061" y="87054"/>
                  </a:lnTo>
                  <a:lnTo>
                    <a:pt x="676417" y="116062"/>
                  </a:lnTo>
                  <a:lnTo>
                    <a:pt x="705425" y="148418"/>
                  </a:lnTo>
                  <a:lnTo>
                    <a:pt x="730786" y="183827"/>
                  </a:lnTo>
                  <a:lnTo>
                    <a:pt x="752202" y="221990"/>
                  </a:lnTo>
                  <a:lnTo>
                    <a:pt x="769377" y="262611"/>
                  </a:lnTo>
                  <a:lnTo>
                    <a:pt x="782014" y="305390"/>
                  </a:lnTo>
                  <a:lnTo>
                    <a:pt x="789813" y="350033"/>
                  </a:lnTo>
                  <a:lnTo>
                    <a:pt x="792479" y="396240"/>
                  </a:lnTo>
                  <a:lnTo>
                    <a:pt x="789813" y="442446"/>
                  </a:lnTo>
                  <a:lnTo>
                    <a:pt x="782014" y="487089"/>
                  </a:lnTo>
                  <a:lnTo>
                    <a:pt x="769377" y="529868"/>
                  </a:lnTo>
                  <a:lnTo>
                    <a:pt x="752202" y="570489"/>
                  </a:lnTo>
                  <a:lnTo>
                    <a:pt x="730786" y="608652"/>
                  </a:lnTo>
                  <a:lnTo>
                    <a:pt x="705425" y="644061"/>
                  </a:lnTo>
                  <a:lnTo>
                    <a:pt x="676417" y="676417"/>
                  </a:lnTo>
                  <a:lnTo>
                    <a:pt x="644061" y="705425"/>
                  </a:lnTo>
                  <a:lnTo>
                    <a:pt x="608652" y="730786"/>
                  </a:lnTo>
                  <a:lnTo>
                    <a:pt x="570489" y="752202"/>
                  </a:lnTo>
                  <a:lnTo>
                    <a:pt x="529868" y="769377"/>
                  </a:lnTo>
                  <a:lnTo>
                    <a:pt x="487089" y="782014"/>
                  </a:lnTo>
                  <a:lnTo>
                    <a:pt x="442446" y="789813"/>
                  </a:lnTo>
                  <a:lnTo>
                    <a:pt x="396240" y="792480"/>
                  </a:lnTo>
                  <a:lnTo>
                    <a:pt x="350033" y="789813"/>
                  </a:lnTo>
                  <a:lnTo>
                    <a:pt x="305390" y="782014"/>
                  </a:lnTo>
                  <a:lnTo>
                    <a:pt x="262611" y="769377"/>
                  </a:lnTo>
                  <a:lnTo>
                    <a:pt x="221990" y="752202"/>
                  </a:lnTo>
                  <a:lnTo>
                    <a:pt x="183827" y="730786"/>
                  </a:lnTo>
                  <a:lnTo>
                    <a:pt x="148418" y="705425"/>
                  </a:lnTo>
                  <a:lnTo>
                    <a:pt x="116062" y="676417"/>
                  </a:lnTo>
                  <a:lnTo>
                    <a:pt x="87054" y="644061"/>
                  </a:lnTo>
                  <a:lnTo>
                    <a:pt x="61693" y="608652"/>
                  </a:lnTo>
                  <a:lnTo>
                    <a:pt x="40277" y="570489"/>
                  </a:lnTo>
                  <a:lnTo>
                    <a:pt x="23102" y="529868"/>
                  </a:lnTo>
                  <a:lnTo>
                    <a:pt x="10465" y="487089"/>
                  </a:lnTo>
                  <a:lnTo>
                    <a:pt x="2666" y="442446"/>
                  </a:lnTo>
                  <a:lnTo>
                    <a:pt x="0" y="396240"/>
                  </a:lnTo>
                  <a:close/>
                </a:path>
              </a:pathLst>
            </a:custGeom>
            <a:ln w="57150">
              <a:solidFill>
                <a:srgbClr val="FFFFFF"/>
              </a:solidFill>
            </a:ln>
          </p:spPr>
          <p:txBody>
            <a:bodyPr wrap="square" lIns="0" tIns="0" rIns="0" bIns="0" rtlCol="0"/>
            <a:lstStyle/>
            <a:p/>
          </p:txBody>
        </p:sp>
      </p:grpSp>
      <p:sp>
        <p:nvSpPr>
          <p:cNvPr id="18" name="object 18" descr=""/>
          <p:cNvSpPr txBox="1"/>
          <p:nvPr/>
        </p:nvSpPr>
        <p:spPr>
          <a:xfrm>
            <a:off x="6250685" y="2005965"/>
            <a:ext cx="568325" cy="299720"/>
          </a:xfrm>
          <a:prstGeom prst="rect">
            <a:avLst/>
          </a:prstGeom>
        </p:spPr>
        <p:txBody>
          <a:bodyPr wrap="square" lIns="0" tIns="12700" rIns="0" bIns="0" rtlCol="0" vert="horz">
            <a:spAutoFit/>
          </a:bodyPr>
          <a:lstStyle/>
          <a:p>
            <a:pPr marL="12700">
              <a:lnSpc>
                <a:spcPct val="100000"/>
              </a:lnSpc>
              <a:spcBef>
                <a:spcPts val="100"/>
              </a:spcBef>
            </a:pPr>
            <a:r>
              <a:rPr dirty="0" sz="1800" spc="-20" b="1">
                <a:latin typeface="Microsoft JhengHei"/>
                <a:cs typeface="Microsoft JhengHei"/>
              </a:rPr>
              <a:t>2023</a:t>
            </a:r>
            <a:endParaRPr sz="1800">
              <a:latin typeface="Microsoft JhengHei"/>
              <a:cs typeface="Microsoft JhengHei"/>
            </a:endParaRPr>
          </a:p>
        </p:txBody>
      </p:sp>
      <p:grpSp>
        <p:nvGrpSpPr>
          <p:cNvPr id="19" name="object 19" descr=""/>
          <p:cNvGrpSpPr/>
          <p:nvPr/>
        </p:nvGrpSpPr>
        <p:grpSpPr>
          <a:xfrm>
            <a:off x="8751189" y="2015108"/>
            <a:ext cx="849630" cy="849630"/>
            <a:chOff x="8751189" y="2015108"/>
            <a:chExt cx="849630" cy="849630"/>
          </a:xfrm>
        </p:grpSpPr>
        <p:sp>
          <p:nvSpPr>
            <p:cNvPr id="20" name="object 20" descr=""/>
            <p:cNvSpPr/>
            <p:nvPr/>
          </p:nvSpPr>
          <p:spPr>
            <a:xfrm>
              <a:off x="8779764" y="2043683"/>
              <a:ext cx="792480" cy="792480"/>
            </a:xfrm>
            <a:custGeom>
              <a:avLst/>
              <a:gdLst/>
              <a:ahLst/>
              <a:cxnLst/>
              <a:rect l="l" t="t" r="r" b="b"/>
              <a:pathLst>
                <a:path w="792479" h="792480">
                  <a:moveTo>
                    <a:pt x="396239" y="0"/>
                  </a:moveTo>
                  <a:lnTo>
                    <a:pt x="350033" y="2666"/>
                  </a:lnTo>
                  <a:lnTo>
                    <a:pt x="305390" y="10465"/>
                  </a:lnTo>
                  <a:lnTo>
                    <a:pt x="262611" y="23102"/>
                  </a:lnTo>
                  <a:lnTo>
                    <a:pt x="221990" y="40277"/>
                  </a:lnTo>
                  <a:lnTo>
                    <a:pt x="183827" y="61693"/>
                  </a:lnTo>
                  <a:lnTo>
                    <a:pt x="148418" y="87054"/>
                  </a:lnTo>
                  <a:lnTo>
                    <a:pt x="116062" y="116062"/>
                  </a:lnTo>
                  <a:lnTo>
                    <a:pt x="87054" y="148418"/>
                  </a:lnTo>
                  <a:lnTo>
                    <a:pt x="61693" y="183827"/>
                  </a:lnTo>
                  <a:lnTo>
                    <a:pt x="40277" y="221990"/>
                  </a:lnTo>
                  <a:lnTo>
                    <a:pt x="23102" y="262611"/>
                  </a:lnTo>
                  <a:lnTo>
                    <a:pt x="10465" y="305390"/>
                  </a:lnTo>
                  <a:lnTo>
                    <a:pt x="2666" y="350033"/>
                  </a:lnTo>
                  <a:lnTo>
                    <a:pt x="0" y="396239"/>
                  </a:lnTo>
                  <a:lnTo>
                    <a:pt x="2666" y="442446"/>
                  </a:lnTo>
                  <a:lnTo>
                    <a:pt x="10465" y="487089"/>
                  </a:lnTo>
                  <a:lnTo>
                    <a:pt x="23102" y="529868"/>
                  </a:lnTo>
                  <a:lnTo>
                    <a:pt x="40277" y="570489"/>
                  </a:lnTo>
                  <a:lnTo>
                    <a:pt x="61693" y="608652"/>
                  </a:lnTo>
                  <a:lnTo>
                    <a:pt x="87054" y="644061"/>
                  </a:lnTo>
                  <a:lnTo>
                    <a:pt x="116062" y="676417"/>
                  </a:lnTo>
                  <a:lnTo>
                    <a:pt x="148418" y="705425"/>
                  </a:lnTo>
                  <a:lnTo>
                    <a:pt x="183827" y="730786"/>
                  </a:lnTo>
                  <a:lnTo>
                    <a:pt x="221990" y="752202"/>
                  </a:lnTo>
                  <a:lnTo>
                    <a:pt x="262611" y="769377"/>
                  </a:lnTo>
                  <a:lnTo>
                    <a:pt x="305390" y="782014"/>
                  </a:lnTo>
                  <a:lnTo>
                    <a:pt x="350033" y="789813"/>
                  </a:lnTo>
                  <a:lnTo>
                    <a:pt x="396239" y="792479"/>
                  </a:lnTo>
                  <a:lnTo>
                    <a:pt x="442446" y="789813"/>
                  </a:lnTo>
                  <a:lnTo>
                    <a:pt x="487089" y="782014"/>
                  </a:lnTo>
                  <a:lnTo>
                    <a:pt x="529868" y="769377"/>
                  </a:lnTo>
                  <a:lnTo>
                    <a:pt x="570489" y="752202"/>
                  </a:lnTo>
                  <a:lnTo>
                    <a:pt x="608652" y="730786"/>
                  </a:lnTo>
                  <a:lnTo>
                    <a:pt x="644061" y="705425"/>
                  </a:lnTo>
                  <a:lnTo>
                    <a:pt x="676417" y="676417"/>
                  </a:lnTo>
                  <a:lnTo>
                    <a:pt x="705425" y="644061"/>
                  </a:lnTo>
                  <a:lnTo>
                    <a:pt x="730786" y="608652"/>
                  </a:lnTo>
                  <a:lnTo>
                    <a:pt x="752202" y="570489"/>
                  </a:lnTo>
                  <a:lnTo>
                    <a:pt x="769377" y="529868"/>
                  </a:lnTo>
                  <a:lnTo>
                    <a:pt x="782014" y="487089"/>
                  </a:lnTo>
                  <a:lnTo>
                    <a:pt x="789813" y="442446"/>
                  </a:lnTo>
                  <a:lnTo>
                    <a:pt x="792479" y="396239"/>
                  </a:lnTo>
                  <a:lnTo>
                    <a:pt x="789813" y="350033"/>
                  </a:lnTo>
                  <a:lnTo>
                    <a:pt x="782014" y="305390"/>
                  </a:lnTo>
                  <a:lnTo>
                    <a:pt x="769377" y="262611"/>
                  </a:lnTo>
                  <a:lnTo>
                    <a:pt x="752202" y="221990"/>
                  </a:lnTo>
                  <a:lnTo>
                    <a:pt x="730786" y="183827"/>
                  </a:lnTo>
                  <a:lnTo>
                    <a:pt x="705425" y="148418"/>
                  </a:lnTo>
                  <a:lnTo>
                    <a:pt x="676417" y="116062"/>
                  </a:lnTo>
                  <a:lnTo>
                    <a:pt x="644061" y="87054"/>
                  </a:lnTo>
                  <a:lnTo>
                    <a:pt x="608652" y="61693"/>
                  </a:lnTo>
                  <a:lnTo>
                    <a:pt x="570489" y="40277"/>
                  </a:lnTo>
                  <a:lnTo>
                    <a:pt x="529868" y="23102"/>
                  </a:lnTo>
                  <a:lnTo>
                    <a:pt x="487089" y="10465"/>
                  </a:lnTo>
                  <a:lnTo>
                    <a:pt x="442446" y="2666"/>
                  </a:lnTo>
                  <a:lnTo>
                    <a:pt x="396239" y="0"/>
                  </a:lnTo>
                  <a:close/>
                </a:path>
              </a:pathLst>
            </a:custGeom>
            <a:solidFill>
              <a:srgbClr val="55819B"/>
            </a:solidFill>
          </p:spPr>
          <p:txBody>
            <a:bodyPr wrap="square" lIns="0" tIns="0" rIns="0" bIns="0" rtlCol="0"/>
            <a:lstStyle/>
            <a:p/>
          </p:txBody>
        </p:sp>
        <p:sp>
          <p:nvSpPr>
            <p:cNvPr id="21" name="object 21" descr=""/>
            <p:cNvSpPr/>
            <p:nvPr/>
          </p:nvSpPr>
          <p:spPr>
            <a:xfrm>
              <a:off x="8779764" y="2043683"/>
              <a:ext cx="792480" cy="792480"/>
            </a:xfrm>
            <a:custGeom>
              <a:avLst/>
              <a:gdLst/>
              <a:ahLst/>
              <a:cxnLst/>
              <a:rect l="l" t="t" r="r" b="b"/>
              <a:pathLst>
                <a:path w="792479" h="792480">
                  <a:moveTo>
                    <a:pt x="0" y="396239"/>
                  </a:moveTo>
                  <a:lnTo>
                    <a:pt x="2666" y="350033"/>
                  </a:lnTo>
                  <a:lnTo>
                    <a:pt x="10465" y="305390"/>
                  </a:lnTo>
                  <a:lnTo>
                    <a:pt x="23102" y="262611"/>
                  </a:lnTo>
                  <a:lnTo>
                    <a:pt x="40277" y="221990"/>
                  </a:lnTo>
                  <a:lnTo>
                    <a:pt x="61693" y="183827"/>
                  </a:lnTo>
                  <a:lnTo>
                    <a:pt x="87054" y="148418"/>
                  </a:lnTo>
                  <a:lnTo>
                    <a:pt x="116062" y="116062"/>
                  </a:lnTo>
                  <a:lnTo>
                    <a:pt x="148418" y="87054"/>
                  </a:lnTo>
                  <a:lnTo>
                    <a:pt x="183827" y="61693"/>
                  </a:lnTo>
                  <a:lnTo>
                    <a:pt x="221990" y="40277"/>
                  </a:lnTo>
                  <a:lnTo>
                    <a:pt x="262611" y="23102"/>
                  </a:lnTo>
                  <a:lnTo>
                    <a:pt x="305390" y="10465"/>
                  </a:lnTo>
                  <a:lnTo>
                    <a:pt x="350033" y="2666"/>
                  </a:lnTo>
                  <a:lnTo>
                    <a:pt x="396239" y="0"/>
                  </a:lnTo>
                  <a:lnTo>
                    <a:pt x="442446" y="2666"/>
                  </a:lnTo>
                  <a:lnTo>
                    <a:pt x="487089" y="10465"/>
                  </a:lnTo>
                  <a:lnTo>
                    <a:pt x="529868" y="23102"/>
                  </a:lnTo>
                  <a:lnTo>
                    <a:pt x="570489" y="40277"/>
                  </a:lnTo>
                  <a:lnTo>
                    <a:pt x="608652" y="61693"/>
                  </a:lnTo>
                  <a:lnTo>
                    <a:pt x="644061" y="87054"/>
                  </a:lnTo>
                  <a:lnTo>
                    <a:pt x="676417" y="116062"/>
                  </a:lnTo>
                  <a:lnTo>
                    <a:pt x="705425" y="148418"/>
                  </a:lnTo>
                  <a:lnTo>
                    <a:pt x="730786" y="183827"/>
                  </a:lnTo>
                  <a:lnTo>
                    <a:pt x="752202" y="221990"/>
                  </a:lnTo>
                  <a:lnTo>
                    <a:pt x="769377" y="262611"/>
                  </a:lnTo>
                  <a:lnTo>
                    <a:pt x="782014" y="305390"/>
                  </a:lnTo>
                  <a:lnTo>
                    <a:pt x="789813" y="350033"/>
                  </a:lnTo>
                  <a:lnTo>
                    <a:pt x="792479" y="396239"/>
                  </a:lnTo>
                  <a:lnTo>
                    <a:pt x="789813" y="442446"/>
                  </a:lnTo>
                  <a:lnTo>
                    <a:pt x="782014" y="487089"/>
                  </a:lnTo>
                  <a:lnTo>
                    <a:pt x="769377" y="529868"/>
                  </a:lnTo>
                  <a:lnTo>
                    <a:pt x="752202" y="570489"/>
                  </a:lnTo>
                  <a:lnTo>
                    <a:pt x="730786" y="608652"/>
                  </a:lnTo>
                  <a:lnTo>
                    <a:pt x="705425" y="644061"/>
                  </a:lnTo>
                  <a:lnTo>
                    <a:pt x="676417" y="676417"/>
                  </a:lnTo>
                  <a:lnTo>
                    <a:pt x="644061" y="705425"/>
                  </a:lnTo>
                  <a:lnTo>
                    <a:pt x="608652" y="730786"/>
                  </a:lnTo>
                  <a:lnTo>
                    <a:pt x="570489" y="752202"/>
                  </a:lnTo>
                  <a:lnTo>
                    <a:pt x="529868" y="769377"/>
                  </a:lnTo>
                  <a:lnTo>
                    <a:pt x="487089" y="782014"/>
                  </a:lnTo>
                  <a:lnTo>
                    <a:pt x="442446" y="789813"/>
                  </a:lnTo>
                  <a:lnTo>
                    <a:pt x="396239" y="792479"/>
                  </a:lnTo>
                  <a:lnTo>
                    <a:pt x="350033" y="789813"/>
                  </a:lnTo>
                  <a:lnTo>
                    <a:pt x="305390" y="782014"/>
                  </a:lnTo>
                  <a:lnTo>
                    <a:pt x="262611" y="769377"/>
                  </a:lnTo>
                  <a:lnTo>
                    <a:pt x="221990" y="752202"/>
                  </a:lnTo>
                  <a:lnTo>
                    <a:pt x="183827" y="730786"/>
                  </a:lnTo>
                  <a:lnTo>
                    <a:pt x="148418" y="705425"/>
                  </a:lnTo>
                  <a:lnTo>
                    <a:pt x="116062" y="676417"/>
                  </a:lnTo>
                  <a:lnTo>
                    <a:pt x="87054" y="644061"/>
                  </a:lnTo>
                  <a:lnTo>
                    <a:pt x="61693" y="608652"/>
                  </a:lnTo>
                  <a:lnTo>
                    <a:pt x="40277" y="570489"/>
                  </a:lnTo>
                  <a:lnTo>
                    <a:pt x="23102" y="529868"/>
                  </a:lnTo>
                  <a:lnTo>
                    <a:pt x="10465" y="487089"/>
                  </a:lnTo>
                  <a:lnTo>
                    <a:pt x="2666" y="442446"/>
                  </a:lnTo>
                  <a:lnTo>
                    <a:pt x="0" y="396239"/>
                  </a:lnTo>
                  <a:close/>
                </a:path>
              </a:pathLst>
            </a:custGeom>
            <a:ln w="57150">
              <a:solidFill>
                <a:srgbClr val="FFFFFF"/>
              </a:solidFill>
            </a:ln>
          </p:spPr>
          <p:txBody>
            <a:bodyPr wrap="square" lIns="0" tIns="0" rIns="0" bIns="0" rtlCol="0"/>
            <a:lstStyle/>
            <a:p/>
          </p:txBody>
        </p:sp>
        <p:pic>
          <p:nvPicPr>
            <p:cNvPr id="22" name="object 22" descr=""/>
            <p:cNvPicPr/>
            <p:nvPr/>
          </p:nvPicPr>
          <p:blipFill>
            <a:blip r:embed="rId4" cstate="print"/>
            <a:stretch>
              <a:fillRect/>
            </a:stretch>
          </p:blipFill>
          <p:spPr>
            <a:xfrm>
              <a:off x="8804148" y="2228100"/>
              <a:ext cx="762761" cy="511289"/>
            </a:xfrm>
            <a:prstGeom prst="rect">
              <a:avLst/>
            </a:prstGeom>
          </p:spPr>
        </p:pic>
      </p:grpSp>
      <p:sp>
        <p:nvSpPr>
          <p:cNvPr id="23" name="object 23" descr=""/>
          <p:cNvSpPr txBox="1"/>
          <p:nvPr/>
        </p:nvSpPr>
        <p:spPr>
          <a:xfrm>
            <a:off x="8936481" y="2284603"/>
            <a:ext cx="482600" cy="299720"/>
          </a:xfrm>
          <a:prstGeom prst="rect">
            <a:avLst/>
          </a:prstGeom>
        </p:spPr>
        <p:txBody>
          <a:bodyPr wrap="square" lIns="0" tIns="12700" rIns="0" bIns="0" rtlCol="0" vert="horz">
            <a:spAutoFit/>
          </a:bodyPr>
          <a:lstStyle/>
          <a:p>
            <a:pPr marL="12700">
              <a:lnSpc>
                <a:spcPct val="100000"/>
              </a:lnSpc>
              <a:spcBef>
                <a:spcPts val="100"/>
              </a:spcBef>
            </a:pPr>
            <a:r>
              <a:rPr dirty="0" sz="1800" spc="-25" b="1">
                <a:solidFill>
                  <a:srgbClr val="FFFFFF"/>
                </a:solidFill>
                <a:latin typeface="Microsoft JhengHei"/>
                <a:cs typeface="Microsoft JhengHei"/>
              </a:rPr>
              <a:t>目前</a:t>
            </a:r>
            <a:endParaRPr sz="1800">
              <a:latin typeface="Microsoft JhengHei"/>
              <a:cs typeface="Microsoft JhengHei"/>
            </a:endParaRPr>
          </a:p>
        </p:txBody>
      </p:sp>
      <p:sp>
        <p:nvSpPr>
          <p:cNvPr id="29" name="object 29"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11</a:t>
            </a:fld>
          </a:p>
        </p:txBody>
      </p:sp>
      <p:sp>
        <p:nvSpPr>
          <p:cNvPr id="30" name="object 30"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24" name="object 24" descr=""/>
          <p:cNvSpPr txBox="1"/>
          <p:nvPr/>
        </p:nvSpPr>
        <p:spPr>
          <a:xfrm>
            <a:off x="5205729" y="2876829"/>
            <a:ext cx="3966210" cy="3075940"/>
          </a:xfrm>
          <a:prstGeom prst="rect">
            <a:avLst/>
          </a:prstGeom>
        </p:spPr>
        <p:txBody>
          <a:bodyPr wrap="square" lIns="0" tIns="36830" rIns="0" bIns="0" rtlCol="0" vert="horz">
            <a:spAutoFit/>
          </a:bodyPr>
          <a:lstStyle/>
          <a:p>
            <a:pPr marL="12700">
              <a:lnSpc>
                <a:spcPct val="100000"/>
              </a:lnSpc>
              <a:spcBef>
                <a:spcPts val="290"/>
              </a:spcBef>
            </a:pPr>
            <a:r>
              <a:rPr dirty="0" sz="1600" spc="-10" b="1">
                <a:solidFill>
                  <a:srgbClr val="CD5D11"/>
                </a:solidFill>
                <a:latin typeface="Microsoft JhengHei"/>
                <a:cs typeface="Microsoft JhengHei"/>
              </a:rPr>
              <a:t>2023.2.15</a:t>
            </a:r>
            <a:endParaRPr sz="1600">
              <a:latin typeface="Microsoft JhengHei"/>
              <a:cs typeface="Microsoft JhengHei"/>
            </a:endParaRPr>
          </a:p>
          <a:p>
            <a:pPr marL="12700">
              <a:lnSpc>
                <a:spcPct val="100000"/>
              </a:lnSpc>
              <a:spcBef>
                <a:spcPts val="195"/>
              </a:spcBef>
            </a:pPr>
            <a:r>
              <a:rPr dirty="0" sz="1600" spc="-30" b="1">
                <a:solidFill>
                  <a:srgbClr val="CD5D11"/>
                </a:solidFill>
                <a:latin typeface="Microsoft JhengHei"/>
                <a:cs typeface="Microsoft JhengHei"/>
              </a:rPr>
              <a:t>《氣候變遷因應法》公布施行</a:t>
            </a:r>
            <a:endParaRPr sz="1600">
              <a:latin typeface="Microsoft JhengHei"/>
              <a:cs typeface="Microsoft JhengHei"/>
            </a:endParaRPr>
          </a:p>
          <a:p>
            <a:pPr marL="299085" indent="-287020">
              <a:lnSpc>
                <a:spcPct val="100000"/>
              </a:lnSpc>
              <a:spcBef>
                <a:spcPts val="190"/>
              </a:spcBef>
              <a:buFont typeface="Arial"/>
              <a:buChar char="•"/>
              <a:tabLst>
                <a:tab pos="299085" algn="l"/>
              </a:tabLst>
            </a:pPr>
            <a:r>
              <a:rPr dirty="0" sz="1600" spc="-35">
                <a:latin typeface="Microsoft JhengHei"/>
                <a:cs typeface="Microsoft JhengHei"/>
              </a:rPr>
              <a:t>事業或各級政府得自行或聯合共同提出</a:t>
            </a:r>
            <a:endParaRPr sz="1600">
              <a:latin typeface="Microsoft JhengHei"/>
              <a:cs typeface="Microsoft JhengHei"/>
            </a:endParaRPr>
          </a:p>
          <a:p>
            <a:pPr algn="just" marL="299085" marR="211454">
              <a:lnSpc>
                <a:spcPct val="110000"/>
              </a:lnSpc>
            </a:pPr>
            <a:r>
              <a:rPr dirty="0" sz="1600" spc="-30">
                <a:latin typeface="Microsoft JhengHei"/>
                <a:cs typeface="Microsoft JhengHei"/>
              </a:rPr>
              <a:t>自願減量專案，據以執行溫室氣體減量措施，向中央主管機關申請核准取得減</a:t>
            </a:r>
            <a:r>
              <a:rPr dirty="0" sz="1600" spc="-35">
                <a:latin typeface="Microsoft JhengHei"/>
                <a:cs typeface="Microsoft JhengHei"/>
              </a:rPr>
              <a:t>量額度。</a:t>
            </a:r>
            <a:endParaRPr sz="1600">
              <a:latin typeface="Microsoft JhengHei"/>
              <a:cs typeface="Microsoft JhengHei"/>
            </a:endParaRPr>
          </a:p>
          <a:p>
            <a:pPr algn="just" marL="300990" indent="-288290">
              <a:lnSpc>
                <a:spcPct val="100000"/>
              </a:lnSpc>
              <a:spcBef>
                <a:spcPts val="195"/>
              </a:spcBef>
              <a:buFont typeface="Arial"/>
              <a:buChar char="•"/>
              <a:tabLst>
                <a:tab pos="300990" algn="l"/>
              </a:tabLst>
            </a:pPr>
            <a:r>
              <a:rPr dirty="0" sz="1600" spc="-30">
                <a:latin typeface="Microsoft JhengHei"/>
                <a:cs typeface="Microsoft JhengHei"/>
              </a:rPr>
              <a:t>氣候法修正施行後，不再受理新申請案。</a:t>
            </a:r>
            <a:endParaRPr sz="1600">
              <a:latin typeface="Microsoft JhengHei"/>
              <a:cs typeface="Microsoft JhengHei"/>
            </a:endParaRPr>
          </a:p>
          <a:p>
            <a:pPr marL="12700">
              <a:lnSpc>
                <a:spcPct val="100000"/>
              </a:lnSpc>
              <a:spcBef>
                <a:spcPts val="975"/>
              </a:spcBef>
            </a:pPr>
            <a:r>
              <a:rPr dirty="0" sz="1600" spc="-10" b="1">
                <a:solidFill>
                  <a:srgbClr val="CD5D11"/>
                </a:solidFill>
                <a:latin typeface="Microsoft JhengHei"/>
                <a:cs typeface="Microsoft JhengHei"/>
              </a:rPr>
              <a:t>2023.10.12</a:t>
            </a:r>
            <a:endParaRPr sz="1600">
              <a:latin typeface="Microsoft JhengHei"/>
              <a:cs typeface="Microsoft JhengHei"/>
            </a:endParaRPr>
          </a:p>
          <a:p>
            <a:pPr marL="12700">
              <a:lnSpc>
                <a:spcPct val="100000"/>
              </a:lnSpc>
              <a:spcBef>
                <a:spcPts val="190"/>
              </a:spcBef>
            </a:pPr>
            <a:r>
              <a:rPr dirty="0" sz="1600" spc="-35" b="1">
                <a:solidFill>
                  <a:srgbClr val="CD5D11"/>
                </a:solidFill>
                <a:latin typeface="Microsoft JhengHei"/>
                <a:cs typeface="Microsoft JhengHei"/>
              </a:rPr>
              <a:t>發布《溫室氣體自願減量專案管理辦法》</a:t>
            </a:r>
            <a:endParaRPr sz="1600">
              <a:latin typeface="Microsoft JhengHei"/>
              <a:cs typeface="Microsoft JhengHei"/>
            </a:endParaRPr>
          </a:p>
          <a:p>
            <a:pPr lvl="1" marL="367665" marR="347345" indent="-178435">
              <a:lnSpc>
                <a:spcPct val="110000"/>
              </a:lnSpc>
              <a:spcBef>
                <a:spcPts val="5"/>
              </a:spcBef>
              <a:buFont typeface="Arial"/>
              <a:buChar char="•"/>
              <a:tabLst>
                <a:tab pos="367665" algn="l"/>
              </a:tabLst>
            </a:pPr>
            <a:r>
              <a:rPr dirty="0" sz="1600" spc="-30">
                <a:latin typeface="Microsoft JhengHei"/>
                <a:cs typeface="Microsoft JhengHei"/>
              </a:rPr>
              <a:t>鼓勵事業或各級政府及早自願減量，申請審核減量額度。</a:t>
            </a:r>
            <a:endParaRPr sz="1600">
              <a:latin typeface="Microsoft JhengHei"/>
              <a:cs typeface="Microsoft JhengHei"/>
            </a:endParaRPr>
          </a:p>
        </p:txBody>
      </p:sp>
      <p:sp>
        <p:nvSpPr>
          <p:cNvPr id="25" name="object 25" descr=""/>
          <p:cNvSpPr txBox="1"/>
          <p:nvPr/>
        </p:nvSpPr>
        <p:spPr>
          <a:xfrm>
            <a:off x="2377567" y="1349400"/>
            <a:ext cx="3269615" cy="1098550"/>
          </a:xfrm>
          <a:prstGeom prst="rect">
            <a:avLst/>
          </a:prstGeom>
        </p:spPr>
        <p:txBody>
          <a:bodyPr wrap="square" lIns="0" tIns="36830" rIns="0" bIns="0" rtlCol="0" vert="horz">
            <a:spAutoFit/>
          </a:bodyPr>
          <a:lstStyle/>
          <a:p>
            <a:pPr marL="12700">
              <a:lnSpc>
                <a:spcPct val="100000"/>
              </a:lnSpc>
              <a:spcBef>
                <a:spcPts val="290"/>
              </a:spcBef>
            </a:pPr>
            <a:r>
              <a:rPr dirty="0" sz="1600" spc="-10" b="1">
                <a:solidFill>
                  <a:srgbClr val="CD5D11"/>
                </a:solidFill>
                <a:latin typeface="Microsoft JhengHei"/>
                <a:cs typeface="Microsoft JhengHei"/>
              </a:rPr>
              <a:t>2015.7.1</a:t>
            </a:r>
            <a:endParaRPr sz="1600">
              <a:latin typeface="Microsoft JhengHei"/>
              <a:cs typeface="Microsoft JhengHei"/>
            </a:endParaRPr>
          </a:p>
          <a:p>
            <a:pPr marL="12700">
              <a:lnSpc>
                <a:spcPct val="100000"/>
              </a:lnSpc>
              <a:spcBef>
                <a:spcPts val="195"/>
              </a:spcBef>
            </a:pPr>
            <a:r>
              <a:rPr dirty="0" sz="1600" spc="-30" b="1">
                <a:solidFill>
                  <a:srgbClr val="CD5D11"/>
                </a:solidFill>
                <a:latin typeface="Microsoft JhengHei"/>
                <a:cs typeface="Microsoft JhengHei"/>
              </a:rPr>
              <a:t>《溫室氣體減量及管理法》公布施行</a:t>
            </a:r>
            <a:endParaRPr sz="1600">
              <a:latin typeface="Microsoft JhengHei"/>
              <a:cs typeface="Microsoft JhengHei"/>
            </a:endParaRPr>
          </a:p>
          <a:p>
            <a:pPr marL="12700">
              <a:lnSpc>
                <a:spcPct val="100000"/>
              </a:lnSpc>
              <a:spcBef>
                <a:spcPts val="190"/>
              </a:spcBef>
            </a:pPr>
            <a:r>
              <a:rPr dirty="0" sz="1600" spc="-10" b="1">
                <a:solidFill>
                  <a:srgbClr val="CD5D11"/>
                </a:solidFill>
                <a:latin typeface="Microsoft JhengHei"/>
                <a:cs typeface="Microsoft JhengHei"/>
              </a:rPr>
              <a:t>2015.12.31</a:t>
            </a:r>
            <a:endParaRPr sz="1600">
              <a:latin typeface="Microsoft JhengHei"/>
              <a:cs typeface="Microsoft JhengHei"/>
            </a:endParaRPr>
          </a:p>
          <a:p>
            <a:pPr marL="12700">
              <a:lnSpc>
                <a:spcPct val="100000"/>
              </a:lnSpc>
              <a:spcBef>
                <a:spcPts val="190"/>
              </a:spcBef>
            </a:pPr>
            <a:r>
              <a:rPr dirty="0" sz="1600" spc="-35" b="1">
                <a:solidFill>
                  <a:srgbClr val="CD5D11"/>
                </a:solidFill>
                <a:latin typeface="Microsoft JhengHei"/>
                <a:cs typeface="Microsoft JhengHei"/>
              </a:rPr>
              <a:t>發布《溫室氣體抵換專案管理辦法》</a:t>
            </a:r>
            <a:endParaRPr sz="1600">
              <a:latin typeface="Microsoft JhengHei"/>
              <a:cs typeface="Microsoft JhengHei"/>
            </a:endParaRPr>
          </a:p>
        </p:txBody>
      </p:sp>
      <p:sp>
        <p:nvSpPr>
          <p:cNvPr id="26" name="object 26" descr=""/>
          <p:cNvSpPr txBox="1"/>
          <p:nvPr/>
        </p:nvSpPr>
        <p:spPr>
          <a:xfrm>
            <a:off x="9544050" y="2913125"/>
            <a:ext cx="1093470" cy="269240"/>
          </a:xfrm>
          <a:prstGeom prst="rect">
            <a:avLst/>
          </a:prstGeom>
        </p:spPr>
        <p:txBody>
          <a:bodyPr wrap="square" lIns="0" tIns="12065" rIns="0" bIns="0" rtlCol="0" vert="horz">
            <a:spAutoFit/>
          </a:bodyPr>
          <a:lstStyle/>
          <a:p>
            <a:pPr marL="12700">
              <a:lnSpc>
                <a:spcPct val="100000"/>
              </a:lnSpc>
              <a:spcBef>
                <a:spcPts val="95"/>
              </a:spcBef>
            </a:pPr>
            <a:r>
              <a:rPr dirty="0" sz="1600" spc="-10" b="1">
                <a:solidFill>
                  <a:srgbClr val="006FC0"/>
                </a:solidFill>
                <a:latin typeface="Microsoft JhengHei"/>
                <a:cs typeface="Microsoft JhengHei"/>
              </a:rPr>
              <a:t>2024.02.01</a:t>
            </a:r>
            <a:endParaRPr sz="1600">
              <a:latin typeface="Microsoft JhengHei"/>
              <a:cs typeface="Microsoft JhengHei"/>
            </a:endParaRPr>
          </a:p>
        </p:txBody>
      </p:sp>
      <p:sp>
        <p:nvSpPr>
          <p:cNvPr id="27" name="object 27" descr=""/>
          <p:cNvSpPr txBox="1"/>
          <p:nvPr/>
        </p:nvSpPr>
        <p:spPr>
          <a:xfrm>
            <a:off x="9544050" y="3156735"/>
            <a:ext cx="2139315" cy="1781175"/>
          </a:xfrm>
          <a:prstGeom prst="rect">
            <a:avLst/>
          </a:prstGeom>
        </p:spPr>
        <p:txBody>
          <a:bodyPr wrap="square" lIns="0" tIns="12065" rIns="0" bIns="0" rtlCol="0" vert="horz">
            <a:spAutoFit/>
          </a:bodyPr>
          <a:lstStyle/>
          <a:p>
            <a:pPr marL="299085" marR="5080" indent="-287020">
              <a:lnSpc>
                <a:spcPct val="120000"/>
              </a:lnSpc>
              <a:spcBef>
                <a:spcPts val="95"/>
              </a:spcBef>
              <a:buFont typeface="Arial"/>
              <a:buChar char="•"/>
              <a:tabLst>
                <a:tab pos="299085" algn="l"/>
              </a:tabLst>
            </a:pPr>
            <a:r>
              <a:rPr dirty="0" sz="1600" spc="-30">
                <a:latin typeface="Microsoft JhengHei"/>
                <a:cs typeface="Microsoft JhengHei"/>
              </a:rPr>
              <a:t>發布首批自願減量</a:t>
            </a:r>
            <a:r>
              <a:rPr dirty="0" sz="1600" spc="500">
                <a:latin typeface="Microsoft JhengHei"/>
                <a:cs typeface="Microsoft JhengHei"/>
              </a:rPr>
              <a:t> </a:t>
            </a:r>
            <a:r>
              <a:rPr dirty="0" sz="1600" spc="-35">
                <a:latin typeface="Microsoft JhengHei"/>
                <a:cs typeface="Microsoft JhengHei"/>
              </a:rPr>
              <a:t>方法清單，提供多元</a:t>
            </a:r>
            <a:r>
              <a:rPr dirty="0" sz="1600" spc="-30">
                <a:latin typeface="Microsoft JhengHei"/>
                <a:cs typeface="Microsoft JhengHei"/>
              </a:rPr>
              <a:t>可行的減量措施，供事業或各級政府使用</a:t>
            </a:r>
            <a:r>
              <a:rPr dirty="0" sz="1600" spc="-50">
                <a:latin typeface="Microsoft JhengHei"/>
                <a:cs typeface="Microsoft JhengHei"/>
              </a:rPr>
              <a:t>。</a:t>
            </a:r>
            <a:endParaRPr sz="1600">
              <a:latin typeface="Microsoft JhengHei"/>
              <a:cs typeface="Microsoft JhengHei"/>
            </a:endParaRPr>
          </a:p>
          <a:p>
            <a:pPr marL="12700">
              <a:lnSpc>
                <a:spcPct val="100000"/>
              </a:lnSpc>
              <a:spcBef>
                <a:spcPts val="385"/>
              </a:spcBef>
            </a:pPr>
            <a:r>
              <a:rPr dirty="0" sz="1600" spc="-30" b="1">
                <a:solidFill>
                  <a:srgbClr val="006FC0"/>
                </a:solidFill>
                <a:latin typeface="Microsoft JhengHei"/>
                <a:cs typeface="Microsoft JhengHei"/>
              </a:rPr>
              <a:t>~</a:t>
            </a:r>
            <a:r>
              <a:rPr dirty="0" sz="1600" spc="-45" b="1">
                <a:solidFill>
                  <a:srgbClr val="006FC0"/>
                </a:solidFill>
                <a:latin typeface="Microsoft JhengHei"/>
                <a:cs typeface="Microsoft JhengHei"/>
              </a:rPr>
              <a:t>迄今</a:t>
            </a:r>
            <a:endParaRPr sz="1600">
              <a:latin typeface="Microsoft JhengHei"/>
              <a:cs typeface="Microsoft JhengHei"/>
            </a:endParaRPr>
          </a:p>
        </p:txBody>
      </p:sp>
      <p:sp>
        <p:nvSpPr>
          <p:cNvPr id="28" name="object 28" descr=""/>
          <p:cNvSpPr txBox="1"/>
          <p:nvPr/>
        </p:nvSpPr>
        <p:spPr>
          <a:xfrm>
            <a:off x="9544050" y="4912512"/>
            <a:ext cx="1933575" cy="610870"/>
          </a:xfrm>
          <a:prstGeom prst="rect">
            <a:avLst/>
          </a:prstGeom>
        </p:spPr>
        <p:txBody>
          <a:bodyPr wrap="square" lIns="0" tIns="12700" rIns="0" bIns="0" rtlCol="0" vert="horz">
            <a:spAutoFit/>
          </a:bodyPr>
          <a:lstStyle/>
          <a:p>
            <a:pPr marL="299085" marR="5080" indent="-287020">
              <a:lnSpc>
                <a:spcPct val="120000"/>
              </a:lnSpc>
              <a:spcBef>
                <a:spcPts val="100"/>
              </a:spcBef>
              <a:buFont typeface="Arial"/>
              <a:buChar char="•"/>
              <a:tabLst>
                <a:tab pos="299085" algn="l"/>
              </a:tabLst>
            </a:pPr>
            <a:r>
              <a:rPr dirty="0" sz="1600" spc="-30">
                <a:latin typeface="Microsoft JhengHei"/>
                <a:cs typeface="Microsoft JhengHei"/>
              </a:rPr>
              <a:t>持續受理案件申請</a:t>
            </a:r>
            <a:r>
              <a:rPr dirty="0" sz="1600" spc="-35">
                <a:latin typeface="Microsoft JhengHei"/>
                <a:cs typeface="Microsoft JhengHei"/>
              </a:rPr>
              <a:t>與審議。</a:t>
            </a:r>
            <a:endParaRPr sz="1600">
              <a:latin typeface="Microsoft JhengHei"/>
              <a:cs typeface="Microsoft JhengHe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descr=""/>
          <p:cNvGrpSpPr/>
          <p:nvPr/>
        </p:nvGrpSpPr>
        <p:grpSpPr>
          <a:xfrm>
            <a:off x="0" y="0"/>
            <a:ext cx="12190730" cy="6858000"/>
            <a:chOff x="0" y="0"/>
            <a:chExt cx="12190730" cy="6858000"/>
          </a:xfrm>
        </p:grpSpPr>
        <p:sp>
          <p:nvSpPr>
            <p:cNvPr id="3" name="object 3" descr=""/>
            <p:cNvSpPr/>
            <p:nvPr/>
          </p:nvSpPr>
          <p:spPr>
            <a:xfrm>
              <a:off x="1415796" y="5314188"/>
              <a:ext cx="9319260" cy="512445"/>
            </a:xfrm>
            <a:custGeom>
              <a:avLst/>
              <a:gdLst/>
              <a:ahLst/>
              <a:cxnLst/>
              <a:rect l="l" t="t" r="r" b="b"/>
              <a:pathLst>
                <a:path w="9319260" h="512445">
                  <a:moveTo>
                    <a:pt x="9113647" y="0"/>
                  </a:moveTo>
                  <a:lnTo>
                    <a:pt x="0" y="0"/>
                  </a:lnTo>
                  <a:lnTo>
                    <a:pt x="0" y="512064"/>
                  </a:lnTo>
                  <a:lnTo>
                    <a:pt x="9113647" y="512064"/>
                  </a:lnTo>
                  <a:lnTo>
                    <a:pt x="9319260" y="256031"/>
                  </a:lnTo>
                  <a:lnTo>
                    <a:pt x="9113647" y="0"/>
                  </a:lnTo>
                  <a:close/>
                </a:path>
              </a:pathLst>
            </a:custGeom>
            <a:solidFill>
              <a:srgbClr val="CCEBFF">
                <a:alpha val="58038"/>
              </a:srgbClr>
            </a:solidFill>
          </p:spPr>
          <p:txBody>
            <a:bodyPr wrap="square" lIns="0" tIns="0" rIns="0" bIns="0" rtlCol="0"/>
            <a:lstStyle/>
            <a:p/>
          </p:txBody>
        </p:sp>
        <p:sp>
          <p:nvSpPr>
            <p:cNvPr id="4" name="object 4" descr=""/>
            <p:cNvSpPr/>
            <p:nvPr/>
          </p:nvSpPr>
          <p:spPr>
            <a:xfrm>
              <a:off x="1415796" y="5314188"/>
              <a:ext cx="9319260" cy="512445"/>
            </a:xfrm>
            <a:custGeom>
              <a:avLst/>
              <a:gdLst/>
              <a:ahLst/>
              <a:cxnLst/>
              <a:rect l="l" t="t" r="r" b="b"/>
              <a:pathLst>
                <a:path w="9319260" h="512445">
                  <a:moveTo>
                    <a:pt x="0" y="0"/>
                  </a:moveTo>
                  <a:lnTo>
                    <a:pt x="9113647" y="0"/>
                  </a:lnTo>
                  <a:lnTo>
                    <a:pt x="9319260" y="256031"/>
                  </a:lnTo>
                  <a:lnTo>
                    <a:pt x="9113647" y="512064"/>
                  </a:lnTo>
                  <a:lnTo>
                    <a:pt x="0" y="512064"/>
                  </a:lnTo>
                  <a:lnTo>
                    <a:pt x="0" y="0"/>
                  </a:lnTo>
                  <a:close/>
                </a:path>
              </a:pathLst>
            </a:custGeom>
            <a:ln w="12700">
              <a:solidFill>
                <a:srgbClr val="FFFFFF"/>
              </a:solidFill>
            </a:ln>
          </p:spPr>
          <p:txBody>
            <a:bodyPr wrap="square" lIns="0" tIns="0" rIns="0" bIns="0" rtlCol="0"/>
            <a:lstStyle/>
            <a:p/>
          </p:txBody>
        </p:sp>
      </p:grpSp>
      <p:sp>
        <p:nvSpPr>
          <p:cNvPr id="5" name="object 5" descr=""/>
          <p:cNvSpPr txBox="1"/>
          <p:nvPr/>
        </p:nvSpPr>
        <p:spPr>
          <a:xfrm>
            <a:off x="3810380" y="5398719"/>
            <a:ext cx="4602480" cy="330835"/>
          </a:xfrm>
          <a:prstGeom prst="rect">
            <a:avLst/>
          </a:prstGeom>
        </p:spPr>
        <p:txBody>
          <a:bodyPr wrap="square" lIns="0" tIns="12700" rIns="0" bIns="0" rtlCol="0" vert="horz">
            <a:spAutoFit/>
          </a:bodyPr>
          <a:lstStyle/>
          <a:p>
            <a:pPr marL="12700">
              <a:lnSpc>
                <a:spcPct val="100000"/>
              </a:lnSpc>
              <a:spcBef>
                <a:spcPts val="100"/>
              </a:spcBef>
            </a:pPr>
            <a:r>
              <a:rPr dirty="0" sz="2000" spc="-10" b="1">
                <a:latin typeface="Microsoft JhengHei"/>
                <a:cs typeface="Microsoft JhengHei"/>
              </a:rPr>
              <a:t>溫室氣體減量額度編碼作業要點</a:t>
            </a:r>
            <a:r>
              <a:rPr dirty="0" sz="2000" b="1">
                <a:latin typeface="Microsoft JhengHei"/>
                <a:cs typeface="Microsoft JhengHei"/>
              </a:rPr>
              <a:t>（</a:t>
            </a:r>
            <a:r>
              <a:rPr dirty="0" sz="2000" spc="-10" b="1">
                <a:latin typeface="Microsoft JhengHei"/>
                <a:cs typeface="Microsoft JhengHei"/>
              </a:rPr>
              <a:t>草案</a:t>
            </a:r>
            <a:r>
              <a:rPr dirty="0" sz="2000" spc="-50" b="1">
                <a:latin typeface="Microsoft JhengHei"/>
                <a:cs typeface="Microsoft JhengHei"/>
              </a:rPr>
              <a:t>）</a:t>
            </a:r>
            <a:endParaRPr sz="2000">
              <a:latin typeface="Microsoft JhengHei"/>
              <a:cs typeface="Microsoft JhengHei"/>
            </a:endParaRPr>
          </a:p>
        </p:txBody>
      </p:sp>
      <p:sp>
        <p:nvSpPr>
          <p:cNvPr id="6" name="object 6"/>
          <p:cNvSpPr txBox="1">
            <a:spLocks noGrp="1"/>
          </p:cNvSpPr>
          <p:nvPr>
            <p:ph type="title"/>
          </p:nvPr>
        </p:nvSpPr>
        <p:spPr>
          <a:xfrm>
            <a:off x="486867" y="363423"/>
            <a:ext cx="4597400" cy="574675"/>
          </a:xfrm>
          <a:prstGeom prst="rect"/>
        </p:spPr>
        <p:txBody>
          <a:bodyPr wrap="square" lIns="0" tIns="12700" rIns="0" bIns="0" rtlCol="0" vert="horz">
            <a:spAutoFit/>
          </a:bodyPr>
          <a:lstStyle/>
          <a:p>
            <a:pPr marL="12700">
              <a:lnSpc>
                <a:spcPct val="100000"/>
              </a:lnSpc>
              <a:spcBef>
                <a:spcPts val="100"/>
              </a:spcBef>
            </a:pPr>
            <a:r>
              <a:rPr dirty="0" spc="-15"/>
              <a:t>自願減量交易相關法規</a:t>
            </a:r>
          </a:p>
        </p:txBody>
      </p:sp>
      <p:grpSp>
        <p:nvGrpSpPr>
          <p:cNvPr id="7" name="object 7" descr=""/>
          <p:cNvGrpSpPr/>
          <p:nvPr/>
        </p:nvGrpSpPr>
        <p:grpSpPr>
          <a:xfrm>
            <a:off x="1412621" y="1007236"/>
            <a:ext cx="9411335" cy="771525"/>
            <a:chOff x="1412621" y="1007236"/>
            <a:chExt cx="9411335" cy="771525"/>
          </a:xfrm>
        </p:grpSpPr>
        <p:sp>
          <p:nvSpPr>
            <p:cNvPr id="8" name="object 8" descr=""/>
            <p:cNvSpPr/>
            <p:nvPr/>
          </p:nvSpPr>
          <p:spPr>
            <a:xfrm>
              <a:off x="1415796" y="1010411"/>
              <a:ext cx="9404985" cy="765175"/>
            </a:xfrm>
            <a:custGeom>
              <a:avLst/>
              <a:gdLst/>
              <a:ahLst/>
              <a:cxnLst/>
              <a:rect l="l" t="t" r="r" b="b"/>
              <a:pathLst>
                <a:path w="9404985" h="765175">
                  <a:moveTo>
                    <a:pt x="8658225" y="0"/>
                  </a:moveTo>
                  <a:lnTo>
                    <a:pt x="0" y="0"/>
                  </a:lnTo>
                  <a:lnTo>
                    <a:pt x="0" y="765048"/>
                  </a:lnTo>
                  <a:lnTo>
                    <a:pt x="8658225" y="765048"/>
                  </a:lnTo>
                  <a:lnTo>
                    <a:pt x="9404604" y="382524"/>
                  </a:lnTo>
                  <a:lnTo>
                    <a:pt x="8658225" y="0"/>
                  </a:lnTo>
                  <a:close/>
                </a:path>
              </a:pathLst>
            </a:custGeom>
            <a:solidFill>
              <a:srgbClr val="55819B"/>
            </a:solidFill>
          </p:spPr>
          <p:txBody>
            <a:bodyPr wrap="square" lIns="0" tIns="0" rIns="0" bIns="0" rtlCol="0"/>
            <a:lstStyle/>
            <a:p/>
          </p:txBody>
        </p:sp>
        <p:sp>
          <p:nvSpPr>
            <p:cNvPr id="9" name="object 9" descr=""/>
            <p:cNvSpPr/>
            <p:nvPr/>
          </p:nvSpPr>
          <p:spPr>
            <a:xfrm>
              <a:off x="1415796" y="1010411"/>
              <a:ext cx="9404985" cy="765175"/>
            </a:xfrm>
            <a:custGeom>
              <a:avLst/>
              <a:gdLst/>
              <a:ahLst/>
              <a:cxnLst/>
              <a:rect l="l" t="t" r="r" b="b"/>
              <a:pathLst>
                <a:path w="9404985" h="765175">
                  <a:moveTo>
                    <a:pt x="0" y="0"/>
                  </a:moveTo>
                  <a:lnTo>
                    <a:pt x="8658225" y="0"/>
                  </a:lnTo>
                  <a:lnTo>
                    <a:pt x="9404604" y="382524"/>
                  </a:lnTo>
                  <a:lnTo>
                    <a:pt x="8658225" y="765048"/>
                  </a:lnTo>
                  <a:lnTo>
                    <a:pt x="0" y="765048"/>
                  </a:lnTo>
                  <a:lnTo>
                    <a:pt x="0" y="0"/>
                  </a:lnTo>
                  <a:close/>
                </a:path>
              </a:pathLst>
            </a:custGeom>
            <a:ln w="6350">
              <a:solidFill>
                <a:srgbClr val="F8F9FA"/>
              </a:solidFill>
            </a:ln>
          </p:spPr>
          <p:txBody>
            <a:bodyPr wrap="square" lIns="0" tIns="0" rIns="0" bIns="0" rtlCol="0"/>
            <a:lstStyle/>
            <a:p/>
          </p:txBody>
        </p:sp>
      </p:grpSp>
      <p:sp>
        <p:nvSpPr>
          <p:cNvPr id="10" name="object 10" descr=""/>
          <p:cNvSpPr txBox="1"/>
          <p:nvPr/>
        </p:nvSpPr>
        <p:spPr>
          <a:xfrm>
            <a:off x="8115427" y="1177874"/>
            <a:ext cx="1854200" cy="391795"/>
          </a:xfrm>
          <a:prstGeom prst="rect">
            <a:avLst/>
          </a:prstGeom>
        </p:spPr>
        <p:txBody>
          <a:bodyPr wrap="square" lIns="0" tIns="12700" rIns="0" bIns="0" rtlCol="0" vert="horz">
            <a:spAutoFit/>
          </a:bodyPr>
          <a:lstStyle/>
          <a:p>
            <a:pPr marL="12700">
              <a:lnSpc>
                <a:spcPct val="100000"/>
              </a:lnSpc>
              <a:spcBef>
                <a:spcPts val="100"/>
              </a:spcBef>
            </a:pPr>
            <a:r>
              <a:rPr dirty="0" sz="2400" spc="-20" b="1">
                <a:solidFill>
                  <a:srgbClr val="FFFFFF"/>
                </a:solidFill>
                <a:latin typeface="Microsoft JhengHei"/>
                <a:cs typeface="Microsoft JhengHei"/>
              </a:rPr>
              <a:t>額度使用管理</a:t>
            </a:r>
            <a:endParaRPr sz="2400">
              <a:latin typeface="Microsoft JhengHei"/>
              <a:cs typeface="Microsoft JhengHei"/>
            </a:endParaRPr>
          </a:p>
        </p:txBody>
      </p:sp>
      <p:sp>
        <p:nvSpPr>
          <p:cNvPr id="11" name="object 11" descr=""/>
          <p:cNvSpPr txBox="1"/>
          <p:nvPr/>
        </p:nvSpPr>
        <p:spPr>
          <a:xfrm>
            <a:off x="5622163" y="1177874"/>
            <a:ext cx="1245870" cy="391795"/>
          </a:xfrm>
          <a:prstGeom prst="rect">
            <a:avLst/>
          </a:prstGeom>
        </p:spPr>
        <p:txBody>
          <a:bodyPr wrap="square" lIns="0" tIns="12700" rIns="0" bIns="0" rtlCol="0" vert="horz">
            <a:spAutoFit/>
          </a:bodyPr>
          <a:lstStyle/>
          <a:p>
            <a:pPr marL="12700">
              <a:lnSpc>
                <a:spcPct val="100000"/>
              </a:lnSpc>
              <a:spcBef>
                <a:spcPts val="100"/>
              </a:spcBef>
            </a:pPr>
            <a:r>
              <a:rPr dirty="0" sz="2400" spc="-15" b="1">
                <a:solidFill>
                  <a:srgbClr val="FFFFFF"/>
                </a:solidFill>
                <a:latin typeface="Microsoft JhengHei"/>
                <a:cs typeface="Microsoft JhengHei"/>
              </a:rPr>
              <a:t>額度交易</a:t>
            </a:r>
            <a:endParaRPr sz="2400">
              <a:latin typeface="Microsoft JhengHei"/>
              <a:cs typeface="Microsoft JhengHei"/>
            </a:endParaRPr>
          </a:p>
        </p:txBody>
      </p:sp>
      <p:grpSp>
        <p:nvGrpSpPr>
          <p:cNvPr id="12" name="object 12" descr=""/>
          <p:cNvGrpSpPr/>
          <p:nvPr/>
        </p:nvGrpSpPr>
        <p:grpSpPr>
          <a:xfrm>
            <a:off x="1409446" y="3728973"/>
            <a:ext cx="3612515" cy="734060"/>
            <a:chOff x="1409446" y="3728973"/>
            <a:chExt cx="3612515" cy="734060"/>
          </a:xfrm>
        </p:grpSpPr>
        <p:sp>
          <p:nvSpPr>
            <p:cNvPr id="13" name="object 13" descr=""/>
            <p:cNvSpPr/>
            <p:nvPr/>
          </p:nvSpPr>
          <p:spPr>
            <a:xfrm>
              <a:off x="1415796" y="3735323"/>
              <a:ext cx="3599815" cy="721360"/>
            </a:xfrm>
            <a:custGeom>
              <a:avLst/>
              <a:gdLst/>
              <a:ahLst/>
              <a:cxnLst/>
              <a:rect l="l" t="t" r="r" b="b"/>
              <a:pathLst>
                <a:path w="3599815" h="721360">
                  <a:moveTo>
                    <a:pt x="3310254" y="0"/>
                  </a:moveTo>
                  <a:lnTo>
                    <a:pt x="0" y="0"/>
                  </a:lnTo>
                  <a:lnTo>
                    <a:pt x="0" y="720851"/>
                  </a:lnTo>
                  <a:lnTo>
                    <a:pt x="3310254" y="720851"/>
                  </a:lnTo>
                  <a:lnTo>
                    <a:pt x="3599688" y="360425"/>
                  </a:lnTo>
                  <a:lnTo>
                    <a:pt x="3310254" y="0"/>
                  </a:lnTo>
                  <a:close/>
                </a:path>
              </a:pathLst>
            </a:custGeom>
            <a:solidFill>
              <a:srgbClr val="CCEBFF"/>
            </a:solidFill>
          </p:spPr>
          <p:txBody>
            <a:bodyPr wrap="square" lIns="0" tIns="0" rIns="0" bIns="0" rtlCol="0"/>
            <a:lstStyle/>
            <a:p/>
          </p:txBody>
        </p:sp>
        <p:sp>
          <p:nvSpPr>
            <p:cNvPr id="14" name="object 14" descr=""/>
            <p:cNvSpPr/>
            <p:nvPr/>
          </p:nvSpPr>
          <p:spPr>
            <a:xfrm>
              <a:off x="1415796" y="3735323"/>
              <a:ext cx="3599815" cy="721360"/>
            </a:xfrm>
            <a:custGeom>
              <a:avLst/>
              <a:gdLst/>
              <a:ahLst/>
              <a:cxnLst/>
              <a:rect l="l" t="t" r="r" b="b"/>
              <a:pathLst>
                <a:path w="3599815" h="721360">
                  <a:moveTo>
                    <a:pt x="0" y="0"/>
                  </a:moveTo>
                  <a:lnTo>
                    <a:pt x="3310254" y="0"/>
                  </a:lnTo>
                  <a:lnTo>
                    <a:pt x="3599688" y="360425"/>
                  </a:lnTo>
                  <a:lnTo>
                    <a:pt x="3310254" y="720851"/>
                  </a:lnTo>
                  <a:lnTo>
                    <a:pt x="0" y="720851"/>
                  </a:lnTo>
                  <a:lnTo>
                    <a:pt x="0" y="0"/>
                  </a:lnTo>
                  <a:close/>
                </a:path>
              </a:pathLst>
            </a:custGeom>
            <a:ln w="12700">
              <a:solidFill>
                <a:srgbClr val="FFFFFF"/>
              </a:solidFill>
            </a:ln>
          </p:spPr>
          <p:txBody>
            <a:bodyPr wrap="square" lIns="0" tIns="0" rIns="0" bIns="0" rtlCol="0"/>
            <a:lstStyle/>
            <a:p/>
          </p:txBody>
        </p:sp>
      </p:grpSp>
      <p:sp>
        <p:nvSpPr>
          <p:cNvPr id="15" name="object 15" descr=""/>
          <p:cNvSpPr txBox="1"/>
          <p:nvPr/>
        </p:nvSpPr>
        <p:spPr>
          <a:xfrm>
            <a:off x="1946275" y="3771341"/>
            <a:ext cx="2573655" cy="331470"/>
          </a:xfrm>
          <a:prstGeom prst="rect">
            <a:avLst/>
          </a:prstGeom>
        </p:spPr>
        <p:txBody>
          <a:bodyPr wrap="square" lIns="0" tIns="13335" rIns="0" bIns="0" rtlCol="0" vert="horz">
            <a:spAutoFit/>
          </a:bodyPr>
          <a:lstStyle/>
          <a:p>
            <a:pPr marL="12700">
              <a:lnSpc>
                <a:spcPct val="100000"/>
              </a:lnSpc>
              <a:spcBef>
                <a:spcPts val="105"/>
              </a:spcBef>
            </a:pPr>
            <a:r>
              <a:rPr dirty="0" sz="2000" spc="-5" b="1">
                <a:latin typeface="Microsoft JhengHei"/>
                <a:cs typeface="Microsoft JhengHei"/>
              </a:rPr>
              <a:t>溫室氣體自願減量專案</a:t>
            </a:r>
            <a:endParaRPr sz="2000">
              <a:latin typeface="Microsoft JhengHei"/>
              <a:cs typeface="Microsoft JhengHei"/>
            </a:endParaRPr>
          </a:p>
        </p:txBody>
      </p:sp>
      <p:sp>
        <p:nvSpPr>
          <p:cNvPr id="16" name="object 16" descr=""/>
          <p:cNvSpPr txBox="1"/>
          <p:nvPr/>
        </p:nvSpPr>
        <p:spPr>
          <a:xfrm>
            <a:off x="2621660" y="4076827"/>
            <a:ext cx="1043940" cy="330835"/>
          </a:xfrm>
          <a:prstGeom prst="rect">
            <a:avLst/>
          </a:prstGeom>
        </p:spPr>
        <p:txBody>
          <a:bodyPr wrap="square" lIns="0" tIns="12700" rIns="0" bIns="0" rtlCol="0" vert="horz">
            <a:spAutoFit/>
          </a:bodyPr>
          <a:lstStyle/>
          <a:p>
            <a:pPr marL="12700">
              <a:lnSpc>
                <a:spcPct val="100000"/>
              </a:lnSpc>
              <a:spcBef>
                <a:spcPts val="100"/>
              </a:spcBef>
            </a:pPr>
            <a:r>
              <a:rPr dirty="0" sz="2000" spc="-15" b="1">
                <a:latin typeface="Microsoft JhengHei"/>
                <a:cs typeface="Microsoft JhengHei"/>
              </a:rPr>
              <a:t>管理辦法</a:t>
            </a:r>
            <a:endParaRPr sz="2000">
              <a:latin typeface="Microsoft JhengHei"/>
              <a:cs typeface="Microsoft JhengHei"/>
            </a:endParaRPr>
          </a:p>
        </p:txBody>
      </p:sp>
      <p:grpSp>
        <p:nvGrpSpPr>
          <p:cNvPr id="17" name="object 17" descr=""/>
          <p:cNvGrpSpPr/>
          <p:nvPr/>
        </p:nvGrpSpPr>
        <p:grpSpPr>
          <a:xfrm>
            <a:off x="5050282" y="2294889"/>
            <a:ext cx="5691505" cy="1812925"/>
            <a:chOff x="5050282" y="2294889"/>
            <a:chExt cx="5691505" cy="1812925"/>
          </a:xfrm>
        </p:grpSpPr>
        <p:sp>
          <p:nvSpPr>
            <p:cNvPr id="18" name="object 18" descr=""/>
            <p:cNvSpPr/>
            <p:nvPr/>
          </p:nvSpPr>
          <p:spPr>
            <a:xfrm>
              <a:off x="5056632" y="2301239"/>
              <a:ext cx="5678805" cy="1800225"/>
            </a:xfrm>
            <a:custGeom>
              <a:avLst/>
              <a:gdLst/>
              <a:ahLst/>
              <a:cxnLst/>
              <a:rect l="l" t="t" r="r" b="b"/>
              <a:pathLst>
                <a:path w="5678805" h="1800225">
                  <a:moveTo>
                    <a:pt x="5040502" y="0"/>
                  </a:moveTo>
                  <a:lnTo>
                    <a:pt x="0" y="0"/>
                  </a:lnTo>
                  <a:lnTo>
                    <a:pt x="637920" y="899922"/>
                  </a:lnTo>
                  <a:lnTo>
                    <a:pt x="0" y="1799844"/>
                  </a:lnTo>
                  <a:lnTo>
                    <a:pt x="5040502" y="1799844"/>
                  </a:lnTo>
                  <a:lnTo>
                    <a:pt x="5678423" y="899922"/>
                  </a:lnTo>
                  <a:lnTo>
                    <a:pt x="5040502" y="0"/>
                  </a:lnTo>
                  <a:close/>
                </a:path>
              </a:pathLst>
            </a:custGeom>
            <a:solidFill>
              <a:srgbClr val="CCEBFF"/>
            </a:solidFill>
          </p:spPr>
          <p:txBody>
            <a:bodyPr wrap="square" lIns="0" tIns="0" rIns="0" bIns="0" rtlCol="0"/>
            <a:lstStyle/>
            <a:p/>
          </p:txBody>
        </p:sp>
        <p:sp>
          <p:nvSpPr>
            <p:cNvPr id="19" name="object 19" descr=""/>
            <p:cNvSpPr/>
            <p:nvPr/>
          </p:nvSpPr>
          <p:spPr>
            <a:xfrm>
              <a:off x="5056632" y="2301239"/>
              <a:ext cx="5678805" cy="1800225"/>
            </a:xfrm>
            <a:custGeom>
              <a:avLst/>
              <a:gdLst/>
              <a:ahLst/>
              <a:cxnLst/>
              <a:rect l="l" t="t" r="r" b="b"/>
              <a:pathLst>
                <a:path w="5678805" h="1800225">
                  <a:moveTo>
                    <a:pt x="0" y="0"/>
                  </a:moveTo>
                  <a:lnTo>
                    <a:pt x="5040502" y="0"/>
                  </a:lnTo>
                  <a:lnTo>
                    <a:pt x="5678423" y="899922"/>
                  </a:lnTo>
                  <a:lnTo>
                    <a:pt x="5040502" y="1799844"/>
                  </a:lnTo>
                  <a:lnTo>
                    <a:pt x="0" y="1799844"/>
                  </a:lnTo>
                  <a:lnTo>
                    <a:pt x="637920" y="899922"/>
                  </a:lnTo>
                  <a:lnTo>
                    <a:pt x="0" y="0"/>
                  </a:lnTo>
                  <a:close/>
                </a:path>
              </a:pathLst>
            </a:custGeom>
            <a:ln w="12699">
              <a:solidFill>
                <a:srgbClr val="FFFFFF"/>
              </a:solidFill>
            </a:ln>
          </p:spPr>
          <p:txBody>
            <a:bodyPr wrap="square" lIns="0" tIns="0" rIns="0" bIns="0" rtlCol="0"/>
            <a:lstStyle/>
            <a:p/>
          </p:txBody>
        </p:sp>
      </p:grpSp>
      <p:sp>
        <p:nvSpPr>
          <p:cNvPr id="20" name="object 20" descr=""/>
          <p:cNvSpPr txBox="1"/>
          <p:nvPr/>
        </p:nvSpPr>
        <p:spPr>
          <a:xfrm>
            <a:off x="1494789" y="4471856"/>
            <a:ext cx="3183890" cy="729615"/>
          </a:xfrm>
          <a:prstGeom prst="rect">
            <a:avLst/>
          </a:prstGeom>
        </p:spPr>
        <p:txBody>
          <a:bodyPr wrap="square" lIns="0" tIns="33655" rIns="0" bIns="0" rtlCol="0" vert="horz">
            <a:spAutoFit/>
          </a:bodyPr>
          <a:lstStyle/>
          <a:p>
            <a:pPr marL="193040" indent="-180340">
              <a:lnSpc>
                <a:spcPct val="100000"/>
              </a:lnSpc>
              <a:spcBef>
                <a:spcPts val="265"/>
              </a:spcBef>
              <a:buFont typeface="Arial"/>
              <a:buChar char="•"/>
              <a:tabLst>
                <a:tab pos="193040" algn="l"/>
              </a:tabLst>
            </a:pPr>
            <a:r>
              <a:rPr dirty="0" u="sng" sz="1400">
                <a:uFill>
                  <a:solidFill>
                    <a:srgbClr val="000000"/>
                  </a:solidFill>
                </a:uFill>
                <a:latin typeface="Microsoft JhengHei"/>
                <a:cs typeface="Microsoft JhengHei"/>
              </a:rPr>
              <a:t>至113年3月底</a:t>
            </a:r>
            <a:r>
              <a:rPr dirty="0" sz="1400" spc="-5">
                <a:latin typeface="Microsoft JhengHei"/>
                <a:cs typeface="Microsoft JhengHei"/>
              </a:rPr>
              <a:t>計有申請註冊自願減量</a:t>
            </a:r>
            <a:endParaRPr sz="1400">
              <a:latin typeface="Microsoft JhengHei"/>
              <a:cs typeface="Microsoft JhengHei"/>
            </a:endParaRPr>
          </a:p>
          <a:p>
            <a:pPr marL="193675">
              <a:lnSpc>
                <a:spcPct val="100000"/>
              </a:lnSpc>
              <a:spcBef>
                <a:spcPts val="165"/>
              </a:spcBef>
            </a:pPr>
            <a:r>
              <a:rPr dirty="0" sz="1400" spc="80">
                <a:latin typeface="Microsoft JhengHei"/>
                <a:cs typeface="Microsoft JhengHei"/>
              </a:rPr>
              <a:t>專案</a:t>
            </a:r>
            <a:r>
              <a:rPr dirty="0" sz="1400" b="1">
                <a:latin typeface="Microsoft JhengHei"/>
                <a:cs typeface="Microsoft JhengHei"/>
              </a:rPr>
              <a:t>18</a:t>
            </a:r>
            <a:r>
              <a:rPr dirty="0" sz="1400" spc="80" b="1">
                <a:latin typeface="Microsoft JhengHei"/>
                <a:cs typeface="Microsoft JhengHei"/>
              </a:rPr>
              <a:t>案</a:t>
            </a:r>
            <a:r>
              <a:rPr dirty="0" sz="1400" spc="75">
                <a:latin typeface="Microsoft JhengHei"/>
                <a:cs typeface="Microsoft JhengHei"/>
              </a:rPr>
              <a:t>、申請審定新減量方法</a:t>
            </a:r>
            <a:r>
              <a:rPr dirty="0" sz="1400" spc="85" b="1">
                <a:latin typeface="Microsoft JhengHei"/>
                <a:cs typeface="Microsoft JhengHei"/>
              </a:rPr>
              <a:t>3</a:t>
            </a:r>
            <a:r>
              <a:rPr dirty="0" sz="1400" spc="-50" b="1">
                <a:latin typeface="Microsoft JhengHei"/>
                <a:cs typeface="Microsoft JhengHei"/>
              </a:rPr>
              <a:t>案</a:t>
            </a:r>
            <a:endParaRPr sz="1400">
              <a:latin typeface="Microsoft JhengHei"/>
              <a:cs typeface="Microsoft JhengHei"/>
            </a:endParaRPr>
          </a:p>
          <a:p>
            <a:pPr marL="193675">
              <a:lnSpc>
                <a:spcPct val="100000"/>
              </a:lnSpc>
              <a:spcBef>
                <a:spcPts val="170"/>
              </a:spcBef>
            </a:pPr>
            <a:r>
              <a:rPr dirty="0" sz="1400">
                <a:latin typeface="Microsoft JhengHei"/>
                <a:cs typeface="Microsoft JhengHei"/>
              </a:rPr>
              <a:t>（</a:t>
            </a:r>
            <a:r>
              <a:rPr dirty="0" sz="1400" spc="-10">
                <a:latin typeface="Microsoft JhengHei"/>
                <a:cs typeface="Microsoft JhengHei"/>
              </a:rPr>
              <a:t>森林、竹林經營、農業土地管理</a:t>
            </a:r>
            <a:r>
              <a:rPr dirty="0" sz="1400" spc="-50">
                <a:latin typeface="Microsoft JhengHei"/>
                <a:cs typeface="Microsoft JhengHei"/>
              </a:rPr>
              <a:t>）</a:t>
            </a:r>
            <a:endParaRPr sz="1400">
              <a:latin typeface="Microsoft JhengHei"/>
              <a:cs typeface="Microsoft JhengHei"/>
            </a:endParaRPr>
          </a:p>
        </p:txBody>
      </p:sp>
      <p:sp>
        <p:nvSpPr>
          <p:cNvPr id="21" name="object 21" descr=""/>
          <p:cNvSpPr txBox="1"/>
          <p:nvPr/>
        </p:nvSpPr>
        <p:spPr>
          <a:xfrm>
            <a:off x="5522214" y="4117314"/>
            <a:ext cx="5369560" cy="912494"/>
          </a:xfrm>
          <a:prstGeom prst="rect">
            <a:avLst/>
          </a:prstGeom>
        </p:spPr>
        <p:txBody>
          <a:bodyPr wrap="square" lIns="0" tIns="29209" rIns="0" bIns="0" rtlCol="0" vert="horz">
            <a:spAutoFit/>
          </a:bodyPr>
          <a:lstStyle/>
          <a:p>
            <a:pPr marL="12700">
              <a:lnSpc>
                <a:spcPct val="100000"/>
              </a:lnSpc>
              <a:spcBef>
                <a:spcPts val="229"/>
              </a:spcBef>
            </a:pPr>
            <a:r>
              <a:rPr dirty="0" sz="1400" b="1">
                <a:latin typeface="Microsoft JhengHei"/>
                <a:cs typeface="Microsoft JhengHei"/>
              </a:rPr>
              <a:t>氣候法第</a:t>
            </a:r>
            <a:r>
              <a:rPr dirty="0" sz="1400" spc="-10" b="1">
                <a:latin typeface="Microsoft JhengHei"/>
                <a:cs typeface="Microsoft JhengHei"/>
              </a:rPr>
              <a:t>26</a:t>
            </a:r>
            <a:r>
              <a:rPr dirty="0" sz="1400" spc="-15" b="1">
                <a:latin typeface="Microsoft JhengHei"/>
                <a:cs typeface="Microsoft JhengHei"/>
              </a:rPr>
              <a:t>條規定減量額度用途：</a:t>
            </a:r>
            <a:endParaRPr sz="1400">
              <a:latin typeface="Microsoft JhengHei"/>
              <a:cs typeface="Microsoft JhengHei"/>
            </a:endParaRPr>
          </a:p>
          <a:p>
            <a:pPr marL="193040" indent="-180340">
              <a:lnSpc>
                <a:spcPct val="100000"/>
              </a:lnSpc>
              <a:spcBef>
                <a:spcPts val="130"/>
              </a:spcBef>
              <a:buFont typeface="Arial"/>
              <a:buChar char="•"/>
              <a:tabLst>
                <a:tab pos="193040" algn="l"/>
              </a:tabLst>
            </a:pPr>
            <a:r>
              <a:rPr dirty="0" sz="1400" b="1">
                <a:latin typeface="Microsoft JhengHei"/>
                <a:cs typeface="Microsoft JhengHei"/>
              </a:rPr>
              <a:t>進行</a:t>
            </a:r>
            <a:r>
              <a:rPr dirty="0" u="sng" sz="1400" b="1">
                <a:uFill>
                  <a:solidFill>
                    <a:srgbClr val="000000"/>
                  </a:solidFill>
                </a:uFill>
                <a:latin typeface="Microsoft JhengHei"/>
                <a:cs typeface="Microsoft JhengHei"/>
              </a:rPr>
              <a:t>增量抵換</a:t>
            </a:r>
            <a:r>
              <a:rPr dirty="0" sz="1400" spc="-50" b="1">
                <a:latin typeface="Microsoft JhengHei"/>
                <a:cs typeface="Microsoft JhengHei"/>
              </a:rPr>
              <a:t>。</a:t>
            </a:r>
            <a:endParaRPr sz="1400">
              <a:latin typeface="Microsoft JhengHei"/>
              <a:cs typeface="Microsoft JhengHei"/>
            </a:endParaRPr>
          </a:p>
          <a:p>
            <a:pPr marL="193040" indent="-180340">
              <a:lnSpc>
                <a:spcPct val="100000"/>
              </a:lnSpc>
              <a:buFont typeface="Arial"/>
              <a:buChar char="•"/>
              <a:tabLst>
                <a:tab pos="193040" algn="l"/>
              </a:tabLst>
            </a:pPr>
            <a:r>
              <a:rPr dirty="0" sz="1400" b="1">
                <a:latin typeface="Microsoft JhengHei"/>
                <a:cs typeface="Microsoft JhengHei"/>
              </a:rPr>
              <a:t>扣除計算</a:t>
            </a:r>
            <a:r>
              <a:rPr dirty="0" u="sng" sz="1400" b="1">
                <a:uFill>
                  <a:solidFill>
                    <a:srgbClr val="000000"/>
                  </a:solidFill>
                </a:uFill>
                <a:latin typeface="Microsoft JhengHei"/>
                <a:cs typeface="Microsoft JhengHei"/>
              </a:rPr>
              <a:t>碳費</a:t>
            </a:r>
            <a:r>
              <a:rPr dirty="0" sz="1400" spc="-10" b="1">
                <a:latin typeface="Microsoft JhengHei"/>
                <a:cs typeface="Microsoft JhengHei"/>
              </a:rPr>
              <a:t>之排放量。</a:t>
            </a:r>
            <a:endParaRPr sz="1400">
              <a:latin typeface="Microsoft JhengHei"/>
              <a:cs typeface="Microsoft JhengHei"/>
            </a:endParaRPr>
          </a:p>
          <a:p>
            <a:pPr marL="193040" indent="-180340">
              <a:lnSpc>
                <a:spcPct val="100000"/>
              </a:lnSpc>
              <a:buFont typeface="Arial"/>
              <a:buChar char="•"/>
              <a:tabLst>
                <a:tab pos="193040" algn="l"/>
              </a:tabLst>
            </a:pPr>
            <a:r>
              <a:rPr dirty="0" sz="1400" spc="-20">
                <a:latin typeface="Microsoft JhengHei"/>
                <a:cs typeface="Microsoft JhengHei"/>
              </a:rPr>
              <a:t>扣除我國碳邊境機制之排碳差額、抵銷總量管制之超額量、其他。</a:t>
            </a:r>
            <a:endParaRPr sz="1400">
              <a:latin typeface="Microsoft JhengHei"/>
              <a:cs typeface="Microsoft JhengHei"/>
            </a:endParaRPr>
          </a:p>
        </p:txBody>
      </p:sp>
      <p:pic>
        <p:nvPicPr>
          <p:cNvPr id="22" name="object 22" descr=""/>
          <p:cNvPicPr/>
          <p:nvPr/>
        </p:nvPicPr>
        <p:blipFill>
          <a:blip r:embed="rId2" cstate="print"/>
          <a:stretch>
            <a:fillRect/>
          </a:stretch>
        </p:blipFill>
        <p:spPr>
          <a:xfrm>
            <a:off x="5077967" y="2173223"/>
            <a:ext cx="941069" cy="899922"/>
          </a:xfrm>
          <a:prstGeom prst="rect">
            <a:avLst/>
          </a:prstGeom>
        </p:spPr>
      </p:pic>
      <p:sp>
        <p:nvSpPr>
          <p:cNvPr id="23" name="object 23" descr=""/>
          <p:cNvSpPr txBox="1"/>
          <p:nvPr/>
        </p:nvSpPr>
        <p:spPr>
          <a:xfrm>
            <a:off x="5318505" y="2280666"/>
            <a:ext cx="432434" cy="513715"/>
          </a:xfrm>
          <a:prstGeom prst="rect">
            <a:avLst/>
          </a:prstGeom>
        </p:spPr>
        <p:txBody>
          <a:bodyPr wrap="square" lIns="0" tIns="13335" rIns="0" bIns="0" rtlCol="0" vert="horz">
            <a:spAutoFit/>
          </a:bodyPr>
          <a:lstStyle/>
          <a:p>
            <a:pPr marL="12700">
              <a:lnSpc>
                <a:spcPct val="100000"/>
              </a:lnSpc>
              <a:spcBef>
                <a:spcPts val="105"/>
              </a:spcBef>
            </a:pPr>
            <a:r>
              <a:rPr dirty="0" sz="3200" spc="-50" b="1">
                <a:solidFill>
                  <a:srgbClr val="C5CCCD"/>
                </a:solidFill>
                <a:latin typeface="Microsoft JhengHei"/>
                <a:cs typeface="Microsoft JhengHei"/>
              </a:rPr>
              <a:t>３</a:t>
            </a:r>
            <a:endParaRPr sz="3200">
              <a:latin typeface="Microsoft JhengHei"/>
              <a:cs typeface="Microsoft JhengHei"/>
            </a:endParaRPr>
          </a:p>
        </p:txBody>
      </p:sp>
      <p:grpSp>
        <p:nvGrpSpPr>
          <p:cNvPr id="24" name="object 24" descr=""/>
          <p:cNvGrpSpPr/>
          <p:nvPr/>
        </p:nvGrpSpPr>
        <p:grpSpPr>
          <a:xfrm>
            <a:off x="1200911" y="1763267"/>
            <a:ext cx="3821429" cy="2704465"/>
            <a:chOff x="1200911" y="1763267"/>
            <a:chExt cx="3821429" cy="2704465"/>
          </a:xfrm>
        </p:grpSpPr>
        <p:sp>
          <p:nvSpPr>
            <p:cNvPr id="25" name="object 25" descr=""/>
            <p:cNvSpPr/>
            <p:nvPr/>
          </p:nvSpPr>
          <p:spPr>
            <a:xfrm>
              <a:off x="1415795" y="1940051"/>
              <a:ext cx="3599815" cy="721360"/>
            </a:xfrm>
            <a:custGeom>
              <a:avLst/>
              <a:gdLst/>
              <a:ahLst/>
              <a:cxnLst/>
              <a:rect l="l" t="t" r="r" b="b"/>
              <a:pathLst>
                <a:path w="3599815" h="721360">
                  <a:moveTo>
                    <a:pt x="3297554" y="0"/>
                  </a:moveTo>
                  <a:lnTo>
                    <a:pt x="0" y="0"/>
                  </a:lnTo>
                  <a:lnTo>
                    <a:pt x="0" y="720851"/>
                  </a:lnTo>
                  <a:lnTo>
                    <a:pt x="3297554" y="720851"/>
                  </a:lnTo>
                  <a:lnTo>
                    <a:pt x="3599688" y="360425"/>
                  </a:lnTo>
                  <a:lnTo>
                    <a:pt x="3297554" y="0"/>
                  </a:lnTo>
                  <a:close/>
                </a:path>
              </a:pathLst>
            </a:custGeom>
            <a:solidFill>
              <a:srgbClr val="CCEBFF"/>
            </a:solidFill>
          </p:spPr>
          <p:txBody>
            <a:bodyPr wrap="square" lIns="0" tIns="0" rIns="0" bIns="0" rtlCol="0"/>
            <a:lstStyle/>
            <a:p/>
          </p:txBody>
        </p:sp>
        <p:sp>
          <p:nvSpPr>
            <p:cNvPr id="26" name="object 26" descr=""/>
            <p:cNvSpPr/>
            <p:nvPr/>
          </p:nvSpPr>
          <p:spPr>
            <a:xfrm>
              <a:off x="1415795" y="1940051"/>
              <a:ext cx="3599815" cy="721360"/>
            </a:xfrm>
            <a:custGeom>
              <a:avLst/>
              <a:gdLst/>
              <a:ahLst/>
              <a:cxnLst/>
              <a:rect l="l" t="t" r="r" b="b"/>
              <a:pathLst>
                <a:path w="3599815" h="721360">
                  <a:moveTo>
                    <a:pt x="0" y="0"/>
                  </a:moveTo>
                  <a:lnTo>
                    <a:pt x="3297554" y="0"/>
                  </a:lnTo>
                  <a:lnTo>
                    <a:pt x="3599688" y="360425"/>
                  </a:lnTo>
                  <a:lnTo>
                    <a:pt x="3297554" y="720851"/>
                  </a:lnTo>
                  <a:lnTo>
                    <a:pt x="0" y="720851"/>
                  </a:lnTo>
                  <a:lnTo>
                    <a:pt x="0" y="0"/>
                  </a:lnTo>
                  <a:close/>
                </a:path>
              </a:pathLst>
            </a:custGeom>
            <a:ln w="12700">
              <a:solidFill>
                <a:srgbClr val="FFFFFF"/>
              </a:solidFill>
            </a:ln>
          </p:spPr>
          <p:txBody>
            <a:bodyPr wrap="square" lIns="0" tIns="0" rIns="0" bIns="0" rtlCol="0"/>
            <a:lstStyle/>
            <a:p/>
          </p:txBody>
        </p:sp>
        <p:pic>
          <p:nvPicPr>
            <p:cNvPr id="27" name="object 27" descr=""/>
            <p:cNvPicPr/>
            <p:nvPr/>
          </p:nvPicPr>
          <p:blipFill>
            <a:blip r:embed="rId3" cstate="print"/>
            <a:stretch>
              <a:fillRect/>
            </a:stretch>
          </p:blipFill>
          <p:spPr>
            <a:xfrm>
              <a:off x="1200911" y="1763267"/>
              <a:ext cx="776477" cy="899922"/>
            </a:xfrm>
            <a:prstGeom prst="rect">
              <a:avLst/>
            </a:prstGeom>
          </p:spPr>
        </p:pic>
        <p:pic>
          <p:nvPicPr>
            <p:cNvPr id="28" name="object 28" descr=""/>
            <p:cNvPicPr/>
            <p:nvPr/>
          </p:nvPicPr>
          <p:blipFill>
            <a:blip r:embed="rId4" cstate="print"/>
            <a:stretch>
              <a:fillRect/>
            </a:stretch>
          </p:blipFill>
          <p:spPr>
            <a:xfrm>
              <a:off x="1200911" y="3567683"/>
              <a:ext cx="776477" cy="899921"/>
            </a:xfrm>
            <a:prstGeom prst="rect">
              <a:avLst/>
            </a:prstGeom>
          </p:spPr>
        </p:pic>
      </p:grpSp>
      <p:sp>
        <p:nvSpPr>
          <p:cNvPr id="29" name="object 29" descr=""/>
          <p:cNvSpPr txBox="1"/>
          <p:nvPr/>
        </p:nvSpPr>
        <p:spPr>
          <a:xfrm>
            <a:off x="1442085" y="3675075"/>
            <a:ext cx="268605" cy="514350"/>
          </a:xfrm>
          <a:prstGeom prst="rect">
            <a:avLst/>
          </a:prstGeom>
        </p:spPr>
        <p:txBody>
          <a:bodyPr wrap="square" lIns="0" tIns="13335" rIns="0" bIns="0" rtlCol="0" vert="horz">
            <a:spAutoFit/>
          </a:bodyPr>
          <a:lstStyle/>
          <a:p>
            <a:pPr marL="12700">
              <a:lnSpc>
                <a:spcPct val="100000"/>
              </a:lnSpc>
              <a:spcBef>
                <a:spcPts val="105"/>
              </a:spcBef>
            </a:pPr>
            <a:r>
              <a:rPr dirty="0" sz="3200" spc="-50" b="1">
                <a:solidFill>
                  <a:srgbClr val="7A888B"/>
                </a:solidFill>
                <a:latin typeface="Microsoft JhengHei"/>
                <a:cs typeface="Microsoft JhengHei"/>
              </a:rPr>
              <a:t>2</a:t>
            </a:r>
            <a:endParaRPr sz="3200">
              <a:latin typeface="Microsoft JhengHei"/>
              <a:cs typeface="Microsoft JhengHei"/>
            </a:endParaRPr>
          </a:p>
        </p:txBody>
      </p:sp>
      <p:sp>
        <p:nvSpPr>
          <p:cNvPr id="30" name="object 30" descr=""/>
          <p:cNvSpPr/>
          <p:nvPr/>
        </p:nvSpPr>
        <p:spPr>
          <a:xfrm>
            <a:off x="3820667" y="2432304"/>
            <a:ext cx="1080770" cy="215265"/>
          </a:xfrm>
          <a:custGeom>
            <a:avLst/>
            <a:gdLst/>
            <a:ahLst/>
            <a:cxnLst/>
            <a:rect l="l" t="t" r="r" b="b"/>
            <a:pathLst>
              <a:path w="1080770" h="215264">
                <a:moveTo>
                  <a:pt x="1080516" y="0"/>
                </a:moveTo>
                <a:lnTo>
                  <a:pt x="216154" y="0"/>
                </a:lnTo>
                <a:lnTo>
                  <a:pt x="0" y="214884"/>
                </a:lnTo>
                <a:lnTo>
                  <a:pt x="864362" y="214884"/>
                </a:lnTo>
                <a:lnTo>
                  <a:pt x="1080516" y="0"/>
                </a:lnTo>
                <a:close/>
              </a:path>
            </a:pathLst>
          </a:custGeom>
          <a:solidFill>
            <a:srgbClr val="5C6769"/>
          </a:solidFill>
        </p:spPr>
        <p:txBody>
          <a:bodyPr wrap="square" lIns="0" tIns="0" rIns="0" bIns="0" rtlCol="0"/>
          <a:lstStyle/>
          <a:p/>
        </p:txBody>
      </p:sp>
      <p:sp>
        <p:nvSpPr>
          <p:cNvPr id="31" name="object 31" descr=""/>
          <p:cNvSpPr txBox="1"/>
          <p:nvPr/>
        </p:nvSpPr>
        <p:spPr>
          <a:xfrm>
            <a:off x="1429385" y="1177874"/>
            <a:ext cx="3350260" cy="2472690"/>
          </a:xfrm>
          <a:prstGeom prst="rect">
            <a:avLst/>
          </a:prstGeom>
        </p:spPr>
        <p:txBody>
          <a:bodyPr wrap="square" lIns="0" tIns="12700" rIns="0" bIns="0" rtlCol="0" vert="horz">
            <a:spAutoFit/>
          </a:bodyPr>
          <a:lstStyle/>
          <a:p>
            <a:pPr marL="723900">
              <a:lnSpc>
                <a:spcPct val="100000"/>
              </a:lnSpc>
              <a:spcBef>
                <a:spcPts val="100"/>
              </a:spcBef>
            </a:pPr>
            <a:r>
              <a:rPr dirty="0" sz="2400" spc="-20" b="1">
                <a:solidFill>
                  <a:srgbClr val="FFFFFF"/>
                </a:solidFill>
                <a:latin typeface="Microsoft JhengHei"/>
                <a:cs typeface="Microsoft JhengHei"/>
              </a:rPr>
              <a:t>額度認可</a:t>
            </a:r>
            <a:endParaRPr sz="2400">
              <a:latin typeface="Microsoft JhengHei"/>
              <a:cs typeface="Microsoft JhengHei"/>
            </a:endParaRPr>
          </a:p>
          <a:p>
            <a:pPr marL="25400">
              <a:lnSpc>
                <a:spcPts val="3710"/>
              </a:lnSpc>
              <a:spcBef>
                <a:spcPts val="3410"/>
              </a:spcBef>
            </a:pPr>
            <a:r>
              <a:rPr dirty="0" baseline="14756" sz="4800" b="1">
                <a:solidFill>
                  <a:srgbClr val="44536A"/>
                </a:solidFill>
                <a:latin typeface="Microsoft JhengHei"/>
                <a:cs typeface="Microsoft JhengHei"/>
              </a:rPr>
              <a:t>1</a:t>
            </a:r>
            <a:r>
              <a:rPr dirty="0" sz="2000" spc="-10" b="1">
                <a:latin typeface="Microsoft JhengHei"/>
                <a:cs typeface="Microsoft JhengHei"/>
              </a:rPr>
              <a:t>溫室氣體抵換專案管理辦法</a:t>
            </a:r>
            <a:endParaRPr sz="2000">
              <a:latin typeface="Microsoft JhengHei"/>
              <a:cs typeface="Microsoft JhengHei"/>
            </a:endParaRPr>
          </a:p>
          <a:p>
            <a:pPr algn="r" marR="182245">
              <a:lnSpc>
                <a:spcPts val="1310"/>
              </a:lnSpc>
            </a:pPr>
            <a:r>
              <a:rPr dirty="0" sz="1200" spc="-20">
                <a:solidFill>
                  <a:srgbClr val="FFFFFF"/>
                </a:solidFill>
                <a:latin typeface="Microsoft JhengHei"/>
                <a:cs typeface="Microsoft JhengHei"/>
              </a:rPr>
              <a:t>已發布</a:t>
            </a:r>
            <a:endParaRPr sz="1200">
              <a:latin typeface="Microsoft JhengHei"/>
              <a:cs typeface="Microsoft JhengHei"/>
            </a:endParaRPr>
          </a:p>
          <a:p>
            <a:pPr algn="just" marL="257810" marR="94615" indent="-180340">
              <a:lnSpc>
                <a:spcPct val="110000"/>
              </a:lnSpc>
              <a:spcBef>
                <a:spcPts val="565"/>
              </a:spcBef>
              <a:buFont typeface="Arial"/>
              <a:buChar char="•"/>
              <a:tabLst>
                <a:tab pos="259079" algn="l"/>
              </a:tabLst>
            </a:pPr>
            <a:r>
              <a:rPr dirty="0" u="sng" sz="1400">
                <a:uFill>
                  <a:solidFill>
                    <a:srgbClr val="000000"/>
                  </a:solidFill>
                </a:uFill>
                <a:latin typeface="Microsoft JhengHei"/>
                <a:cs typeface="Microsoft JhengHei"/>
              </a:rPr>
              <a:t>至113年3月底</a:t>
            </a:r>
            <a:r>
              <a:rPr dirty="0" sz="1400">
                <a:latin typeface="Microsoft JhengHei"/>
                <a:cs typeface="Microsoft JhengHei"/>
              </a:rPr>
              <a:t>計有31</a:t>
            </a:r>
            <a:r>
              <a:rPr dirty="0" sz="1400" spc="-10">
                <a:latin typeface="Microsoft JhengHei"/>
                <a:cs typeface="Microsoft JhengHei"/>
              </a:rPr>
              <a:t>案依實際減量成</a:t>
            </a:r>
            <a:r>
              <a:rPr dirty="0" sz="1400" spc="-10">
                <a:latin typeface="Microsoft JhengHei"/>
                <a:cs typeface="Microsoft JhengHei"/>
              </a:rPr>
              <a:t>	</a:t>
            </a:r>
            <a:r>
              <a:rPr dirty="0" sz="1400">
                <a:latin typeface="Microsoft JhengHei"/>
                <a:cs typeface="Microsoft JhengHei"/>
              </a:rPr>
              <a:t>效</a:t>
            </a:r>
            <a:r>
              <a:rPr dirty="0" sz="1400" b="1">
                <a:latin typeface="Microsoft JhengHei"/>
                <a:cs typeface="Microsoft JhengHei"/>
              </a:rPr>
              <a:t>核發約</a:t>
            </a:r>
            <a:r>
              <a:rPr dirty="0" sz="1400" spc="-10" b="1">
                <a:latin typeface="Microsoft JhengHei"/>
                <a:cs typeface="Microsoft JhengHei"/>
              </a:rPr>
              <a:t>2,448</a:t>
            </a:r>
            <a:r>
              <a:rPr dirty="0" sz="1400" spc="-5" b="1">
                <a:latin typeface="Microsoft JhengHei"/>
                <a:cs typeface="Microsoft JhengHei"/>
              </a:rPr>
              <a:t>萬公噸二氧化碳當量減</a:t>
            </a:r>
            <a:r>
              <a:rPr dirty="0" sz="1400" spc="-5" b="1">
                <a:latin typeface="Microsoft JhengHei"/>
                <a:cs typeface="Microsoft JhengHei"/>
              </a:rPr>
              <a:t>	</a:t>
            </a:r>
            <a:r>
              <a:rPr dirty="0" sz="1400" spc="95" b="1">
                <a:latin typeface="Microsoft JhengHei"/>
                <a:cs typeface="Microsoft JhengHei"/>
              </a:rPr>
              <a:t>量額度</a:t>
            </a:r>
            <a:r>
              <a:rPr dirty="0" sz="1400" spc="95">
                <a:latin typeface="Microsoft JhengHei"/>
                <a:cs typeface="Microsoft JhengHei"/>
              </a:rPr>
              <a:t>，並有</a:t>
            </a:r>
            <a:r>
              <a:rPr dirty="0" sz="1400">
                <a:latin typeface="Microsoft JhengHei"/>
                <a:cs typeface="Microsoft JhengHei"/>
              </a:rPr>
              <a:t>682</a:t>
            </a:r>
            <a:r>
              <a:rPr dirty="0" sz="1400" spc="85">
                <a:latin typeface="Microsoft JhengHei"/>
                <a:cs typeface="Microsoft JhengHei"/>
              </a:rPr>
              <a:t>萬公噸二氧化碳當</a:t>
            </a:r>
            <a:r>
              <a:rPr dirty="0" sz="1400" spc="85">
                <a:latin typeface="Microsoft JhengHei"/>
                <a:cs typeface="Microsoft JhengHei"/>
              </a:rPr>
              <a:t>	</a:t>
            </a:r>
            <a:r>
              <a:rPr dirty="0" sz="1400" spc="-5">
                <a:latin typeface="Microsoft JhengHei"/>
                <a:cs typeface="Microsoft JhengHei"/>
              </a:rPr>
              <a:t>量已於環評抵換使用。</a:t>
            </a:r>
            <a:endParaRPr sz="1400">
              <a:latin typeface="Microsoft JhengHei"/>
              <a:cs typeface="Microsoft JhengHei"/>
            </a:endParaRPr>
          </a:p>
        </p:txBody>
      </p:sp>
      <p:sp>
        <p:nvSpPr>
          <p:cNvPr id="32" name="object 32" descr=""/>
          <p:cNvSpPr/>
          <p:nvPr/>
        </p:nvSpPr>
        <p:spPr>
          <a:xfrm>
            <a:off x="3820667" y="4224528"/>
            <a:ext cx="1080770" cy="216535"/>
          </a:xfrm>
          <a:custGeom>
            <a:avLst/>
            <a:gdLst/>
            <a:ahLst/>
            <a:cxnLst/>
            <a:rect l="l" t="t" r="r" b="b"/>
            <a:pathLst>
              <a:path w="1080770" h="216535">
                <a:moveTo>
                  <a:pt x="1080516" y="0"/>
                </a:moveTo>
                <a:lnTo>
                  <a:pt x="216154" y="0"/>
                </a:lnTo>
                <a:lnTo>
                  <a:pt x="0" y="216408"/>
                </a:lnTo>
                <a:lnTo>
                  <a:pt x="864362" y="216408"/>
                </a:lnTo>
                <a:lnTo>
                  <a:pt x="1080516" y="0"/>
                </a:lnTo>
                <a:close/>
              </a:path>
            </a:pathLst>
          </a:custGeom>
          <a:solidFill>
            <a:srgbClr val="5C6769"/>
          </a:solidFill>
        </p:spPr>
        <p:txBody>
          <a:bodyPr wrap="square" lIns="0" tIns="0" rIns="0" bIns="0" rtlCol="0"/>
          <a:lstStyle/>
          <a:p/>
        </p:txBody>
      </p:sp>
      <p:sp>
        <p:nvSpPr>
          <p:cNvPr id="33" name="object 33" descr=""/>
          <p:cNvSpPr txBox="1"/>
          <p:nvPr/>
        </p:nvSpPr>
        <p:spPr>
          <a:xfrm>
            <a:off x="4119498" y="4224908"/>
            <a:ext cx="482600" cy="208279"/>
          </a:xfrm>
          <a:prstGeom prst="rect">
            <a:avLst/>
          </a:prstGeom>
        </p:spPr>
        <p:txBody>
          <a:bodyPr wrap="square" lIns="0" tIns="12700" rIns="0" bIns="0" rtlCol="0" vert="horz">
            <a:spAutoFit/>
          </a:bodyPr>
          <a:lstStyle/>
          <a:p>
            <a:pPr marL="12700">
              <a:lnSpc>
                <a:spcPct val="100000"/>
              </a:lnSpc>
              <a:spcBef>
                <a:spcPts val="100"/>
              </a:spcBef>
            </a:pPr>
            <a:r>
              <a:rPr dirty="0" sz="1200" spc="-20">
                <a:solidFill>
                  <a:srgbClr val="FFFFFF"/>
                </a:solidFill>
                <a:latin typeface="Microsoft JhengHei"/>
                <a:cs typeface="Microsoft JhengHei"/>
              </a:rPr>
              <a:t>已發布</a:t>
            </a:r>
            <a:endParaRPr sz="1200">
              <a:latin typeface="Microsoft JhengHei"/>
              <a:cs typeface="Microsoft JhengHei"/>
            </a:endParaRPr>
          </a:p>
        </p:txBody>
      </p:sp>
      <p:sp>
        <p:nvSpPr>
          <p:cNvPr id="34" name="object 34" descr=""/>
          <p:cNvSpPr/>
          <p:nvPr/>
        </p:nvSpPr>
        <p:spPr>
          <a:xfrm>
            <a:off x="9204959" y="3840479"/>
            <a:ext cx="1079500" cy="251460"/>
          </a:xfrm>
          <a:custGeom>
            <a:avLst/>
            <a:gdLst/>
            <a:ahLst/>
            <a:cxnLst/>
            <a:rect l="l" t="t" r="r" b="b"/>
            <a:pathLst>
              <a:path w="1079500" h="251460">
                <a:moveTo>
                  <a:pt x="1078992" y="0"/>
                </a:moveTo>
                <a:lnTo>
                  <a:pt x="215773" y="0"/>
                </a:lnTo>
                <a:lnTo>
                  <a:pt x="0" y="251460"/>
                </a:lnTo>
                <a:lnTo>
                  <a:pt x="863219" y="251460"/>
                </a:lnTo>
                <a:lnTo>
                  <a:pt x="1078992" y="0"/>
                </a:lnTo>
                <a:close/>
              </a:path>
            </a:pathLst>
          </a:custGeom>
          <a:solidFill>
            <a:srgbClr val="5C6769"/>
          </a:solidFill>
        </p:spPr>
        <p:txBody>
          <a:bodyPr wrap="square" lIns="0" tIns="0" rIns="0" bIns="0" rtlCol="0"/>
          <a:lstStyle/>
          <a:p/>
        </p:txBody>
      </p:sp>
      <p:sp>
        <p:nvSpPr>
          <p:cNvPr id="35" name="object 35" descr=""/>
          <p:cNvSpPr txBox="1"/>
          <p:nvPr/>
        </p:nvSpPr>
        <p:spPr>
          <a:xfrm>
            <a:off x="5902197" y="2814573"/>
            <a:ext cx="4084954" cy="1252855"/>
          </a:xfrm>
          <a:prstGeom prst="rect">
            <a:avLst/>
          </a:prstGeom>
        </p:spPr>
        <p:txBody>
          <a:bodyPr wrap="square" lIns="0" tIns="12700" rIns="0" bIns="0" rtlCol="0" vert="horz">
            <a:spAutoFit/>
          </a:bodyPr>
          <a:lstStyle/>
          <a:p>
            <a:pPr marL="469900" marR="101600" indent="-457200">
              <a:lnSpc>
                <a:spcPct val="100000"/>
              </a:lnSpc>
              <a:spcBef>
                <a:spcPts val="100"/>
              </a:spcBef>
            </a:pPr>
            <a:r>
              <a:rPr dirty="0" sz="2400" spc="-5" b="1">
                <a:latin typeface="Microsoft JhengHei"/>
                <a:cs typeface="Microsoft JhengHei"/>
              </a:rPr>
              <a:t>溫室氣體減量額度交易拍賣及</a:t>
            </a:r>
            <a:r>
              <a:rPr dirty="0" sz="2400" b="1">
                <a:latin typeface="Microsoft JhengHei"/>
                <a:cs typeface="Microsoft JhengHei"/>
              </a:rPr>
              <a:t>移轉管理辦法（草案</a:t>
            </a:r>
            <a:r>
              <a:rPr dirty="0" sz="2400" spc="-50" b="1">
                <a:latin typeface="Microsoft JhengHei"/>
                <a:cs typeface="Microsoft JhengHei"/>
              </a:rPr>
              <a:t>）</a:t>
            </a:r>
            <a:endParaRPr sz="2400">
              <a:latin typeface="Microsoft JhengHei"/>
              <a:cs typeface="Microsoft JhengHei"/>
            </a:endParaRPr>
          </a:p>
          <a:p>
            <a:pPr algn="r" marR="5080">
              <a:lnSpc>
                <a:spcPct val="100000"/>
              </a:lnSpc>
              <a:spcBef>
                <a:spcPts val="2460"/>
              </a:spcBef>
            </a:pPr>
            <a:r>
              <a:rPr dirty="0" sz="1200" spc="-25">
                <a:solidFill>
                  <a:srgbClr val="FFFFFF"/>
                </a:solidFill>
                <a:latin typeface="Microsoft JhengHei"/>
                <a:cs typeface="Microsoft JhengHei"/>
              </a:rPr>
              <a:t>預告中</a:t>
            </a:r>
            <a:endParaRPr sz="1200">
              <a:latin typeface="Microsoft JhengHei"/>
              <a:cs typeface="Microsoft JhengHei"/>
            </a:endParaRPr>
          </a:p>
        </p:txBody>
      </p:sp>
      <p:pic>
        <p:nvPicPr>
          <p:cNvPr id="36" name="object 36" descr=""/>
          <p:cNvPicPr/>
          <p:nvPr/>
        </p:nvPicPr>
        <p:blipFill>
          <a:blip r:embed="rId5" cstate="print"/>
          <a:stretch>
            <a:fillRect/>
          </a:stretch>
        </p:blipFill>
        <p:spPr>
          <a:xfrm>
            <a:off x="1200911" y="5096255"/>
            <a:ext cx="776477" cy="899922"/>
          </a:xfrm>
          <a:prstGeom prst="rect">
            <a:avLst/>
          </a:prstGeom>
        </p:spPr>
      </p:pic>
      <p:sp>
        <p:nvSpPr>
          <p:cNvPr id="37" name="object 37" descr=""/>
          <p:cNvSpPr txBox="1"/>
          <p:nvPr/>
        </p:nvSpPr>
        <p:spPr>
          <a:xfrm>
            <a:off x="1442085" y="5203342"/>
            <a:ext cx="267970" cy="513715"/>
          </a:xfrm>
          <a:prstGeom prst="rect">
            <a:avLst/>
          </a:prstGeom>
        </p:spPr>
        <p:txBody>
          <a:bodyPr wrap="square" lIns="0" tIns="12700" rIns="0" bIns="0" rtlCol="0" vert="horz">
            <a:spAutoFit/>
          </a:bodyPr>
          <a:lstStyle/>
          <a:p>
            <a:pPr marL="12700">
              <a:lnSpc>
                <a:spcPct val="100000"/>
              </a:lnSpc>
              <a:spcBef>
                <a:spcPts val="100"/>
              </a:spcBef>
            </a:pPr>
            <a:r>
              <a:rPr dirty="0" sz="3200" spc="-50" b="1">
                <a:solidFill>
                  <a:srgbClr val="C5CCCD"/>
                </a:solidFill>
                <a:latin typeface="Microsoft JhengHei"/>
                <a:cs typeface="Microsoft JhengHei"/>
              </a:rPr>
              <a:t>4</a:t>
            </a:r>
            <a:endParaRPr sz="3200">
              <a:latin typeface="Microsoft JhengHei"/>
              <a:cs typeface="Microsoft JhengHei"/>
            </a:endParaRPr>
          </a:p>
        </p:txBody>
      </p:sp>
      <p:sp>
        <p:nvSpPr>
          <p:cNvPr id="39" name="object 39"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11</a:t>
            </a:fld>
          </a:p>
        </p:txBody>
      </p:sp>
      <p:sp>
        <p:nvSpPr>
          <p:cNvPr id="40" name="object 40"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38" name="object 38" descr=""/>
          <p:cNvSpPr txBox="1"/>
          <p:nvPr/>
        </p:nvSpPr>
        <p:spPr>
          <a:xfrm>
            <a:off x="1494789" y="5888558"/>
            <a:ext cx="9248140" cy="495934"/>
          </a:xfrm>
          <a:prstGeom prst="rect">
            <a:avLst/>
          </a:prstGeom>
        </p:spPr>
        <p:txBody>
          <a:bodyPr wrap="square" lIns="0" tIns="34290" rIns="0" bIns="0" rtlCol="0" vert="horz">
            <a:spAutoFit/>
          </a:bodyPr>
          <a:lstStyle/>
          <a:p>
            <a:pPr marL="193040" indent="-180340">
              <a:lnSpc>
                <a:spcPct val="100000"/>
              </a:lnSpc>
              <a:spcBef>
                <a:spcPts val="270"/>
              </a:spcBef>
              <a:buFont typeface="Arial"/>
              <a:buChar char="•"/>
              <a:tabLst>
                <a:tab pos="193040" algn="l"/>
              </a:tabLst>
            </a:pPr>
            <a:r>
              <a:rPr dirty="0" sz="1400" spc="-5">
                <a:latin typeface="Microsoft JhengHei"/>
                <a:cs typeface="Microsoft JhengHei"/>
              </a:rPr>
              <a:t>為辨識減量額度之種類、專案類型、計入期等資訊，以每一個減量額度單位產生序列編號，其效用及於減量額度之</a:t>
            </a:r>
            <a:endParaRPr sz="1400">
              <a:latin typeface="Microsoft JhengHei"/>
              <a:cs typeface="Microsoft JhengHei"/>
            </a:endParaRPr>
          </a:p>
          <a:p>
            <a:pPr marL="193675">
              <a:lnSpc>
                <a:spcPct val="100000"/>
              </a:lnSpc>
              <a:spcBef>
                <a:spcPts val="170"/>
              </a:spcBef>
            </a:pPr>
            <a:r>
              <a:rPr dirty="0" sz="1400" spc="-5">
                <a:latin typeface="Microsoft JhengHei"/>
                <a:cs typeface="Microsoft JhengHei"/>
              </a:rPr>
              <a:t>取得、移轉、使用及註銷</a:t>
            </a:r>
            <a:endParaRPr sz="1400">
              <a:latin typeface="Microsoft JhengHei"/>
              <a:cs typeface="Microsoft JhengHe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a:t>自願減量機制執行現況 </a:t>
            </a:r>
            <a:r>
              <a:rPr dirty="0" sz="2400" spc="-15"/>
              <a:t>(包含抵換專案與自願減量專案)</a:t>
            </a:r>
            <a:endParaRPr sz="2400"/>
          </a:p>
        </p:txBody>
      </p:sp>
      <p:sp>
        <p:nvSpPr>
          <p:cNvPr id="3" name="object 3" descr=""/>
          <p:cNvSpPr txBox="1"/>
          <p:nvPr/>
        </p:nvSpPr>
        <p:spPr>
          <a:xfrm>
            <a:off x="1142491" y="1091628"/>
            <a:ext cx="10563225" cy="685165"/>
          </a:xfrm>
          <a:prstGeom prst="rect">
            <a:avLst/>
          </a:prstGeom>
        </p:spPr>
        <p:txBody>
          <a:bodyPr wrap="square" lIns="0" tIns="67945" rIns="0" bIns="0" rtlCol="0" vert="horz">
            <a:spAutoFit/>
          </a:bodyPr>
          <a:lstStyle/>
          <a:p>
            <a:pPr marL="12700">
              <a:lnSpc>
                <a:spcPct val="100000"/>
              </a:lnSpc>
              <a:spcBef>
                <a:spcPts val="535"/>
              </a:spcBef>
            </a:pPr>
            <a:r>
              <a:rPr dirty="0" sz="1800">
                <a:latin typeface="Microsoft JhengHei"/>
                <a:cs typeface="Microsoft JhengHei"/>
              </a:rPr>
              <a:t>我國自民國104</a:t>
            </a:r>
            <a:r>
              <a:rPr dirty="0" sz="1800" spc="-5">
                <a:latin typeface="Microsoft JhengHei"/>
                <a:cs typeface="Microsoft JhengHei"/>
              </a:rPr>
              <a:t>年起依溫室氣體減量及管理法及參考聯合國清潔發展機制(</a:t>
            </a:r>
            <a:r>
              <a:rPr dirty="0" sz="1800">
                <a:latin typeface="Microsoft JhengHei"/>
                <a:cs typeface="Microsoft JhengHei"/>
              </a:rPr>
              <a:t>CDM</a:t>
            </a:r>
            <a:r>
              <a:rPr dirty="0" sz="1800" spc="-5">
                <a:latin typeface="Microsoft JhengHei"/>
                <a:cs typeface="Microsoft JhengHei"/>
              </a:rPr>
              <a:t>)，推動溫室氣體抵換專案</a:t>
            </a:r>
            <a:endParaRPr sz="1800">
              <a:latin typeface="Microsoft JhengHei"/>
              <a:cs typeface="Microsoft JhengHei"/>
            </a:endParaRPr>
          </a:p>
          <a:p>
            <a:pPr marL="12700">
              <a:lnSpc>
                <a:spcPct val="100000"/>
              </a:lnSpc>
              <a:spcBef>
                <a:spcPts val="434"/>
              </a:spcBef>
            </a:pPr>
            <a:r>
              <a:rPr dirty="0" sz="1800" spc="-5">
                <a:latin typeface="Microsoft JhengHei"/>
                <a:cs typeface="Microsoft JhengHei"/>
              </a:rPr>
              <a:t>制度，計有 </a:t>
            </a:r>
            <a:r>
              <a:rPr dirty="0" sz="1800">
                <a:latin typeface="Microsoft JhengHei"/>
                <a:cs typeface="Microsoft JhengHei"/>
              </a:rPr>
              <a:t>94</a:t>
            </a:r>
            <a:r>
              <a:rPr dirty="0" sz="1800" spc="-10">
                <a:latin typeface="Microsoft JhengHei"/>
                <a:cs typeface="Microsoft JhengHei"/>
              </a:rPr>
              <a:t> 案通過註冊，其中 </a:t>
            </a:r>
            <a:r>
              <a:rPr dirty="0" sz="1800">
                <a:latin typeface="Microsoft JhengHei"/>
                <a:cs typeface="Microsoft JhengHei"/>
              </a:rPr>
              <a:t>31</a:t>
            </a:r>
            <a:r>
              <a:rPr dirty="0" sz="1800" spc="-10">
                <a:latin typeface="Microsoft JhengHei"/>
                <a:cs typeface="Microsoft JhengHei"/>
              </a:rPr>
              <a:t> 案依實際減量成效核發約 </a:t>
            </a:r>
            <a:r>
              <a:rPr dirty="0" sz="1800">
                <a:latin typeface="Microsoft JhengHei"/>
                <a:cs typeface="Microsoft JhengHei"/>
              </a:rPr>
              <a:t>2,448</a:t>
            </a:r>
            <a:r>
              <a:rPr dirty="0" sz="1800" spc="-15">
                <a:latin typeface="Microsoft JhengHei"/>
                <a:cs typeface="Microsoft JhengHei"/>
              </a:rPr>
              <a:t> 萬公噸二氧化碳當量減量額度。</a:t>
            </a:r>
            <a:endParaRPr sz="1800">
              <a:latin typeface="Microsoft JhengHei"/>
              <a:cs typeface="Microsoft JhengHei"/>
            </a:endParaRPr>
          </a:p>
        </p:txBody>
      </p:sp>
      <p:grpSp>
        <p:nvGrpSpPr>
          <p:cNvPr id="4" name="object 4" descr=""/>
          <p:cNvGrpSpPr/>
          <p:nvPr/>
        </p:nvGrpSpPr>
        <p:grpSpPr>
          <a:xfrm>
            <a:off x="1365503" y="2025904"/>
            <a:ext cx="4065270" cy="4026535"/>
            <a:chOff x="1365503" y="2025904"/>
            <a:chExt cx="4065270" cy="4026535"/>
          </a:xfrm>
        </p:grpSpPr>
        <p:sp>
          <p:nvSpPr>
            <p:cNvPr id="5" name="object 5" descr=""/>
            <p:cNvSpPr/>
            <p:nvPr/>
          </p:nvSpPr>
          <p:spPr>
            <a:xfrm>
              <a:off x="1404257" y="3212719"/>
              <a:ext cx="1087120" cy="1393825"/>
            </a:xfrm>
            <a:custGeom>
              <a:avLst/>
              <a:gdLst/>
              <a:ahLst/>
              <a:cxnLst/>
              <a:rect l="l" t="t" r="r" b="b"/>
              <a:pathLst>
                <a:path w="1087120" h="1393825">
                  <a:moveTo>
                    <a:pt x="180321" y="0"/>
                  </a:moveTo>
                  <a:lnTo>
                    <a:pt x="142729" y="82676"/>
                  </a:lnTo>
                  <a:lnTo>
                    <a:pt x="125388" y="127791"/>
                  </a:lnTo>
                  <a:lnTo>
                    <a:pt x="109122" y="173333"/>
                  </a:lnTo>
                  <a:lnTo>
                    <a:pt x="93941" y="219282"/>
                  </a:lnTo>
                  <a:lnTo>
                    <a:pt x="79856" y="265619"/>
                  </a:lnTo>
                  <a:lnTo>
                    <a:pt x="66877" y="312323"/>
                  </a:lnTo>
                  <a:lnTo>
                    <a:pt x="55013" y="359374"/>
                  </a:lnTo>
                  <a:lnTo>
                    <a:pt x="44276" y="406752"/>
                  </a:lnTo>
                  <a:lnTo>
                    <a:pt x="34675" y="454438"/>
                  </a:lnTo>
                  <a:lnTo>
                    <a:pt x="26221" y="502412"/>
                  </a:lnTo>
                  <a:lnTo>
                    <a:pt x="18923" y="550653"/>
                  </a:lnTo>
                  <a:lnTo>
                    <a:pt x="12792" y="599142"/>
                  </a:lnTo>
                  <a:lnTo>
                    <a:pt x="7839" y="647858"/>
                  </a:lnTo>
                  <a:lnTo>
                    <a:pt x="4073" y="696782"/>
                  </a:lnTo>
                  <a:lnTo>
                    <a:pt x="1504" y="745894"/>
                  </a:lnTo>
                  <a:lnTo>
                    <a:pt x="143" y="795174"/>
                  </a:lnTo>
                  <a:lnTo>
                    <a:pt x="0" y="844601"/>
                  </a:lnTo>
                  <a:lnTo>
                    <a:pt x="1084" y="894157"/>
                  </a:lnTo>
                  <a:lnTo>
                    <a:pt x="3408" y="943820"/>
                  </a:lnTo>
                  <a:lnTo>
                    <a:pt x="6979" y="993571"/>
                  </a:lnTo>
                  <a:lnTo>
                    <a:pt x="11810" y="1043390"/>
                  </a:lnTo>
                  <a:lnTo>
                    <a:pt x="17909" y="1093258"/>
                  </a:lnTo>
                  <a:lnTo>
                    <a:pt x="25288" y="1143153"/>
                  </a:lnTo>
                  <a:lnTo>
                    <a:pt x="33955" y="1193057"/>
                  </a:lnTo>
                  <a:lnTo>
                    <a:pt x="43923" y="1242948"/>
                  </a:lnTo>
                  <a:lnTo>
                    <a:pt x="84055" y="1393824"/>
                  </a:lnTo>
                  <a:lnTo>
                    <a:pt x="1041000" y="1086230"/>
                  </a:lnTo>
                  <a:lnTo>
                    <a:pt x="1027284" y="1034795"/>
                  </a:lnTo>
                  <a:lnTo>
                    <a:pt x="1017953" y="984837"/>
                  </a:lnTo>
                  <a:lnTo>
                    <a:pt x="1011206" y="934899"/>
                  </a:lnTo>
                  <a:lnTo>
                    <a:pt x="1007001" y="885061"/>
                  </a:lnTo>
                  <a:lnTo>
                    <a:pt x="1005299" y="835401"/>
                  </a:lnTo>
                  <a:lnTo>
                    <a:pt x="1006056" y="785999"/>
                  </a:lnTo>
                  <a:lnTo>
                    <a:pt x="1009234" y="736933"/>
                  </a:lnTo>
                  <a:lnTo>
                    <a:pt x="1014790" y="688283"/>
                  </a:lnTo>
                  <a:lnTo>
                    <a:pt x="1022683" y="640127"/>
                  </a:lnTo>
                  <a:lnTo>
                    <a:pt x="1032874" y="592544"/>
                  </a:lnTo>
                  <a:lnTo>
                    <a:pt x="1045319" y="545613"/>
                  </a:lnTo>
                  <a:lnTo>
                    <a:pt x="1059980" y="499414"/>
                  </a:lnTo>
                  <a:lnTo>
                    <a:pt x="1076814" y="454024"/>
                  </a:lnTo>
                  <a:lnTo>
                    <a:pt x="1086847" y="431926"/>
                  </a:lnTo>
                  <a:lnTo>
                    <a:pt x="180321" y="0"/>
                  </a:lnTo>
                  <a:close/>
                </a:path>
              </a:pathLst>
            </a:custGeom>
            <a:solidFill>
              <a:srgbClr val="68B487"/>
            </a:solidFill>
          </p:spPr>
          <p:txBody>
            <a:bodyPr wrap="square" lIns="0" tIns="0" rIns="0" bIns="0" rtlCol="0"/>
            <a:lstStyle/>
            <a:p/>
          </p:txBody>
        </p:sp>
        <p:sp>
          <p:nvSpPr>
            <p:cNvPr id="6" name="object 6" descr=""/>
            <p:cNvSpPr/>
            <p:nvPr/>
          </p:nvSpPr>
          <p:spPr>
            <a:xfrm>
              <a:off x="1520443" y="4398010"/>
              <a:ext cx="1041400" cy="717550"/>
            </a:xfrm>
            <a:custGeom>
              <a:avLst/>
              <a:gdLst/>
              <a:ahLst/>
              <a:cxnLst/>
              <a:rect l="l" t="t" r="r" b="b"/>
              <a:pathLst>
                <a:path w="1041400" h="717550">
                  <a:moveTo>
                    <a:pt x="956944" y="0"/>
                  </a:moveTo>
                  <a:lnTo>
                    <a:pt x="0" y="307594"/>
                  </a:lnTo>
                  <a:lnTo>
                    <a:pt x="53593" y="449452"/>
                  </a:lnTo>
                  <a:lnTo>
                    <a:pt x="74594" y="495839"/>
                  </a:lnTo>
                  <a:lnTo>
                    <a:pt x="96631" y="541464"/>
                  </a:lnTo>
                  <a:lnTo>
                    <a:pt x="119691" y="586327"/>
                  </a:lnTo>
                  <a:lnTo>
                    <a:pt x="143763" y="630427"/>
                  </a:lnTo>
                  <a:lnTo>
                    <a:pt x="198755" y="717550"/>
                  </a:lnTo>
                  <a:lnTo>
                    <a:pt x="1041145" y="170941"/>
                  </a:lnTo>
                  <a:lnTo>
                    <a:pt x="1019301" y="136270"/>
                  </a:lnTo>
                  <a:lnTo>
                    <a:pt x="1007256" y="114173"/>
                  </a:lnTo>
                  <a:lnTo>
                    <a:pt x="995711" y="91693"/>
                  </a:lnTo>
                  <a:lnTo>
                    <a:pt x="984690" y="68833"/>
                  </a:lnTo>
                  <a:lnTo>
                    <a:pt x="974217" y="45592"/>
                  </a:lnTo>
                  <a:lnTo>
                    <a:pt x="956944" y="0"/>
                  </a:lnTo>
                  <a:close/>
                </a:path>
              </a:pathLst>
            </a:custGeom>
            <a:solidFill>
              <a:srgbClr val="7CB981"/>
            </a:solidFill>
          </p:spPr>
          <p:txBody>
            <a:bodyPr wrap="square" lIns="0" tIns="0" rIns="0" bIns="0" rtlCol="0"/>
            <a:lstStyle/>
            <a:p/>
          </p:txBody>
        </p:sp>
        <p:sp>
          <p:nvSpPr>
            <p:cNvPr id="7" name="object 7" descr=""/>
            <p:cNvSpPr/>
            <p:nvPr/>
          </p:nvSpPr>
          <p:spPr>
            <a:xfrm>
              <a:off x="1775459" y="4654550"/>
              <a:ext cx="981710" cy="902969"/>
            </a:xfrm>
            <a:custGeom>
              <a:avLst/>
              <a:gdLst/>
              <a:ahLst/>
              <a:cxnLst/>
              <a:rect l="l" t="t" r="r" b="b"/>
              <a:pathLst>
                <a:path w="981710" h="902970">
                  <a:moveTo>
                    <a:pt x="845565" y="0"/>
                  </a:moveTo>
                  <a:lnTo>
                    <a:pt x="0" y="548639"/>
                  </a:lnTo>
                  <a:lnTo>
                    <a:pt x="116077" y="697611"/>
                  </a:lnTo>
                  <a:lnTo>
                    <a:pt x="148486" y="734327"/>
                  </a:lnTo>
                  <a:lnTo>
                    <a:pt x="181705" y="770175"/>
                  </a:lnTo>
                  <a:lnTo>
                    <a:pt x="215733" y="805142"/>
                  </a:lnTo>
                  <a:lnTo>
                    <a:pt x="250570" y="839216"/>
                  </a:lnTo>
                  <a:lnTo>
                    <a:pt x="323976" y="902843"/>
                  </a:lnTo>
                  <a:lnTo>
                    <a:pt x="981456" y="143891"/>
                  </a:lnTo>
                  <a:lnTo>
                    <a:pt x="945388" y="112649"/>
                  </a:lnTo>
                  <a:lnTo>
                    <a:pt x="927959" y="95575"/>
                  </a:lnTo>
                  <a:lnTo>
                    <a:pt x="910923" y="78073"/>
                  </a:lnTo>
                  <a:lnTo>
                    <a:pt x="894292" y="60142"/>
                  </a:lnTo>
                  <a:lnTo>
                    <a:pt x="878077" y="41782"/>
                  </a:lnTo>
                  <a:lnTo>
                    <a:pt x="845565" y="0"/>
                  </a:lnTo>
                  <a:close/>
                </a:path>
              </a:pathLst>
            </a:custGeom>
            <a:solidFill>
              <a:srgbClr val="74B785"/>
            </a:solidFill>
          </p:spPr>
          <p:txBody>
            <a:bodyPr wrap="square" lIns="0" tIns="0" rIns="0" bIns="0" rtlCol="0"/>
            <a:lstStyle/>
            <a:p/>
          </p:txBody>
        </p:sp>
        <p:sp>
          <p:nvSpPr>
            <p:cNvPr id="8" name="object 8" descr=""/>
            <p:cNvSpPr/>
            <p:nvPr/>
          </p:nvSpPr>
          <p:spPr>
            <a:xfrm>
              <a:off x="2178684" y="4862576"/>
              <a:ext cx="1807210" cy="1189990"/>
            </a:xfrm>
            <a:custGeom>
              <a:avLst/>
              <a:gdLst/>
              <a:ahLst/>
              <a:cxnLst/>
              <a:rect l="l" t="t" r="r" b="b"/>
              <a:pathLst>
                <a:path w="1807210" h="1189989">
                  <a:moveTo>
                    <a:pt x="660400" y="0"/>
                  </a:moveTo>
                  <a:lnTo>
                    <a:pt x="0" y="762469"/>
                  </a:lnTo>
                  <a:lnTo>
                    <a:pt x="151764" y="870343"/>
                  </a:lnTo>
                  <a:lnTo>
                    <a:pt x="192759" y="895922"/>
                  </a:lnTo>
                  <a:lnTo>
                    <a:pt x="234339" y="920508"/>
                  </a:lnTo>
                  <a:lnTo>
                    <a:pt x="276484" y="944090"/>
                  </a:lnTo>
                  <a:lnTo>
                    <a:pt x="319175" y="966658"/>
                  </a:lnTo>
                  <a:lnTo>
                    <a:pt x="362391" y="988201"/>
                  </a:lnTo>
                  <a:lnTo>
                    <a:pt x="406113" y="1008711"/>
                  </a:lnTo>
                  <a:lnTo>
                    <a:pt x="450320" y="1028176"/>
                  </a:lnTo>
                  <a:lnTo>
                    <a:pt x="494994" y="1046586"/>
                  </a:lnTo>
                  <a:lnTo>
                    <a:pt x="540114" y="1063932"/>
                  </a:lnTo>
                  <a:lnTo>
                    <a:pt x="585660" y="1080202"/>
                  </a:lnTo>
                  <a:lnTo>
                    <a:pt x="631612" y="1095386"/>
                  </a:lnTo>
                  <a:lnTo>
                    <a:pt x="677951" y="1109475"/>
                  </a:lnTo>
                  <a:lnTo>
                    <a:pt x="724656" y="1122459"/>
                  </a:lnTo>
                  <a:lnTo>
                    <a:pt x="771709" y="1134326"/>
                  </a:lnTo>
                  <a:lnTo>
                    <a:pt x="819088" y="1145066"/>
                  </a:lnTo>
                  <a:lnTo>
                    <a:pt x="866775" y="1154671"/>
                  </a:lnTo>
                  <a:lnTo>
                    <a:pt x="914748" y="1163128"/>
                  </a:lnTo>
                  <a:lnTo>
                    <a:pt x="962989" y="1170429"/>
                  </a:lnTo>
                  <a:lnTo>
                    <a:pt x="1011478" y="1176563"/>
                  </a:lnTo>
                  <a:lnTo>
                    <a:pt x="1060194" y="1181519"/>
                  </a:lnTo>
                  <a:lnTo>
                    <a:pt x="1109118" y="1185287"/>
                  </a:lnTo>
                  <a:lnTo>
                    <a:pt x="1158230" y="1187858"/>
                  </a:lnTo>
                  <a:lnTo>
                    <a:pt x="1207510" y="1189221"/>
                  </a:lnTo>
                  <a:lnTo>
                    <a:pt x="1256938" y="1189365"/>
                  </a:lnTo>
                  <a:lnTo>
                    <a:pt x="1306495" y="1188281"/>
                  </a:lnTo>
                  <a:lnTo>
                    <a:pt x="1356160" y="1185959"/>
                  </a:lnTo>
                  <a:lnTo>
                    <a:pt x="1405914" y="1182387"/>
                  </a:lnTo>
                  <a:lnTo>
                    <a:pt x="1455737" y="1177556"/>
                  </a:lnTo>
                  <a:lnTo>
                    <a:pt x="1505608" y="1171456"/>
                  </a:lnTo>
                  <a:lnTo>
                    <a:pt x="1555509" y="1164077"/>
                  </a:lnTo>
                  <a:lnTo>
                    <a:pt x="1605418" y="1155407"/>
                  </a:lnTo>
                  <a:lnTo>
                    <a:pt x="1655317" y="1145438"/>
                  </a:lnTo>
                  <a:lnTo>
                    <a:pt x="1807210" y="1104950"/>
                  </a:lnTo>
                  <a:lnTo>
                    <a:pt x="1499615" y="148081"/>
                  </a:lnTo>
                  <a:lnTo>
                    <a:pt x="1447164" y="162051"/>
                  </a:lnTo>
                  <a:lnTo>
                    <a:pt x="1397212" y="171368"/>
                  </a:lnTo>
                  <a:lnTo>
                    <a:pt x="1347276" y="178102"/>
                  </a:lnTo>
                  <a:lnTo>
                    <a:pt x="1297437" y="182296"/>
                  </a:lnTo>
                  <a:lnTo>
                    <a:pt x="1247775" y="183991"/>
                  </a:lnTo>
                  <a:lnTo>
                    <a:pt x="1198368" y="183227"/>
                  </a:lnTo>
                  <a:lnTo>
                    <a:pt x="1149297" y="180045"/>
                  </a:lnTo>
                  <a:lnTo>
                    <a:pt x="1100641" y="174486"/>
                  </a:lnTo>
                  <a:lnTo>
                    <a:pt x="1052480" y="166592"/>
                  </a:lnTo>
                  <a:lnTo>
                    <a:pt x="1004894" y="156402"/>
                  </a:lnTo>
                  <a:lnTo>
                    <a:pt x="957961" y="143959"/>
                  </a:lnTo>
                  <a:lnTo>
                    <a:pt x="911763" y="129302"/>
                  </a:lnTo>
                  <a:lnTo>
                    <a:pt x="866378" y="112474"/>
                  </a:lnTo>
                  <a:lnTo>
                    <a:pt x="821885" y="93514"/>
                  </a:lnTo>
                  <a:lnTo>
                    <a:pt x="778366" y="72464"/>
                  </a:lnTo>
                  <a:lnTo>
                    <a:pt x="735898" y="49364"/>
                  </a:lnTo>
                  <a:lnTo>
                    <a:pt x="694563" y="24256"/>
                  </a:lnTo>
                  <a:lnTo>
                    <a:pt x="660400" y="0"/>
                  </a:lnTo>
                  <a:close/>
                </a:path>
              </a:pathLst>
            </a:custGeom>
            <a:solidFill>
              <a:srgbClr val="5CAF89"/>
            </a:solidFill>
          </p:spPr>
          <p:txBody>
            <a:bodyPr wrap="square" lIns="0" tIns="0" rIns="0" bIns="0" rtlCol="0"/>
            <a:lstStyle/>
            <a:p/>
          </p:txBody>
        </p:sp>
        <p:sp>
          <p:nvSpPr>
            <p:cNvPr id="9" name="object 9" descr=""/>
            <p:cNvSpPr/>
            <p:nvPr/>
          </p:nvSpPr>
          <p:spPr>
            <a:xfrm>
              <a:off x="1627886" y="2025903"/>
              <a:ext cx="3081655" cy="3909695"/>
            </a:xfrm>
            <a:custGeom>
              <a:avLst/>
              <a:gdLst/>
              <a:ahLst/>
              <a:cxnLst/>
              <a:rect l="l" t="t" r="r" b="b"/>
              <a:pathLst>
                <a:path w="3081654" h="3909695">
                  <a:moveTo>
                    <a:pt x="1794764" y="889"/>
                  </a:moveTo>
                  <a:lnTo>
                    <a:pt x="1721319" y="1092"/>
                  </a:lnTo>
                  <a:lnTo>
                    <a:pt x="1671662" y="3416"/>
                  </a:lnTo>
                  <a:lnTo>
                    <a:pt x="1621904" y="6985"/>
                  </a:lnTo>
                  <a:lnTo>
                    <a:pt x="1572082" y="11811"/>
                  </a:lnTo>
                  <a:lnTo>
                    <a:pt x="1522222" y="17907"/>
                  </a:lnTo>
                  <a:lnTo>
                    <a:pt x="1472323" y="25273"/>
                  </a:lnTo>
                  <a:lnTo>
                    <a:pt x="1422412" y="33947"/>
                  </a:lnTo>
                  <a:lnTo>
                    <a:pt x="1372527" y="43916"/>
                  </a:lnTo>
                  <a:lnTo>
                    <a:pt x="1322666" y="55194"/>
                  </a:lnTo>
                  <a:lnTo>
                    <a:pt x="1272857" y="67792"/>
                  </a:lnTo>
                  <a:lnTo>
                    <a:pt x="1223124" y="81737"/>
                  </a:lnTo>
                  <a:lnTo>
                    <a:pt x="1173480" y="97028"/>
                  </a:lnTo>
                  <a:lnTo>
                    <a:pt x="1124229" y="113550"/>
                  </a:lnTo>
                  <a:lnTo>
                    <a:pt x="1075690" y="131203"/>
                  </a:lnTo>
                  <a:lnTo>
                    <a:pt x="1027861" y="149987"/>
                  </a:lnTo>
                  <a:lnTo>
                    <a:pt x="980770" y="169862"/>
                  </a:lnTo>
                  <a:lnTo>
                    <a:pt x="934402" y="190830"/>
                  </a:lnTo>
                  <a:lnTo>
                    <a:pt x="888796" y="212864"/>
                  </a:lnTo>
                  <a:lnTo>
                    <a:pt x="843940" y="235940"/>
                  </a:lnTo>
                  <a:lnTo>
                    <a:pt x="799858" y="260032"/>
                  </a:lnTo>
                  <a:lnTo>
                    <a:pt x="756564" y="285127"/>
                  </a:lnTo>
                  <a:lnTo>
                    <a:pt x="714044" y="311213"/>
                  </a:lnTo>
                  <a:lnTo>
                    <a:pt x="672325" y="338264"/>
                  </a:lnTo>
                  <a:lnTo>
                    <a:pt x="631418" y="366255"/>
                  </a:lnTo>
                  <a:lnTo>
                    <a:pt x="591337" y="395173"/>
                  </a:lnTo>
                  <a:lnTo>
                    <a:pt x="552081" y="424992"/>
                  </a:lnTo>
                  <a:lnTo>
                    <a:pt x="513664" y="455701"/>
                  </a:lnTo>
                  <a:lnTo>
                    <a:pt x="476097" y="487273"/>
                  </a:lnTo>
                  <a:lnTo>
                    <a:pt x="439394" y="519684"/>
                  </a:lnTo>
                  <a:lnTo>
                    <a:pt x="403555" y="552919"/>
                  </a:lnTo>
                  <a:lnTo>
                    <a:pt x="368604" y="586955"/>
                  </a:lnTo>
                  <a:lnTo>
                    <a:pt x="334543" y="621779"/>
                  </a:lnTo>
                  <a:lnTo>
                    <a:pt x="301383" y="657377"/>
                  </a:lnTo>
                  <a:lnTo>
                    <a:pt x="269138" y="693699"/>
                  </a:lnTo>
                  <a:lnTo>
                    <a:pt x="237807" y="730758"/>
                  </a:lnTo>
                  <a:lnTo>
                    <a:pt x="207416" y="768527"/>
                  </a:lnTo>
                  <a:lnTo>
                    <a:pt x="177965" y="806970"/>
                  </a:lnTo>
                  <a:lnTo>
                    <a:pt x="149466" y="846086"/>
                  </a:lnTo>
                  <a:lnTo>
                    <a:pt x="121932" y="885837"/>
                  </a:lnTo>
                  <a:lnTo>
                    <a:pt x="95377" y="926211"/>
                  </a:lnTo>
                  <a:lnTo>
                    <a:pt x="0" y="1091946"/>
                  </a:lnTo>
                  <a:lnTo>
                    <a:pt x="909066" y="1525270"/>
                  </a:lnTo>
                  <a:lnTo>
                    <a:pt x="941451" y="1469009"/>
                  </a:lnTo>
                  <a:lnTo>
                    <a:pt x="968514" y="1428889"/>
                  </a:lnTo>
                  <a:lnTo>
                    <a:pt x="997521" y="1390065"/>
                  </a:lnTo>
                  <a:lnTo>
                    <a:pt x="1028407" y="1352613"/>
                  </a:lnTo>
                  <a:lnTo>
                    <a:pt x="1061148" y="1316609"/>
                  </a:lnTo>
                  <a:lnTo>
                    <a:pt x="1095679" y="1282141"/>
                  </a:lnTo>
                  <a:lnTo>
                    <a:pt x="1131989" y="1249273"/>
                  </a:lnTo>
                  <a:lnTo>
                    <a:pt x="1170012" y="1218107"/>
                  </a:lnTo>
                  <a:lnTo>
                    <a:pt x="1209725" y="1188707"/>
                  </a:lnTo>
                  <a:lnTo>
                    <a:pt x="1251077" y="1161161"/>
                  </a:lnTo>
                  <a:lnTo>
                    <a:pt x="1294028" y="1135545"/>
                  </a:lnTo>
                  <a:lnTo>
                    <a:pt x="1338554" y="1111948"/>
                  </a:lnTo>
                  <a:lnTo>
                    <a:pt x="1384592" y="1090422"/>
                  </a:lnTo>
                  <a:lnTo>
                    <a:pt x="1432102" y="1071079"/>
                  </a:lnTo>
                  <a:lnTo>
                    <a:pt x="1481074" y="1053973"/>
                  </a:lnTo>
                  <a:lnTo>
                    <a:pt x="1530819" y="1039329"/>
                  </a:lnTo>
                  <a:lnTo>
                    <a:pt x="1580705" y="1027366"/>
                  </a:lnTo>
                  <a:lnTo>
                    <a:pt x="1630654" y="1018032"/>
                  </a:lnTo>
                  <a:lnTo>
                    <a:pt x="1680603" y="1011288"/>
                  </a:lnTo>
                  <a:lnTo>
                    <a:pt x="1730451" y="1007071"/>
                  </a:lnTo>
                  <a:lnTo>
                    <a:pt x="1780159" y="1005332"/>
                  </a:lnTo>
                  <a:lnTo>
                    <a:pt x="1782826" y="1005459"/>
                  </a:lnTo>
                  <a:lnTo>
                    <a:pt x="1794764" y="889"/>
                  </a:lnTo>
                  <a:close/>
                </a:path>
                <a:path w="3081654" h="3909695">
                  <a:moveTo>
                    <a:pt x="3081147" y="3555492"/>
                  </a:moveTo>
                  <a:lnTo>
                    <a:pt x="2427097" y="2791968"/>
                  </a:lnTo>
                  <a:lnTo>
                    <a:pt x="2368931" y="2837307"/>
                  </a:lnTo>
                  <a:lnTo>
                    <a:pt x="2327618" y="2864853"/>
                  </a:lnTo>
                  <a:lnTo>
                    <a:pt x="2284679" y="2890456"/>
                  </a:lnTo>
                  <a:lnTo>
                    <a:pt x="2240140" y="2914078"/>
                  </a:lnTo>
                  <a:lnTo>
                    <a:pt x="2194052" y="2935605"/>
                  </a:lnTo>
                  <a:lnTo>
                    <a:pt x="2149475" y="2952496"/>
                  </a:lnTo>
                  <a:lnTo>
                    <a:pt x="2457069" y="3909428"/>
                  </a:lnTo>
                  <a:lnTo>
                    <a:pt x="2597912" y="3856177"/>
                  </a:lnTo>
                  <a:lnTo>
                    <a:pt x="2644292" y="3835209"/>
                  </a:lnTo>
                  <a:lnTo>
                    <a:pt x="2689923" y="3813175"/>
                  </a:lnTo>
                  <a:lnTo>
                    <a:pt x="2734792" y="3790099"/>
                  </a:lnTo>
                  <a:lnTo>
                    <a:pt x="2778874" y="3765994"/>
                  </a:lnTo>
                  <a:lnTo>
                    <a:pt x="2822181" y="3740886"/>
                  </a:lnTo>
                  <a:lnTo>
                    <a:pt x="2864688" y="3714800"/>
                  </a:lnTo>
                  <a:lnTo>
                    <a:pt x="2906395" y="3687762"/>
                  </a:lnTo>
                  <a:lnTo>
                    <a:pt x="2947289" y="3659759"/>
                  </a:lnTo>
                  <a:lnTo>
                    <a:pt x="3081147" y="3555492"/>
                  </a:lnTo>
                  <a:close/>
                </a:path>
              </a:pathLst>
            </a:custGeom>
            <a:solidFill>
              <a:srgbClr val="47AB8A"/>
            </a:solidFill>
          </p:spPr>
          <p:txBody>
            <a:bodyPr wrap="square" lIns="0" tIns="0" rIns="0" bIns="0" rtlCol="0"/>
            <a:lstStyle/>
            <a:p/>
          </p:txBody>
        </p:sp>
        <p:sp>
          <p:nvSpPr>
            <p:cNvPr id="10" name="object 10" descr=""/>
            <p:cNvSpPr/>
            <p:nvPr/>
          </p:nvSpPr>
          <p:spPr>
            <a:xfrm>
              <a:off x="3514724" y="2030984"/>
              <a:ext cx="1915795" cy="3481070"/>
            </a:xfrm>
            <a:custGeom>
              <a:avLst/>
              <a:gdLst/>
              <a:ahLst/>
              <a:cxnLst/>
              <a:rect l="l" t="t" r="r" b="b"/>
              <a:pathLst>
                <a:path w="1915795" h="3481070">
                  <a:moveTo>
                    <a:pt x="12064" y="0"/>
                  </a:moveTo>
                  <a:lnTo>
                    <a:pt x="0" y="1005331"/>
                  </a:lnTo>
                  <a:lnTo>
                    <a:pt x="88646" y="1017651"/>
                  </a:lnTo>
                  <a:lnTo>
                    <a:pt x="136230" y="1027832"/>
                  </a:lnTo>
                  <a:lnTo>
                    <a:pt x="183159" y="1040270"/>
                  </a:lnTo>
                  <a:lnTo>
                    <a:pt x="229355" y="1054923"/>
                  </a:lnTo>
                  <a:lnTo>
                    <a:pt x="274737" y="1071750"/>
                  </a:lnTo>
                  <a:lnTo>
                    <a:pt x="319225" y="1090709"/>
                  </a:lnTo>
                  <a:lnTo>
                    <a:pt x="362741" y="1111761"/>
                  </a:lnTo>
                  <a:lnTo>
                    <a:pt x="405203" y="1134864"/>
                  </a:lnTo>
                  <a:lnTo>
                    <a:pt x="446532" y="1159977"/>
                  </a:lnTo>
                  <a:lnTo>
                    <a:pt x="486649" y="1187058"/>
                  </a:lnTo>
                  <a:lnTo>
                    <a:pt x="525474" y="1216068"/>
                  </a:lnTo>
                  <a:lnTo>
                    <a:pt x="562927" y="1246965"/>
                  </a:lnTo>
                  <a:lnTo>
                    <a:pt x="598928" y="1279708"/>
                  </a:lnTo>
                  <a:lnTo>
                    <a:pt x="633399" y="1314255"/>
                  </a:lnTo>
                  <a:lnTo>
                    <a:pt x="666258" y="1350567"/>
                  </a:lnTo>
                  <a:lnTo>
                    <a:pt x="697426" y="1388601"/>
                  </a:lnTo>
                  <a:lnTo>
                    <a:pt x="726824" y="1428318"/>
                  </a:lnTo>
                  <a:lnTo>
                    <a:pt x="754372" y="1469675"/>
                  </a:lnTo>
                  <a:lnTo>
                    <a:pt x="779990" y="1512632"/>
                  </a:lnTo>
                  <a:lnTo>
                    <a:pt x="803598" y="1557148"/>
                  </a:lnTo>
                  <a:lnTo>
                    <a:pt x="825117" y="1603183"/>
                  </a:lnTo>
                  <a:lnTo>
                    <a:pt x="844466" y="1650694"/>
                  </a:lnTo>
                  <a:lnTo>
                    <a:pt x="861567" y="1699640"/>
                  </a:lnTo>
                  <a:lnTo>
                    <a:pt x="876189" y="1749389"/>
                  </a:lnTo>
                  <a:lnTo>
                    <a:pt x="888147" y="1799281"/>
                  </a:lnTo>
                  <a:lnTo>
                    <a:pt x="897482" y="1849235"/>
                  </a:lnTo>
                  <a:lnTo>
                    <a:pt x="904235" y="1899172"/>
                  </a:lnTo>
                  <a:lnTo>
                    <a:pt x="908446" y="1949012"/>
                  </a:lnTo>
                  <a:lnTo>
                    <a:pt x="910157" y="1998676"/>
                  </a:lnTo>
                  <a:lnTo>
                    <a:pt x="909408" y="2048085"/>
                  </a:lnTo>
                  <a:lnTo>
                    <a:pt x="906240" y="2097157"/>
                  </a:lnTo>
                  <a:lnTo>
                    <a:pt x="900695" y="2145815"/>
                  </a:lnTo>
                  <a:lnTo>
                    <a:pt x="892812" y="2193977"/>
                  </a:lnTo>
                  <a:lnTo>
                    <a:pt x="882634" y="2241565"/>
                  </a:lnTo>
                  <a:lnTo>
                    <a:pt x="870200" y="2288499"/>
                  </a:lnTo>
                  <a:lnTo>
                    <a:pt x="855551" y="2334699"/>
                  </a:lnTo>
                  <a:lnTo>
                    <a:pt x="838729" y="2380086"/>
                  </a:lnTo>
                  <a:lnTo>
                    <a:pt x="819775" y="2424580"/>
                  </a:lnTo>
                  <a:lnTo>
                    <a:pt x="798728" y="2468101"/>
                  </a:lnTo>
                  <a:lnTo>
                    <a:pt x="775631" y="2510569"/>
                  </a:lnTo>
                  <a:lnTo>
                    <a:pt x="750523" y="2551905"/>
                  </a:lnTo>
                  <a:lnTo>
                    <a:pt x="723446" y="2592030"/>
                  </a:lnTo>
                  <a:lnTo>
                    <a:pt x="694441" y="2630863"/>
                  </a:lnTo>
                  <a:lnTo>
                    <a:pt x="663548" y="2668326"/>
                  </a:lnTo>
                  <a:lnTo>
                    <a:pt x="630809" y="2704338"/>
                  </a:lnTo>
                  <a:lnTo>
                    <a:pt x="617474" y="2716910"/>
                  </a:lnTo>
                  <a:lnTo>
                    <a:pt x="1271651" y="3480562"/>
                  </a:lnTo>
                  <a:lnTo>
                    <a:pt x="1357376" y="3399154"/>
                  </a:lnTo>
                  <a:lnTo>
                    <a:pt x="1389810" y="3364358"/>
                  </a:lnTo>
                  <a:lnTo>
                    <a:pt x="1421374" y="3328850"/>
                  </a:lnTo>
                  <a:lnTo>
                    <a:pt x="1452056" y="3292648"/>
                  </a:lnTo>
                  <a:lnTo>
                    <a:pt x="1481847" y="3255771"/>
                  </a:lnTo>
                  <a:lnTo>
                    <a:pt x="1510738" y="3218238"/>
                  </a:lnTo>
                  <a:lnTo>
                    <a:pt x="1538720" y="3180066"/>
                  </a:lnTo>
                  <a:lnTo>
                    <a:pt x="1565781" y="3141276"/>
                  </a:lnTo>
                  <a:lnTo>
                    <a:pt x="1591914" y="3101885"/>
                  </a:lnTo>
                  <a:lnTo>
                    <a:pt x="1617109" y="3061912"/>
                  </a:lnTo>
                  <a:lnTo>
                    <a:pt x="1641355" y="3021375"/>
                  </a:lnTo>
                  <a:lnTo>
                    <a:pt x="1664644" y="2980293"/>
                  </a:lnTo>
                  <a:lnTo>
                    <a:pt x="1686966" y="2938686"/>
                  </a:lnTo>
                  <a:lnTo>
                    <a:pt x="1708311" y="2896570"/>
                  </a:lnTo>
                  <a:lnTo>
                    <a:pt x="1728669" y="2853966"/>
                  </a:lnTo>
                  <a:lnTo>
                    <a:pt x="1748032" y="2810890"/>
                  </a:lnTo>
                  <a:lnTo>
                    <a:pt x="1766390" y="2767363"/>
                  </a:lnTo>
                  <a:lnTo>
                    <a:pt x="1783732" y="2723403"/>
                  </a:lnTo>
                  <a:lnTo>
                    <a:pt x="1800051" y="2679028"/>
                  </a:lnTo>
                  <a:lnTo>
                    <a:pt x="1815335" y="2634257"/>
                  </a:lnTo>
                  <a:lnTo>
                    <a:pt x="1829576" y="2589108"/>
                  </a:lnTo>
                  <a:lnTo>
                    <a:pt x="1842763" y="2543600"/>
                  </a:lnTo>
                  <a:lnTo>
                    <a:pt x="1854888" y="2497752"/>
                  </a:lnTo>
                  <a:lnTo>
                    <a:pt x="1865941" y="2451582"/>
                  </a:lnTo>
                  <a:lnTo>
                    <a:pt x="1875912" y="2405108"/>
                  </a:lnTo>
                  <a:lnTo>
                    <a:pt x="1884792" y="2358350"/>
                  </a:lnTo>
                  <a:lnTo>
                    <a:pt x="1892571" y="2311326"/>
                  </a:lnTo>
                  <a:lnTo>
                    <a:pt x="1899240" y="2264055"/>
                  </a:lnTo>
                  <a:lnTo>
                    <a:pt x="1904788" y="2216555"/>
                  </a:lnTo>
                  <a:lnTo>
                    <a:pt x="1909208" y="2168844"/>
                  </a:lnTo>
                  <a:lnTo>
                    <a:pt x="1912488" y="2120942"/>
                  </a:lnTo>
                  <a:lnTo>
                    <a:pt x="1914619" y="2072866"/>
                  </a:lnTo>
                  <a:lnTo>
                    <a:pt x="1915593" y="2024637"/>
                  </a:lnTo>
                  <a:lnTo>
                    <a:pt x="1915399" y="1976271"/>
                  </a:lnTo>
                  <a:lnTo>
                    <a:pt x="1914027" y="1927788"/>
                  </a:lnTo>
                  <a:lnTo>
                    <a:pt x="1911469" y="1879206"/>
                  </a:lnTo>
                  <a:lnTo>
                    <a:pt x="1907714" y="1830544"/>
                  </a:lnTo>
                  <a:lnTo>
                    <a:pt x="1902754" y="1781820"/>
                  </a:lnTo>
                  <a:lnTo>
                    <a:pt x="1896578" y="1733054"/>
                  </a:lnTo>
                  <a:lnTo>
                    <a:pt x="1889177" y="1684263"/>
                  </a:lnTo>
                  <a:lnTo>
                    <a:pt x="1880542" y="1635466"/>
                  </a:lnTo>
                  <a:lnTo>
                    <a:pt x="1870662" y="1586682"/>
                  </a:lnTo>
                  <a:lnTo>
                    <a:pt x="1859529" y="1537930"/>
                  </a:lnTo>
                  <a:lnTo>
                    <a:pt x="1847133" y="1489227"/>
                  </a:lnTo>
                  <a:lnTo>
                    <a:pt x="1833464" y="1440593"/>
                  </a:lnTo>
                  <a:lnTo>
                    <a:pt x="1818513" y="1392046"/>
                  </a:lnTo>
                  <a:lnTo>
                    <a:pt x="1802345" y="1343793"/>
                  </a:lnTo>
                  <a:lnTo>
                    <a:pt x="1785080" y="1296219"/>
                  </a:lnTo>
                  <a:lnTo>
                    <a:pt x="1766737" y="1249333"/>
                  </a:lnTo>
                  <a:lnTo>
                    <a:pt x="1747335" y="1203144"/>
                  </a:lnTo>
                  <a:lnTo>
                    <a:pt x="1726892" y="1157664"/>
                  </a:lnTo>
                  <a:lnTo>
                    <a:pt x="1705426" y="1112900"/>
                  </a:lnTo>
                  <a:lnTo>
                    <a:pt x="1682958" y="1068863"/>
                  </a:lnTo>
                  <a:lnTo>
                    <a:pt x="1659505" y="1025562"/>
                  </a:lnTo>
                  <a:lnTo>
                    <a:pt x="1635086" y="983007"/>
                  </a:lnTo>
                  <a:lnTo>
                    <a:pt x="1609719" y="941207"/>
                  </a:lnTo>
                  <a:lnTo>
                    <a:pt x="1583424" y="900173"/>
                  </a:lnTo>
                  <a:lnTo>
                    <a:pt x="1556220" y="859914"/>
                  </a:lnTo>
                  <a:lnTo>
                    <a:pt x="1528124" y="820438"/>
                  </a:lnTo>
                  <a:lnTo>
                    <a:pt x="1499155" y="781757"/>
                  </a:lnTo>
                  <a:lnTo>
                    <a:pt x="1469333" y="743879"/>
                  </a:lnTo>
                  <a:lnTo>
                    <a:pt x="1438676" y="706815"/>
                  </a:lnTo>
                  <a:lnTo>
                    <a:pt x="1407202" y="670573"/>
                  </a:lnTo>
                  <a:lnTo>
                    <a:pt x="1374931" y="635164"/>
                  </a:lnTo>
                  <a:lnTo>
                    <a:pt x="1341881" y="600597"/>
                  </a:lnTo>
                  <a:lnTo>
                    <a:pt x="1308070" y="566881"/>
                  </a:lnTo>
                  <a:lnTo>
                    <a:pt x="1273518" y="534027"/>
                  </a:lnTo>
                  <a:lnTo>
                    <a:pt x="1238243" y="502043"/>
                  </a:lnTo>
                  <a:lnTo>
                    <a:pt x="1202264" y="470940"/>
                  </a:lnTo>
                  <a:lnTo>
                    <a:pt x="1165599" y="440727"/>
                  </a:lnTo>
                  <a:lnTo>
                    <a:pt x="1128268" y="411414"/>
                  </a:lnTo>
                  <a:lnTo>
                    <a:pt x="1090289" y="383010"/>
                  </a:lnTo>
                  <a:lnTo>
                    <a:pt x="1051680" y="355525"/>
                  </a:lnTo>
                  <a:lnTo>
                    <a:pt x="1012460" y="328968"/>
                  </a:lnTo>
                  <a:lnTo>
                    <a:pt x="972649" y="303350"/>
                  </a:lnTo>
                  <a:lnTo>
                    <a:pt x="932264" y="278679"/>
                  </a:lnTo>
                  <a:lnTo>
                    <a:pt x="891324" y="254966"/>
                  </a:lnTo>
                  <a:lnTo>
                    <a:pt x="849849" y="232220"/>
                  </a:lnTo>
                  <a:lnTo>
                    <a:pt x="807857" y="210450"/>
                  </a:lnTo>
                  <a:lnTo>
                    <a:pt x="765366" y="189667"/>
                  </a:lnTo>
                  <a:lnTo>
                    <a:pt x="722395" y="169879"/>
                  </a:lnTo>
                  <a:lnTo>
                    <a:pt x="678963" y="151097"/>
                  </a:lnTo>
                  <a:lnTo>
                    <a:pt x="635089" y="133329"/>
                  </a:lnTo>
                  <a:lnTo>
                    <a:pt x="590791" y="116587"/>
                  </a:lnTo>
                  <a:lnTo>
                    <a:pt x="546088" y="100878"/>
                  </a:lnTo>
                  <a:lnTo>
                    <a:pt x="500999" y="86214"/>
                  </a:lnTo>
                  <a:lnTo>
                    <a:pt x="455542" y="72603"/>
                  </a:lnTo>
                  <a:lnTo>
                    <a:pt x="409737" y="60055"/>
                  </a:lnTo>
                  <a:lnTo>
                    <a:pt x="363601" y="48580"/>
                  </a:lnTo>
                  <a:lnTo>
                    <a:pt x="317153" y="38187"/>
                  </a:lnTo>
                  <a:lnTo>
                    <a:pt x="270413" y="28886"/>
                  </a:lnTo>
                  <a:lnTo>
                    <a:pt x="223399" y="20686"/>
                  </a:lnTo>
                  <a:lnTo>
                    <a:pt x="176129" y="13598"/>
                  </a:lnTo>
                  <a:lnTo>
                    <a:pt x="128623" y="7631"/>
                  </a:lnTo>
                  <a:lnTo>
                    <a:pt x="80899" y="2793"/>
                  </a:lnTo>
                  <a:lnTo>
                    <a:pt x="12064" y="0"/>
                  </a:lnTo>
                  <a:close/>
                </a:path>
              </a:pathLst>
            </a:custGeom>
            <a:solidFill>
              <a:srgbClr val="41A98A"/>
            </a:solidFill>
          </p:spPr>
          <p:txBody>
            <a:bodyPr wrap="square" lIns="0" tIns="0" rIns="0" bIns="0" rtlCol="0"/>
            <a:lstStyle/>
            <a:p/>
          </p:txBody>
        </p:sp>
        <p:sp>
          <p:nvSpPr>
            <p:cNvPr id="11" name="object 11" descr=""/>
            <p:cNvSpPr/>
            <p:nvPr/>
          </p:nvSpPr>
          <p:spPr>
            <a:xfrm>
              <a:off x="2523536" y="3142903"/>
              <a:ext cx="1789430" cy="1789430"/>
            </a:xfrm>
            <a:custGeom>
              <a:avLst/>
              <a:gdLst/>
              <a:ahLst/>
              <a:cxnLst/>
              <a:rect l="l" t="t" r="r" b="b"/>
              <a:pathLst>
                <a:path w="1789429" h="1789429">
                  <a:moveTo>
                    <a:pt x="894817" y="0"/>
                  </a:moveTo>
                  <a:lnTo>
                    <a:pt x="849346" y="1161"/>
                  </a:lnTo>
                  <a:lnTo>
                    <a:pt x="803696" y="4682"/>
                  </a:lnTo>
                  <a:lnTo>
                    <a:pt x="757944" y="10600"/>
                  </a:lnTo>
                  <a:lnTo>
                    <a:pt x="712168" y="18957"/>
                  </a:lnTo>
                  <a:lnTo>
                    <a:pt x="666446" y="29792"/>
                  </a:lnTo>
                  <a:lnTo>
                    <a:pt x="620856" y="43145"/>
                  </a:lnTo>
                  <a:lnTo>
                    <a:pt x="576024" y="58858"/>
                  </a:lnTo>
                  <a:lnTo>
                    <a:pt x="532552" y="76695"/>
                  </a:lnTo>
                  <a:lnTo>
                    <a:pt x="490480" y="96577"/>
                  </a:lnTo>
                  <a:lnTo>
                    <a:pt x="449849" y="118427"/>
                  </a:lnTo>
                  <a:lnTo>
                    <a:pt x="410697" y="142167"/>
                  </a:lnTo>
                  <a:lnTo>
                    <a:pt x="373066" y="167720"/>
                  </a:lnTo>
                  <a:lnTo>
                    <a:pt x="336994" y="195007"/>
                  </a:lnTo>
                  <a:lnTo>
                    <a:pt x="302522" y="223951"/>
                  </a:lnTo>
                  <a:lnTo>
                    <a:pt x="269690" y="254474"/>
                  </a:lnTo>
                  <a:lnTo>
                    <a:pt x="238538" y="286498"/>
                  </a:lnTo>
                  <a:lnTo>
                    <a:pt x="209106" y="319946"/>
                  </a:lnTo>
                  <a:lnTo>
                    <a:pt x="181433" y="354740"/>
                  </a:lnTo>
                  <a:lnTo>
                    <a:pt x="155560" y="390802"/>
                  </a:lnTo>
                  <a:lnTo>
                    <a:pt x="131526" y="428054"/>
                  </a:lnTo>
                  <a:lnTo>
                    <a:pt x="109373" y="466419"/>
                  </a:lnTo>
                  <a:lnTo>
                    <a:pt x="89138" y="505819"/>
                  </a:lnTo>
                  <a:lnTo>
                    <a:pt x="70863" y="546175"/>
                  </a:lnTo>
                  <a:lnTo>
                    <a:pt x="54588" y="587411"/>
                  </a:lnTo>
                  <a:lnTo>
                    <a:pt x="40352" y="629448"/>
                  </a:lnTo>
                  <a:lnTo>
                    <a:pt x="28195" y="672210"/>
                  </a:lnTo>
                  <a:lnTo>
                    <a:pt x="18158" y="715617"/>
                  </a:lnTo>
                  <a:lnTo>
                    <a:pt x="10279" y="759592"/>
                  </a:lnTo>
                  <a:lnTo>
                    <a:pt x="4600" y="804058"/>
                  </a:lnTo>
                  <a:lnTo>
                    <a:pt x="1160" y="848936"/>
                  </a:lnTo>
                  <a:lnTo>
                    <a:pt x="0" y="894150"/>
                  </a:lnTo>
                  <a:lnTo>
                    <a:pt x="1158" y="939621"/>
                  </a:lnTo>
                  <a:lnTo>
                    <a:pt x="4675" y="985271"/>
                  </a:lnTo>
                  <a:lnTo>
                    <a:pt x="10591" y="1031023"/>
                  </a:lnTo>
                  <a:lnTo>
                    <a:pt x="18946" y="1076799"/>
                  </a:lnTo>
                  <a:lnTo>
                    <a:pt x="29780" y="1122521"/>
                  </a:lnTo>
                  <a:lnTo>
                    <a:pt x="43133" y="1168111"/>
                  </a:lnTo>
                  <a:lnTo>
                    <a:pt x="58846" y="1212943"/>
                  </a:lnTo>
                  <a:lnTo>
                    <a:pt x="76683" y="1256415"/>
                  </a:lnTo>
                  <a:lnTo>
                    <a:pt x="96565" y="1298487"/>
                  </a:lnTo>
                  <a:lnTo>
                    <a:pt x="118415" y="1339119"/>
                  </a:lnTo>
                  <a:lnTo>
                    <a:pt x="142155" y="1378270"/>
                  </a:lnTo>
                  <a:lnTo>
                    <a:pt x="167708" y="1415902"/>
                  </a:lnTo>
                  <a:lnTo>
                    <a:pt x="194996" y="1451973"/>
                  </a:lnTo>
                  <a:lnTo>
                    <a:pt x="223941" y="1486445"/>
                  </a:lnTo>
                  <a:lnTo>
                    <a:pt x="254465" y="1519277"/>
                  </a:lnTo>
                  <a:lnTo>
                    <a:pt x="286490" y="1550429"/>
                  </a:lnTo>
                  <a:lnTo>
                    <a:pt x="319940" y="1579862"/>
                  </a:lnTo>
                  <a:lnTo>
                    <a:pt x="354735" y="1607534"/>
                  </a:lnTo>
                  <a:lnTo>
                    <a:pt x="390799" y="1633407"/>
                  </a:lnTo>
                  <a:lnTo>
                    <a:pt x="428054" y="1657441"/>
                  </a:lnTo>
                  <a:lnTo>
                    <a:pt x="466421" y="1679595"/>
                  </a:lnTo>
                  <a:lnTo>
                    <a:pt x="505824" y="1699829"/>
                  </a:lnTo>
                  <a:lnTo>
                    <a:pt x="546184" y="1718104"/>
                  </a:lnTo>
                  <a:lnTo>
                    <a:pt x="587423" y="1734379"/>
                  </a:lnTo>
                  <a:lnTo>
                    <a:pt x="629465" y="1748616"/>
                  </a:lnTo>
                  <a:lnTo>
                    <a:pt x="672231" y="1760772"/>
                  </a:lnTo>
                  <a:lnTo>
                    <a:pt x="715644" y="1770810"/>
                  </a:lnTo>
                  <a:lnTo>
                    <a:pt x="759625" y="1778688"/>
                  </a:lnTo>
                  <a:lnTo>
                    <a:pt x="804097" y="1784367"/>
                  </a:lnTo>
                  <a:lnTo>
                    <a:pt x="848983" y="1787807"/>
                  </a:lnTo>
                  <a:lnTo>
                    <a:pt x="894204" y="1788968"/>
                  </a:lnTo>
                  <a:lnTo>
                    <a:pt x="939683" y="1787810"/>
                  </a:lnTo>
                  <a:lnTo>
                    <a:pt x="985343" y="1784292"/>
                  </a:lnTo>
                  <a:lnTo>
                    <a:pt x="1031104" y="1778376"/>
                  </a:lnTo>
                  <a:lnTo>
                    <a:pt x="1076890" y="1770021"/>
                  </a:lnTo>
                  <a:lnTo>
                    <a:pt x="1122624" y="1759187"/>
                  </a:lnTo>
                  <a:lnTo>
                    <a:pt x="1168226" y="1745834"/>
                  </a:lnTo>
                  <a:lnTo>
                    <a:pt x="1213058" y="1730121"/>
                  </a:lnTo>
                  <a:lnTo>
                    <a:pt x="1256528" y="1712285"/>
                  </a:lnTo>
                  <a:lnTo>
                    <a:pt x="1298598" y="1692402"/>
                  </a:lnTo>
                  <a:lnTo>
                    <a:pt x="1339227" y="1670552"/>
                  </a:lnTo>
                  <a:lnTo>
                    <a:pt x="1378376" y="1646812"/>
                  </a:lnTo>
                  <a:lnTo>
                    <a:pt x="1416004" y="1621259"/>
                  </a:lnTo>
                  <a:lnTo>
                    <a:pt x="1452072" y="1593971"/>
                  </a:lnTo>
                  <a:lnTo>
                    <a:pt x="1486539" y="1565027"/>
                  </a:lnTo>
                  <a:lnTo>
                    <a:pt x="1519366" y="1534503"/>
                  </a:lnTo>
                  <a:lnTo>
                    <a:pt x="1550513" y="1502477"/>
                  </a:lnTo>
                  <a:lnTo>
                    <a:pt x="1579940" y="1469028"/>
                  </a:lnTo>
                  <a:lnTo>
                    <a:pt x="1607607" y="1434232"/>
                  </a:lnTo>
                  <a:lnTo>
                    <a:pt x="1633474" y="1398168"/>
                  </a:lnTo>
                  <a:lnTo>
                    <a:pt x="1657501" y="1360914"/>
                  </a:lnTo>
                  <a:lnTo>
                    <a:pt x="1679649" y="1322546"/>
                  </a:lnTo>
                  <a:lnTo>
                    <a:pt x="1699877" y="1283144"/>
                  </a:lnTo>
                  <a:lnTo>
                    <a:pt x="1718146" y="1242784"/>
                  </a:lnTo>
                  <a:lnTo>
                    <a:pt x="1734415" y="1201544"/>
                  </a:lnTo>
                  <a:lnTo>
                    <a:pt x="1748645" y="1159502"/>
                  </a:lnTo>
                  <a:lnTo>
                    <a:pt x="1760796" y="1116736"/>
                  </a:lnTo>
                  <a:lnTo>
                    <a:pt x="1770828" y="1073324"/>
                  </a:lnTo>
                  <a:lnTo>
                    <a:pt x="1778701" y="1029342"/>
                  </a:lnTo>
                  <a:lnTo>
                    <a:pt x="1784376" y="984870"/>
                  </a:lnTo>
                  <a:lnTo>
                    <a:pt x="1787811" y="939984"/>
                  </a:lnTo>
                  <a:lnTo>
                    <a:pt x="1788968" y="894763"/>
                  </a:lnTo>
                  <a:lnTo>
                    <a:pt x="1787806" y="849284"/>
                  </a:lnTo>
                  <a:lnTo>
                    <a:pt x="1784286" y="803625"/>
                  </a:lnTo>
                  <a:lnTo>
                    <a:pt x="1778367" y="757863"/>
                  </a:lnTo>
                  <a:lnTo>
                    <a:pt x="1770010" y="712077"/>
                  </a:lnTo>
                  <a:lnTo>
                    <a:pt x="1759175" y="666344"/>
                  </a:lnTo>
                  <a:lnTo>
                    <a:pt x="1745822" y="620741"/>
                  </a:lnTo>
                  <a:lnTo>
                    <a:pt x="1730109" y="575910"/>
                  </a:lnTo>
                  <a:lnTo>
                    <a:pt x="1712272" y="532439"/>
                  </a:lnTo>
                  <a:lnTo>
                    <a:pt x="1692390" y="490369"/>
                  </a:lnTo>
                  <a:lnTo>
                    <a:pt x="1670540" y="449740"/>
                  </a:lnTo>
                  <a:lnTo>
                    <a:pt x="1646800" y="410591"/>
                  </a:lnTo>
                  <a:lnTo>
                    <a:pt x="1621247" y="372963"/>
                  </a:lnTo>
                  <a:lnTo>
                    <a:pt x="1593960" y="336896"/>
                  </a:lnTo>
                  <a:lnTo>
                    <a:pt x="1565016" y="302429"/>
                  </a:lnTo>
                  <a:lnTo>
                    <a:pt x="1534493" y="269601"/>
                  </a:lnTo>
                  <a:lnTo>
                    <a:pt x="1502469" y="238455"/>
                  </a:lnTo>
                  <a:lnTo>
                    <a:pt x="1469021" y="209028"/>
                  </a:lnTo>
                  <a:lnTo>
                    <a:pt x="1434227" y="181361"/>
                  </a:lnTo>
                  <a:lnTo>
                    <a:pt x="1398165" y="155494"/>
                  </a:lnTo>
                  <a:lnTo>
                    <a:pt x="1360913" y="131466"/>
                  </a:lnTo>
                  <a:lnTo>
                    <a:pt x="1322548" y="109318"/>
                  </a:lnTo>
                  <a:lnTo>
                    <a:pt x="1283149" y="89090"/>
                  </a:lnTo>
                  <a:lnTo>
                    <a:pt x="1242792" y="70821"/>
                  </a:lnTo>
                  <a:lnTo>
                    <a:pt x="1201556" y="54552"/>
                  </a:lnTo>
                  <a:lnTo>
                    <a:pt x="1159519" y="40322"/>
                  </a:lnTo>
                  <a:lnTo>
                    <a:pt x="1116758" y="28171"/>
                  </a:lnTo>
                  <a:lnTo>
                    <a:pt x="1073351" y="18139"/>
                  </a:lnTo>
                  <a:lnTo>
                    <a:pt x="1029375" y="10266"/>
                  </a:lnTo>
                  <a:lnTo>
                    <a:pt x="984909" y="4592"/>
                  </a:lnTo>
                  <a:lnTo>
                    <a:pt x="940031" y="1156"/>
                  </a:lnTo>
                  <a:lnTo>
                    <a:pt x="894817" y="0"/>
                  </a:lnTo>
                  <a:close/>
                </a:path>
              </a:pathLst>
            </a:custGeom>
            <a:solidFill>
              <a:srgbClr val="277AA0"/>
            </a:solidFill>
          </p:spPr>
          <p:txBody>
            <a:bodyPr wrap="square" lIns="0" tIns="0" rIns="0" bIns="0" rtlCol="0"/>
            <a:lstStyle/>
            <a:p/>
          </p:txBody>
        </p:sp>
        <p:pic>
          <p:nvPicPr>
            <p:cNvPr id="12" name="object 12" descr=""/>
            <p:cNvPicPr/>
            <p:nvPr/>
          </p:nvPicPr>
          <p:blipFill>
            <a:blip r:embed="rId2" cstate="print"/>
            <a:stretch>
              <a:fillRect/>
            </a:stretch>
          </p:blipFill>
          <p:spPr>
            <a:xfrm>
              <a:off x="1365503" y="3579876"/>
              <a:ext cx="1082802" cy="454913"/>
            </a:xfrm>
            <a:prstGeom prst="rect">
              <a:avLst/>
            </a:prstGeom>
          </p:spPr>
        </p:pic>
        <p:pic>
          <p:nvPicPr>
            <p:cNvPr id="13" name="object 13" descr=""/>
            <p:cNvPicPr/>
            <p:nvPr/>
          </p:nvPicPr>
          <p:blipFill>
            <a:blip r:embed="rId3" cstate="print"/>
            <a:stretch>
              <a:fillRect/>
            </a:stretch>
          </p:blipFill>
          <p:spPr>
            <a:xfrm>
              <a:off x="1548383" y="3823716"/>
              <a:ext cx="512838" cy="454913"/>
            </a:xfrm>
            <a:prstGeom prst="rect">
              <a:avLst/>
            </a:prstGeom>
          </p:spPr>
        </p:pic>
        <p:pic>
          <p:nvPicPr>
            <p:cNvPr id="14" name="object 14" descr=""/>
            <p:cNvPicPr/>
            <p:nvPr/>
          </p:nvPicPr>
          <p:blipFill>
            <a:blip r:embed="rId4" cstate="print"/>
            <a:stretch>
              <a:fillRect/>
            </a:stretch>
          </p:blipFill>
          <p:spPr>
            <a:xfrm>
              <a:off x="1789175" y="3823716"/>
              <a:ext cx="474713" cy="454913"/>
            </a:xfrm>
            <a:prstGeom prst="rect">
              <a:avLst/>
            </a:prstGeom>
          </p:spPr>
        </p:pic>
      </p:grpSp>
      <p:sp>
        <p:nvSpPr>
          <p:cNvPr id="15" name="object 15" descr=""/>
          <p:cNvSpPr txBox="1"/>
          <p:nvPr/>
        </p:nvSpPr>
        <p:spPr>
          <a:xfrm>
            <a:off x="474065" y="6268923"/>
            <a:ext cx="1621790" cy="239395"/>
          </a:xfrm>
          <a:prstGeom prst="rect">
            <a:avLst/>
          </a:prstGeom>
        </p:spPr>
        <p:txBody>
          <a:bodyPr wrap="square" lIns="0" tIns="12700" rIns="0" bIns="0" rtlCol="0" vert="horz">
            <a:spAutoFit/>
          </a:bodyPr>
          <a:lstStyle/>
          <a:p>
            <a:pPr marL="12700">
              <a:lnSpc>
                <a:spcPct val="100000"/>
              </a:lnSpc>
              <a:spcBef>
                <a:spcPts val="100"/>
              </a:spcBef>
            </a:pPr>
            <a:r>
              <a:rPr dirty="0" sz="1400">
                <a:solidFill>
                  <a:srgbClr val="5F5348"/>
                </a:solidFill>
                <a:latin typeface="Microsoft JhengHei"/>
                <a:cs typeface="Microsoft JhengHei"/>
              </a:rPr>
              <a:t>（統計至</a:t>
            </a:r>
            <a:r>
              <a:rPr dirty="0" sz="1400" spc="-10">
                <a:solidFill>
                  <a:srgbClr val="5F5348"/>
                </a:solidFill>
                <a:latin typeface="Microsoft JhengHei"/>
                <a:cs typeface="Microsoft JhengHei"/>
              </a:rPr>
              <a:t>113.3.31）</a:t>
            </a:r>
            <a:endParaRPr sz="1400">
              <a:latin typeface="Microsoft JhengHei"/>
              <a:cs typeface="Microsoft JhengHei"/>
            </a:endParaRPr>
          </a:p>
        </p:txBody>
      </p:sp>
      <p:sp>
        <p:nvSpPr>
          <p:cNvPr id="16" name="object 16" descr=""/>
          <p:cNvSpPr txBox="1"/>
          <p:nvPr/>
        </p:nvSpPr>
        <p:spPr>
          <a:xfrm>
            <a:off x="1480185" y="3628135"/>
            <a:ext cx="836294" cy="513080"/>
          </a:xfrm>
          <a:prstGeom prst="rect">
            <a:avLst/>
          </a:prstGeom>
        </p:spPr>
        <p:txBody>
          <a:bodyPr wrap="square" lIns="0" tIns="12065" rIns="0" bIns="0" rtlCol="0" vert="horz">
            <a:spAutoFit/>
          </a:bodyPr>
          <a:lstStyle/>
          <a:p>
            <a:pPr algn="ctr">
              <a:lnSpc>
                <a:spcPct val="100000"/>
              </a:lnSpc>
              <a:spcBef>
                <a:spcPts val="95"/>
              </a:spcBef>
            </a:pPr>
            <a:r>
              <a:rPr dirty="0" sz="1600" spc="-35" b="1">
                <a:solidFill>
                  <a:srgbClr val="FFFFFF"/>
                </a:solidFill>
                <a:latin typeface="Microsoft JhengHei"/>
                <a:cs typeface="Microsoft JhengHei"/>
              </a:rPr>
              <a:t>再生能源</a:t>
            </a:r>
            <a:endParaRPr sz="1600">
              <a:latin typeface="Microsoft JhengHei"/>
              <a:cs typeface="Microsoft JhengHei"/>
            </a:endParaRPr>
          </a:p>
          <a:p>
            <a:pPr algn="ctr">
              <a:lnSpc>
                <a:spcPct val="100000"/>
              </a:lnSpc>
            </a:pPr>
            <a:r>
              <a:rPr dirty="0" sz="1600" spc="-10" b="1">
                <a:solidFill>
                  <a:srgbClr val="FFFFFF"/>
                </a:solidFill>
                <a:latin typeface="Microsoft JhengHei"/>
                <a:cs typeface="Microsoft JhengHei"/>
              </a:rPr>
              <a:t>11</a:t>
            </a:r>
            <a:r>
              <a:rPr dirty="0" sz="1600" spc="-50" b="1">
                <a:solidFill>
                  <a:srgbClr val="FFFFFF"/>
                </a:solidFill>
                <a:latin typeface="Microsoft JhengHei"/>
                <a:cs typeface="Microsoft JhengHei"/>
              </a:rPr>
              <a:t>案</a:t>
            </a:r>
            <a:endParaRPr sz="1600">
              <a:latin typeface="Microsoft JhengHei"/>
              <a:cs typeface="Microsoft JhengHei"/>
            </a:endParaRPr>
          </a:p>
        </p:txBody>
      </p:sp>
      <p:grpSp>
        <p:nvGrpSpPr>
          <p:cNvPr id="17" name="object 17" descr=""/>
          <p:cNvGrpSpPr/>
          <p:nvPr/>
        </p:nvGrpSpPr>
        <p:grpSpPr>
          <a:xfrm>
            <a:off x="1946148" y="2490216"/>
            <a:ext cx="1488440" cy="699135"/>
            <a:chOff x="1946148" y="2490216"/>
            <a:chExt cx="1488440" cy="699135"/>
          </a:xfrm>
        </p:grpSpPr>
        <p:pic>
          <p:nvPicPr>
            <p:cNvPr id="18" name="object 18" descr=""/>
            <p:cNvPicPr/>
            <p:nvPr/>
          </p:nvPicPr>
          <p:blipFill>
            <a:blip r:embed="rId5" cstate="print"/>
            <a:stretch>
              <a:fillRect/>
            </a:stretch>
          </p:blipFill>
          <p:spPr>
            <a:xfrm>
              <a:off x="1946148" y="2490216"/>
              <a:ext cx="1488186" cy="454913"/>
            </a:xfrm>
            <a:prstGeom prst="rect">
              <a:avLst/>
            </a:prstGeom>
          </p:spPr>
        </p:pic>
        <p:pic>
          <p:nvPicPr>
            <p:cNvPr id="19" name="object 19" descr=""/>
            <p:cNvPicPr/>
            <p:nvPr/>
          </p:nvPicPr>
          <p:blipFill>
            <a:blip r:embed="rId6" cstate="print"/>
            <a:stretch>
              <a:fillRect/>
            </a:stretch>
          </p:blipFill>
          <p:spPr>
            <a:xfrm>
              <a:off x="2331720" y="2734056"/>
              <a:ext cx="512838" cy="454913"/>
            </a:xfrm>
            <a:prstGeom prst="rect">
              <a:avLst/>
            </a:prstGeom>
          </p:spPr>
        </p:pic>
        <p:pic>
          <p:nvPicPr>
            <p:cNvPr id="20" name="object 20" descr=""/>
            <p:cNvPicPr/>
            <p:nvPr/>
          </p:nvPicPr>
          <p:blipFill>
            <a:blip r:embed="rId7" cstate="print"/>
            <a:stretch>
              <a:fillRect/>
            </a:stretch>
          </p:blipFill>
          <p:spPr>
            <a:xfrm>
              <a:off x="2572512" y="2734056"/>
              <a:ext cx="474713" cy="454913"/>
            </a:xfrm>
            <a:prstGeom prst="rect">
              <a:avLst/>
            </a:prstGeom>
          </p:spPr>
        </p:pic>
      </p:grpSp>
      <p:sp>
        <p:nvSpPr>
          <p:cNvPr id="21" name="object 21" descr=""/>
          <p:cNvSpPr txBox="1"/>
          <p:nvPr/>
        </p:nvSpPr>
        <p:spPr>
          <a:xfrm>
            <a:off x="2060575" y="2539364"/>
            <a:ext cx="1242060" cy="513080"/>
          </a:xfrm>
          <a:prstGeom prst="rect">
            <a:avLst/>
          </a:prstGeom>
        </p:spPr>
        <p:txBody>
          <a:bodyPr wrap="square" lIns="0" tIns="12065" rIns="0" bIns="0" rtlCol="0" vert="horz">
            <a:spAutoFit/>
          </a:bodyPr>
          <a:lstStyle/>
          <a:p>
            <a:pPr algn="ctr">
              <a:lnSpc>
                <a:spcPct val="100000"/>
              </a:lnSpc>
              <a:spcBef>
                <a:spcPts val="95"/>
              </a:spcBef>
            </a:pPr>
            <a:r>
              <a:rPr dirty="0" sz="1600" spc="-30" b="1">
                <a:solidFill>
                  <a:srgbClr val="FFFFFF"/>
                </a:solidFill>
                <a:latin typeface="Microsoft JhengHei"/>
                <a:cs typeface="Microsoft JhengHei"/>
              </a:rPr>
              <a:t>低碳燃料轉換</a:t>
            </a:r>
            <a:endParaRPr sz="1600">
              <a:latin typeface="Microsoft JhengHei"/>
              <a:cs typeface="Microsoft JhengHei"/>
            </a:endParaRPr>
          </a:p>
          <a:p>
            <a:pPr algn="ctr">
              <a:lnSpc>
                <a:spcPct val="100000"/>
              </a:lnSpc>
            </a:pPr>
            <a:r>
              <a:rPr dirty="0" sz="1600" spc="-10" b="1">
                <a:solidFill>
                  <a:srgbClr val="FFFFFF"/>
                </a:solidFill>
                <a:latin typeface="Microsoft JhengHei"/>
                <a:cs typeface="Microsoft JhengHei"/>
              </a:rPr>
              <a:t>18</a:t>
            </a:r>
            <a:r>
              <a:rPr dirty="0" sz="1600" spc="-50" b="1">
                <a:solidFill>
                  <a:srgbClr val="FFFFFF"/>
                </a:solidFill>
                <a:latin typeface="Microsoft JhengHei"/>
                <a:cs typeface="Microsoft JhengHei"/>
              </a:rPr>
              <a:t>案</a:t>
            </a:r>
            <a:endParaRPr sz="1600">
              <a:latin typeface="Microsoft JhengHei"/>
              <a:cs typeface="Microsoft JhengHei"/>
            </a:endParaRPr>
          </a:p>
        </p:txBody>
      </p:sp>
      <p:grpSp>
        <p:nvGrpSpPr>
          <p:cNvPr id="22" name="object 22" descr=""/>
          <p:cNvGrpSpPr/>
          <p:nvPr/>
        </p:nvGrpSpPr>
        <p:grpSpPr>
          <a:xfrm>
            <a:off x="4285488" y="3116579"/>
            <a:ext cx="1083310" cy="942975"/>
            <a:chOff x="4285488" y="3116579"/>
            <a:chExt cx="1083310" cy="942975"/>
          </a:xfrm>
        </p:grpSpPr>
        <p:pic>
          <p:nvPicPr>
            <p:cNvPr id="23" name="object 23" descr=""/>
            <p:cNvPicPr/>
            <p:nvPr/>
          </p:nvPicPr>
          <p:blipFill>
            <a:blip r:embed="rId8" cstate="print"/>
            <a:stretch>
              <a:fillRect/>
            </a:stretch>
          </p:blipFill>
          <p:spPr>
            <a:xfrm>
              <a:off x="4285488" y="3116579"/>
              <a:ext cx="1082802" cy="454913"/>
            </a:xfrm>
            <a:prstGeom prst="rect">
              <a:avLst/>
            </a:prstGeom>
          </p:spPr>
        </p:pic>
        <p:pic>
          <p:nvPicPr>
            <p:cNvPr id="24" name="object 24" descr=""/>
            <p:cNvPicPr/>
            <p:nvPr/>
          </p:nvPicPr>
          <p:blipFill>
            <a:blip r:embed="rId9" cstate="print"/>
            <a:stretch>
              <a:fillRect/>
            </a:stretch>
          </p:blipFill>
          <p:spPr>
            <a:xfrm>
              <a:off x="4488180" y="3360419"/>
              <a:ext cx="677418" cy="454914"/>
            </a:xfrm>
            <a:prstGeom prst="rect">
              <a:avLst/>
            </a:prstGeom>
          </p:spPr>
        </p:pic>
        <p:pic>
          <p:nvPicPr>
            <p:cNvPr id="25" name="object 25" descr=""/>
            <p:cNvPicPr/>
            <p:nvPr/>
          </p:nvPicPr>
          <p:blipFill>
            <a:blip r:embed="rId10" cstate="print"/>
            <a:stretch>
              <a:fillRect/>
            </a:stretch>
          </p:blipFill>
          <p:spPr>
            <a:xfrm>
              <a:off x="4468368" y="3604259"/>
              <a:ext cx="512825" cy="454913"/>
            </a:xfrm>
            <a:prstGeom prst="rect">
              <a:avLst/>
            </a:prstGeom>
          </p:spPr>
        </p:pic>
        <p:pic>
          <p:nvPicPr>
            <p:cNvPr id="26" name="object 26" descr=""/>
            <p:cNvPicPr/>
            <p:nvPr/>
          </p:nvPicPr>
          <p:blipFill>
            <a:blip r:embed="rId11" cstate="print"/>
            <a:stretch>
              <a:fillRect/>
            </a:stretch>
          </p:blipFill>
          <p:spPr>
            <a:xfrm>
              <a:off x="4709160" y="3604259"/>
              <a:ext cx="474713" cy="454913"/>
            </a:xfrm>
            <a:prstGeom prst="rect">
              <a:avLst/>
            </a:prstGeom>
          </p:spPr>
        </p:pic>
      </p:grpSp>
      <p:sp>
        <p:nvSpPr>
          <p:cNvPr id="27" name="object 27" descr=""/>
          <p:cNvSpPr txBox="1"/>
          <p:nvPr/>
        </p:nvSpPr>
        <p:spPr>
          <a:xfrm>
            <a:off x="4400550" y="3164789"/>
            <a:ext cx="836294" cy="757555"/>
          </a:xfrm>
          <a:prstGeom prst="rect">
            <a:avLst/>
          </a:prstGeom>
        </p:spPr>
        <p:txBody>
          <a:bodyPr wrap="square" lIns="0" tIns="12065" rIns="0" bIns="0" rtlCol="0" vert="horz">
            <a:spAutoFit/>
          </a:bodyPr>
          <a:lstStyle/>
          <a:p>
            <a:pPr marL="194945" marR="5080" indent="-182880">
              <a:lnSpc>
                <a:spcPct val="100000"/>
              </a:lnSpc>
              <a:spcBef>
                <a:spcPts val="95"/>
              </a:spcBef>
            </a:pPr>
            <a:r>
              <a:rPr dirty="0" sz="1600" spc="-35" b="1">
                <a:solidFill>
                  <a:srgbClr val="FFFFFF"/>
                </a:solidFill>
                <a:latin typeface="Microsoft JhengHei"/>
                <a:cs typeface="Microsoft JhengHei"/>
              </a:rPr>
              <a:t>能源效率</a:t>
            </a:r>
            <a:r>
              <a:rPr dirty="0" sz="1600" spc="-40" b="1">
                <a:solidFill>
                  <a:srgbClr val="FFFFFF"/>
                </a:solidFill>
                <a:latin typeface="Microsoft JhengHei"/>
                <a:cs typeface="Microsoft JhengHei"/>
              </a:rPr>
              <a:t>提升</a:t>
            </a:r>
            <a:r>
              <a:rPr dirty="0" sz="1600" spc="-50" b="1">
                <a:solidFill>
                  <a:srgbClr val="FFFFFF"/>
                </a:solidFill>
                <a:latin typeface="Microsoft JhengHei"/>
                <a:cs typeface="Microsoft JhengHei"/>
              </a:rPr>
              <a:t> </a:t>
            </a:r>
            <a:r>
              <a:rPr dirty="0" sz="1600" spc="-10" b="1">
                <a:solidFill>
                  <a:srgbClr val="FFFFFF"/>
                </a:solidFill>
                <a:latin typeface="Microsoft JhengHei"/>
                <a:cs typeface="Microsoft JhengHei"/>
              </a:rPr>
              <a:t>36</a:t>
            </a:r>
            <a:r>
              <a:rPr dirty="0" sz="1600" spc="-50" b="1">
                <a:solidFill>
                  <a:srgbClr val="FFFFFF"/>
                </a:solidFill>
                <a:latin typeface="Microsoft JhengHei"/>
                <a:cs typeface="Microsoft JhengHei"/>
              </a:rPr>
              <a:t>案</a:t>
            </a:r>
            <a:endParaRPr sz="1600">
              <a:latin typeface="Microsoft JhengHei"/>
              <a:cs typeface="Microsoft JhengHei"/>
            </a:endParaRPr>
          </a:p>
        </p:txBody>
      </p:sp>
      <p:sp>
        <p:nvSpPr>
          <p:cNvPr id="28" name="object 28" descr=""/>
          <p:cNvSpPr txBox="1"/>
          <p:nvPr/>
        </p:nvSpPr>
        <p:spPr>
          <a:xfrm>
            <a:off x="4222750" y="5896152"/>
            <a:ext cx="836294" cy="513080"/>
          </a:xfrm>
          <a:prstGeom prst="rect">
            <a:avLst/>
          </a:prstGeom>
        </p:spPr>
        <p:txBody>
          <a:bodyPr wrap="square" lIns="0" tIns="12065" rIns="0" bIns="0" rtlCol="0" vert="horz">
            <a:spAutoFit/>
          </a:bodyPr>
          <a:lstStyle/>
          <a:p>
            <a:pPr algn="ctr">
              <a:lnSpc>
                <a:spcPct val="100000"/>
              </a:lnSpc>
              <a:spcBef>
                <a:spcPts val="95"/>
              </a:spcBef>
            </a:pPr>
            <a:r>
              <a:rPr dirty="0" sz="1600" spc="-35" b="1">
                <a:latin typeface="Microsoft JhengHei"/>
                <a:cs typeface="Microsoft JhengHei"/>
              </a:rPr>
              <a:t>熱能回收</a:t>
            </a:r>
            <a:endParaRPr sz="1600">
              <a:latin typeface="Microsoft JhengHei"/>
              <a:cs typeface="Microsoft JhengHei"/>
            </a:endParaRPr>
          </a:p>
          <a:p>
            <a:pPr algn="ctr">
              <a:lnSpc>
                <a:spcPct val="100000"/>
              </a:lnSpc>
              <a:spcBef>
                <a:spcPts val="5"/>
              </a:spcBef>
            </a:pPr>
            <a:r>
              <a:rPr dirty="0" sz="1600" b="1">
                <a:latin typeface="Microsoft JhengHei"/>
                <a:cs typeface="Microsoft JhengHei"/>
              </a:rPr>
              <a:t>6</a:t>
            </a:r>
            <a:r>
              <a:rPr dirty="0" sz="1600" spc="-50" b="1">
                <a:latin typeface="Microsoft JhengHei"/>
                <a:cs typeface="Microsoft JhengHei"/>
              </a:rPr>
              <a:t>案</a:t>
            </a:r>
            <a:endParaRPr sz="1600">
              <a:latin typeface="Microsoft JhengHei"/>
              <a:cs typeface="Microsoft JhengHei"/>
            </a:endParaRPr>
          </a:p>
        </p:txBody>
      </p:sp>
      <p:grpSp>
        <p:nvGrpSpPr>
          <p:cNvPr id="29" name="object 29" descr=""/>
          <p:cNvGrpSpPr/>
          <p:nvPr/>
        </p:nvGrpSpPr>
        <p:grpSpPr>
          <a:xfrm>
            <a:off x="2613660" y="5087111"/>
            <a:ext cx="1083310" cy="942975"/>
            <a:chOff x="2613660" y="5087111"/>
            <a:chExt cx="1083310" cy="942975"/>
          </a:xfrm>
        </p:grpSpPr>
        <p:pic>
          <p:nvPicPr>
            <p:cNvPr id="30" name="object 30" descr=""/>
            <p:cNvPicPr/>
            <p:nvPr/>
          </p:nvPicPr>
          <p:blipFill>
            <a:blip r:embed="rId12" cstate="print"/>
            <a:stretch>
              <a:fillRect/>
            </a:stretch>
          </p:blipFill>
          <p:spPr>
            <a:xfrm>
              <a:off x="2613660" y="5087111"/>
              <a:ext cx="1082802" cy="454913"/>
            </a:xfrm>
            <a:prstGeom prst="rect">
              <a:avLst/>
            </a:prstGeom>
          </p:spPr>
        </p:pic>
        <p:pic>
          <p:nvPicPr>
            <p:cNvPr id="31" name="object 31" descr=""/>
            <p:cNvPicPr/>
            <p:nvPr/>
          </p:nvPicPr>
          <p:blipFill>
            <a:blip r:embed="rId13" cstate="print"/>
            <a:stretch>
              <a:fillRect/>
            </a:stretch>
          </p:blipFill>
          <p:spPr>
            <a:xfrm>
              <a:off x="2613660" y="5330951"/>
              <a:ext cx="1082802" cy="454914"/>
            </a:xfrm>
            <a:prstGeom prst="rect">
              <a:avLst/>
            </a:prstGeom>
          </p:spPr>
        </p:pic>
        <p:pic>
          <p:nvPicPr>
            <p:cNvPr id="32" name="object 32" descr=""/>
            <p:cNvPicPr/>
            <p:nvPr/>
          </p:nvPicPr>
          <p:blipFill>
            <a:blip r:embed="rId14" cstate="print"/>
            <a:stretch>
              <a:fillRect/>
            </a:stretch>
          </p:blipFill>
          <p:spPr>
            <a:xfrm>
              <a:off x="2796540" y="5574791"/>
              <a:ext cx="512825" cy="454913"/>
            </a:xfrm>
            <a:prstGeom prst="rect">
              <a:avLst/>
            </a:prstGeom>
          </p:spPr>
        </p:pic>
        <p:pic>
          <p:nvPicPr>
            <p:cNvPr id="33" name="object 33" descr=""/>
            <p:cNvPicPr/>
            <p:nvPr/>
          </p:nvPicPr>
          <p:blipFill>
            <a:blip r:embed="rId15" cstate="print"/>
            <a:stretch>
              <a:fillRect/>
            </a:stretch>
          </p:blipFill>
          <p:spPr>
            <a:xfrm>
              <a:off x="3037332" y="5574791"/>
              <a:ext cx="474713" cy="454913"/>
            </a:xfrm>
            <a:prstGeom prst="rect">
              <a:avLst/>
            </a:prstGeom>
          </p:spPr>
        </p:pic>
      </p:grpSp>
      <p:sp>
        <p:nvSpPr>
          <p:cNvPr id="34" name="object 34" descr=""/>
          <p:cNvSpPr txBox="1"/>
          <p:nvPr/>
        </p:nvSpPr>
        <p:spPr>
          <a:xfrm>
            <a:off x="2729610" y="5136896"/>
            <a:ext cx="836294" cy="756920"/>
          </a:xfrm>
          <a:prstGeom prst="rect">
            <a:avLst/>
          </a:prstGeom>
        </p:spPr>
        <p:txBody>
          <a:bodyPr wrap="square" lIns="0" tIns="12065" rIns="0" bIns="0" rtlCol="0" vert="horz">
            <a:spAutoFit/>
          </a:bodyPr>
          <a:lstStyle/>
          <a:p>
            <a:pPr algn="ctr" marL="12700" marR="5080">
              <a:lnSpc>
                <a:spcPct val="100000"/>
              </a:lnSpc>
              <a:spcBef>
                <a:spcPts val="95"/>
              </a:spcBef>
            </a:pPr>
            <a:r>
              <a:rPr dirty="0" sz="1600" spc="-35" b="1">
                <a:solidFill>
                  <a:srgbClr val="FFFFFF"/>
                </a:solidFill>
                <a:latin typeface="Microsoft JhengHei"/>
                <a:cs typeface="Microsoft JhengHei"/>
              </a:rPr>
              <a:t>含氟氣體破壞去除</a:t>
            </a:r>
            <a:r>
              <a:rPr dirty="0" sz="1600" spc="-50" b="1">
                <a:solidFill>
                  <a:srgbClr val="FFFFFF"/>
                </a:solidFill>
                <a:latin typeface="Microsoft JhengHei"/>
                <a:cs typeface="Microsoft JhengHei"/>
              </a:rPr>
              <a:t> </a:t>
            </a:r>
            <a:r>
              <a:rPr dirty="0" sz="1600" spc="-10" b="1">
                <a:solidFill>
                  <a:srgbClr val="FFFFFF"/>
                </a:solidFill>
                <a:latin typeface="Microsoft JhengHei"/>
                <a:cs typeface="Microsoft JhengHei"/>
              </a:rPr>
              <a:t>15</a:t>
            </a:r>
            <a:r>
              <a:rPr dirty="0" sz="1600" spc="-50" b="1">
                <a:solidFill>
                  <a:srgbClr val="FFFFFF"/>
                </a:solidFill>
                <a:latin typeface="Microsoft JhengHei"/>
                <a:cs typeface="Microsoft JhengHei"/>
              </a:rPr>
              <a:t>案</a:t>
            </a:r>
            <a:endParaRPr sz="1600">
              <a:latin typeface="Microsoft JhengHei"/>
              <a:cs typeface="Microsoft JhengHei"/>
            </a:endParaRPr>
          </a:p>
        </p:txBody>
      </p:sp>
      <p:sp>
        <p:nvSpPr>
          <p:cNvPr id="35" name="object 35" descr=""/>
          <p:cNvSpPr txBox="1"/>
          <p:nvPr/>
        </p:nvSpPr>
        <p:spPr>
          <a:xfrm>
            <a:off x="1013866" y="5441086"/>
            <a:ext cx="836294" cy="513080"/>
          </a:xfrm>
          <a:prstGeom prst="rect">
            <a:avLst/>
          </a:prstGeom>
        </p:spPr>
        <p:txBody>
          <a:bodyPr wrap="square" lIns="0" tIns="12065" rIns="0" bIns="0" rtlCol="0" vert="horz">
            <a:spAutoFit/>
          </a:bodyPr>
          <a:lstStyle/>
          <a:p>
            <a:pPr algn="ctr">
              <a:lnSpc>
                <a:spcPct val="100000"/>
              </a:lnSpc>
              <a:spcBef>
                <a:spcPts val="95"/>
              </a:spcBef>
            </a:pPr>
            <a:r>
              <a:rPr dirty="0" sz="1600" spc="-35" b="1">
                <a:latin typeface="Microsoft JhengHei"/>
                <a:cs typeface="Microsoft JhengHei"/>
              </a:rPr>
              <a:t>低碳運輸</a:t>
            </a:r>
            <a:endParaRPr sz="1600">
              <a:latin typeface="Microsoft JhengHei"/>
              <a:cs typeface="Microsoft JhengHei"/>
            </a:endParaRPr>
          </a:p>
          <a:p>
            <a:pPr algn="ctr">
              <a:lnSpc>
                <a:spcPct val="100000"/>
              </a:lnSpc>
            </a:pPr>
            <a:r>
              <a:rPr dirty="0" sz="1600" spc="-10" b="1">
                <a:latin typeface="Microsoft JhengHei"/>
                <a:cs typeface="Microsoft JhengHei"/>
              </a:rPr>
              <a:t>4</a:t>
            </a:r>
            <a:r>
              <a:rPr dirty="0" sz="1600" spc="-50" b="1">
                <a:latin typeface="Microsoft JhengHei"/>
                <a:cs typeface="Microsoft JhengHei"/>
              </a:rPr>
              <a:t>案</a:t>
            </a:r>
            <a:endParaRPr sz="1600">
              <a:latin typeface="Microsoft JhengHei"/>
              <a:cs typeface="Microsoft JhengHei"/>
            </a:endParaRPr>
          </a:p>
        </p:txBody>
      </p:sp>
      <p:sp>
        <p:nvSpPr>
          <p:cNvPr id="36" name="object 36" descr=""/>
          <p:cNvSpPr txBox="1"/>
          <p:nvPr/>
        </p:nvSpPr>
        <p:spPr>
          <a:xfrm>
            <a:off x="364032" y="4409059"/>
            <a:ext cx="1038860" cy="756920"/>
          </a:xfrm>
          <a:prstGeom prst="rect">
            <a:avLst/>
          </a:prstGeom>
        </p:spPr>
        <p:txBody>
          <a:bodyPr wrap="square" lIns="0" tIns="12065" rIns="0" bIns="0" rtlCol="0" vert="horz">
            <a:spAutoFit/>
          </a:bodyPr>
          <a:lstStyle/>
          <a:p>
            <a:pPr algn="ctr">
              <a:lnSpc>
                <a:spcPct val="100000"/>
              </a:lnSpc>
              <a:spcBef>
                <a:spcPts val="95"/>
              </a:spcBef>
            </a:pPr>
            <a:r>
              <a:rPr dirty="0" sz="1600" spc="-30" b="1">
                <a:latin typeface="Microsoft JhengHei"/>
                <a:cs typeface="Microsoft JhengHei"/>
              </a:rPr>
              <a:t>廢棄物回收</a:t>
            </a:r>
            <a:endParaRPr sz="1600">
              <a:latin typeface="Microsoft JhengHei"/>
              <a:cs typeface="Microsoft JhengHei"/>
            </a:endParaRPr>
          </a:p>
          <a:p>
            <a:pPr algn="ctr">
              <a:lnSpc>
                <a:spcPct val="100000"/>
              </a:lnSpc>
            </a:pPr>
            <a:r>
              <a:rPr dirty="0" sz="1600" spc="-40" b="1">
                <a:latin typeface="Microsoft JhengHei"/>
                <a:cs typeface="Microsoft JhengHei"/>
              </a:rPr>
              <a:t>再利用</a:t>
            </a:r>
            <a:endParaRPr sz="1600">
              <a:latin typeface="Microsoft JhengHei"/>
              <a:cs typeface="Microsoft JhengHei"/>
            </a:endParaRPr>
          </a:p>
          <a:p>
            <a:pPr algn="ctr">
              <a:lnSpc>
                <a:spcPct val="100000"/>
              </a:lnSpc>
            </a:pPr>
            <a:r>
              <a:rPr dirty="0" sz="1600" spc="-10" b="1">
                <a:latin typeface="Microsoft JhengHei"/>
                <a:cs typeface="Microsoft JhengHei"/>
              </a:rPr>
              <a:t>4</a:t>
            </a:r>
            <a:r>
              <a:rPr dirty="0" sz="1600" spc="-50" b="1">
                <a:latin typeface="Microsoft JhengHei"/>
                <a:cs typeface="Microsoft JhengHei"/>
              </a:rPr>
              <a:t>案</a:t>
            </a:r>
            <a:endParaRPr sz="1600">
              <a:latin typeface="Microsoft JhengHei"/>
              <a:cs typeface="Microsoft JhengHei"/>
            </a:endParaRPr>
          </a:p>
        </p:txBody>
      </p:sp>
      <p:sp>
        <p:nvSpPr>
          <p:cNvPr id="37" name="object 37" descr=""/>
          <p:cNvSpPr txBox="1"/>
          <p:nvPr/>
        </p:nvSpPr>
        <p:spPr>
          <a:xfrm>
            <a:off x="2803905" y="3474497"/>
            <a:ext cx="1266825" cy="1075055"/>
          </a:xfrm>
          <a:prstGeom prst="rect">
            <a:avLst/>
          </a:prstGeom>
        </p:spPr>
        <p:txBody>
          <a:bodyPr wrap="square" lIns="0" tIns="126364" rIns="0" bIns="0" rtlCol="0" vert="horz">
            <a:spAutoFit/>
          </a:bodyPr>
          <a:lstStyle/>
          <a:p>
            <a:pPr algn="ctr">
              <a:lnSpc>
                <a:spcPct val="100000"/>
              </a:lnSpc>
              <a:spcBef>
                <a:spcPts val="994"/>
              </a:spcBef>
            </a:pPr>
            <a:r>
              <a:rPr dirty="0" sz="4000" b="1">
                <a:solidFill>
                  <a:srgbClr val="FFFFFF"/>
                </a:solidFill>
                <a:latin typeface="Microsoft JhengHei"/>
                <a:cs typeface="Microsoft JhengHei"/>
              </a:rPr>
              <a:t>94</a:t>
            </a:r>
            <a:r>
              <a:rPr dirty="0" sz="4000" spc="-50" b="1">
                <a:solidFill>
                  <a:srgbClr val="FFFFFF"/>
                </a:solidFill>
                <a:latin typeface="Microsoft JhengHei"/>
                <a:cs typeface="Microsoft JhengHei"/>
              </a:rPr>
              <a:t> 案</a:t>
            </a:r>
            <a:endParaRPr sz="4000">
              <a:latin typeface="Microsoft JhengHei"/>
              <a:cs typeface="Microsoft JhengHei"/>
            </a:endParaRPr>
          </a:p>
          <a:p>
            <a:pPr algn="ctr" marL="1905">
              <a:lnSpc>
                <a:spcPct val="100000"/>
              </a:lnSpc>
              <a:spcBef>
                <a:spcPts val="405"/>
              </a:spcBef>
            </a:pPr>
            <a:r>
              <a:rPr dirty="0" sz="1800" spc="-15" b="1">
                <a:solidFill>
                  <a:srgbClr val="FFFFFF"/>
                </a:solidFill>
                <a:latin typeface="Microsoft JhengHei"/>
                <a:cs typeface="Microsoft JhengHei"/>
              </a:rPr>
              <a:t>通過註冊</a:t>
            </a:r>
            <a:endParaRPr sz="1800">
              <a:latin typeface="Microsoft JhengHei"/>
              <a:cs typeface="Microsoft JhengHei"/>
            </a:endParaRPr>
          </a:p>
        </p:txBody>
      </p:sp>
      <p:grpSp>
        <p:nvGrpSpPr>
          <p:cNvPr id="38" name="object 38" descr=""/>
          <p:cNvGrpSpPr/>
          <p:nvPr/>
        </p:nvGrpSpPr>
        <p:grpSpPr>
          <a:xfrm>
            <a:off x="1373886" y="2252852"/>
            <a:ext cx="6433820" cy="3788410"/>
            <a:chOff x="1373886" y="2252852"/>
            <a:chExt cx="6433820" cy="3788410"/>
          </a:xfrm>
        </p:grpSpPr>
        <p:sp>
          <p:nvSpPr>
            <p:cNvPr id="39" name="object 39" descr=""/>
            <p:cNvSpPr/>
            <p:nvPr/>
          </p:nvSpPr>
          <p:spPr>
            <a:xfrm>
              <a:off x="1373886" y="4760213"/>
              <a:ext cx="3188970" cy="1130300"/>
            </a:xfrm>
            <a:custGeom>
              <a:avLst/>
              <a:gdLst/>
              <a:ahLst/>
              <a:cxnLst/>
              <a:rect l="l" t="t" r="r" b="b"/>
              <a:pathLst>
                <a:path w="3188970" h="1130300">
                  <a:moveTo>
                    <a:pt x="567944" y="36068"/>
                  </a:moveTo>
                  <a:lnTo>
                    <a:pt x="566000" y="28575"/>
                  </a:lnTo>
                  <a:lnTo>
                    <a:pt x="564146" y="21386"/>
                  </a:lnTo>
                  <a:lnTo>
                    <a:pt x="555345" y="9702"/>
                  </a:lnTo>
                  <a:lnTo>
                    <a:pt x="542810" y="2197"/>
                  </a:lnTo>
                  <a:lnTo>
                    <a:pt x="527812" y="0"/>
                  </a:lnTo>
                  <a:lnTo>
                    <a:pt x="513194" y="3810"/>
                  </a:lnTo>
                  <a:lnTo>
                    <a:pt x="501548" y="12636"/>
                  </a:lnTo>
                  <a:lnTo>
                    <a:pt x="494055" y="25184"/>
                  </a:lnTo>
                  <a:lnTo>
                    <a:pt x="493268" y="30556"/>
                  </a:lnTo>
                  <a:lnTo>
                    <a:pt x="73736" y="53403"/>
                  </a:lnTo>
                  <a:lnTo>
                    <a:pt x="72390" y="48196"/>
                  </a:lnTo>
                  <a:lnTo>
                    <a:pt x="63563" y="36563"/>
                  </a:lnTo>
                  <a:lnTo>
                    <a:pt x="51015" y="29095"/>
                  </a:lnTo>
                  <a:lnTo>
                    <a:pt x="36068" y="26924"/>
                  </a:lnTo>
                  <a:lnTo>
                    <a:pt x="21374" y="30721"/>
                  </a:lnTo>
                  <a:lnTo>
                    <a:pt x="9690" y="39497"/>
                  </a:lnTo>
                  <a:lnTo>
                    <a:pt x="2184" y="52006"/>
                  </a:lnTo>
                  <a:lnTo>
                    <a:pt x="0" y="66929"/>
                  </a:lnTo>
                  <a:lnTo>
                    <a:pt x="3797" y="81622"/>
                  </a:lnTo>
                  <a:lnTo>
                    <a:pt x="12636" y="93306"/>
                  </a:lnTo>
                  <a:lnTo>
                    <a:pt x="25171" y="100812"/>
                  </a:lnTo>
                  <a:lnTo>
                    <a:pt x="40132" y="102997"/>
                  </a:lnTo>
                  <a:lnTo>
                    <a:pt x="54813" y="99199"/>
                  </a:lnTo>
                  <a:lnTo>
                    <a:pt x="66497" y="90360"/>
                  </a:lnTo>
                  <a:lnTo>
                    <a:pt x="74002" y="77825"/>
                  </a:lnTo>
                  <a:lnTo>
                    <a:pt x="74498" y="74422"/>
                  </a:lnTo>
                  <a:lnTo>
                    <a:pt x="74790" y="72453"/>
                  </a:lnTo>
                  <a:lnTo>
                    <a:pt x="494322" y="49606"/>
                  </a:lnTo>
                  <a:lnTo>
                    <a:pt x="495668" y="54825"/>
                  </a:lnTo>
                  <a:lnTo>
                    <a:pt x="504507" y="66509"/>
                  </a:lnTo>
                  <a:lnTo>
                    <a:pt x="517042" y="74015"/>
                  </a:lnTo>
                  <a:lnTo>
                    <a:pt x="532003" y="76200"/>
                  </a:lnTo>
                  <a:lnTo>
                    <a:pt x="546671" y="72402"/>
                  </a:lnTo>
                  <a:lnTo>
                    <a:pt x="558304" y="63563"/>
                  </a:lnTo>
                  <a:lnTo>
                    <a:pt x="565772" y="51028"/>
                  </a:lnTo>
                  <a:lnTo>
                    <a:pt x="567944" y="36068"/>
                  </a:lnTo>
                  <a:close/>
                </a:path>
                <a:path w="3188970" h="1130300">
                  <a:moveTo>
                    <a:pt x="808761" y="436791"/>
                  </a:moveTo>
                  <a:lnTo>
                    <a:pt x="807453" y="429006"/>
                  </a:lnTo>
                  <a:lnTo>
                    <a:pt x="806348" y="422389"/>
                  </a:lnTo>
                  <a:lnTo>
                    <a:pt x="798322" y="409575"/>
                  </a:lnTo>
                  <a:lnTo>
                    <a:pt x="785939" y="400900"/>
                  </a:lnTo>
                  <a:lnTo>
                    <a:pt x="771677" y="397738"/>
                  </a:lnTo>
                  <a:lnTo>
                    <a:pt x="757275" y="400151"/>
                  </a:lnTo>
                  <a:lnTo>
                    <a:pt x="744474" y="408178"/>
                  </a:lnTo>
                  <a:lnTo>
                    <a:pt x="735787" y="420624"/>
                  </a:lnTo>
                  <a:lnTo>
                    <a:pt x="732624" y="434886"/>
                  </a:lnTo>
                  <a:lnTo>
                    <a:pt x="735037" y="449300"/>
                  </a:lnTo>
                  <a:lnTo>
                    <a:pt x="737920" y="453923"/>
                  </a:lnTo>
                  <a:lnTo>
                    <a:pt x="511924" y="668591"/>
                  </a:lnTo>
                  <a:lnTo>
                    <a:pt x="507428" y="665441"/>
                  </a:lnTo>
                  <a:lnTo>
                    <a:pt x="493166" y="662279"/>
                  </a:lnTo>
                  <a:lnTo>
                    <a:pt x="478764" y="664692"/>
                  </a:lnTo>
                  <a:lnTo>
                    <a:pt x="465963" y="672719"/>
                  </a:lnTo>
                  <a:lnTo>
                    <a:pt x="457276" y="685165"/>
                  </a:lnTo>
                  <a:lnTo>
                    <a:pt x="454113" y="699427"/>
                  </a:lnTo>
                  <a:lnTo>
                    <a:pt x="456526" y="713841"/>
                  </a:lnTo>
                  <a:lnTo>
                    <a:pt x="464566" y="726694"/>
                  </a:lnTo>
                  <a:lnTo>
                    <a:pt x="476999" y="735380"/>
                  </a:lnTo>
                  <a:lnTo>
                    <a:pt x="491261" y="738543"/>
                  </a:lnTo>
                  <a:lnTo>
                    <a:pt x="505675" y="736130"/>
                  </a:lnTo>
                  <a:lnTo>
                    <a:pt x="518541" y="728091"/>
                  </a:lnTo>
                  <a:lnTo>
                    <a:pt x="527215" y="715645"/>
                  </a:lnTo>
                  <a:lnTo>
                    <a:pt x="529056" y="707263"/>
                  </a:lnTo>
                  <a:lnTo>
                    <a:pt x="530364" y="701344"/>
                  </a:lnTo>
                  <a:lnTo>
                    <a:pt x="527913" y="686930"/>
                  </a:lnTo>
                  <a:lnTo>
                    <a:pt x="525030" y="682383"/>
                  </a:lnTo>
                  <a:lnTo>
                    <a:pt x="750963" y="467690"/>
                  </a:lnTo>
                  <a:lnTo>
                    <a:pt x="755446" y="470839"/>
                  </a:lnTo>
                  <a:lnTo>
                    <a:pt x="769708" y="473989"/>
                  </a:lnTo>
                  <a:lnTo>
                    <a:pt x="784110" y="471538"/>
                  </a:lnTo>
                  <a:lnTo>
                    <a:pt x="796925" y="463423"/>
                  </a:lnTo>
                  <a:lnTo>
                    <a:pt x="805599" y="451053"/>
                  </a:lnTo>
                  <a:lnTo>
                    <a:pt x="808761" y="436791"/>
                  </a:lnTo>
                  <a:close/>
                </a:path>
                <a:path w="3188970" h="1130300">
                  <a:moveTo>
                    <a:pt x="3188665" y="1099350"/>
                  </a:moveTo>
                  <a:lnTo>
                    <a:pt x="3188639" y="1098169"/>
                  </a:lnTo>
                  <a:lnTo>
                    <a:pt x="3188411" y="1084757"/>
                  </a:lnTo>
                  <a:lnTo>
                    <a:pt x="3182366" y="1070876"/>
                  </a:lnTo>
                  <a:lnTo>
                    <a:pt x="3171406" y="1060450"/>
                  </a:lnTo>
                  <a:lnTo>
                    <a:pt x="3157766" y="1055192"/>
                  </a:lnTo>
                  <a:lnTo>
                    <a:pt x="3143161" y="1055446"/>
                  </a:lnTo>
                  <a:lnTo>
                    <a:pt x="3138132" y="1057630"/>
                  </a:lnTo>
                  <a:lnTo>
                    <a:pt x="2855531" y="653656"/>
                  </a:lnTo>
                  <a:lnTo>
                    <a:pt x="2859303" y="649706"/>
                  </a:lnTo>
                  <a:lnTo>
                    <a:pt x="2864561" y="636066"/>
                  </a:lnTo>
                  <a:lnTo>
                    <a:pt x="2864345" y="623951"/>
                  </a:lnTo>
                  <a:lnTo>
                    <a:pt x="2864307" y="621461"/>
                  </a:lnTo>
                  <a:lnTo>
                    <a:pt x="2858262" y="607568"/>
                  </a:lnTo>
                  <a:lnTo>
                    <a:pt x="2847302" y="597128"/>
                  </a:lnTo>
                  <a:lnTo>
                    <a:pt x="2833662" y="591870"/>
                  </a:lnTo>
                  <a:lnTo>
                    <a:pt x="2819057" y="592124"/>
                  </a:lnTo>
                  <a:lnTo>
                    <a:pt x="2805176" y="598170"/>
                  </a:lnTo>
                  <a:lnTo>
                    <a:pt x="2794724" y="609130"/>
                  </a:lnTo>
                  <a:lnTo>
                    <a:pt x="2789466" y="622769"/>
                  </a:lnTo>
                  <a:lnTo>
                    <a:pt x="2789720" y="637374"/>
                  </a:lnTo>
                  <a:lnTo>
                    <a:pt x="2795778" y="651256"/>
                  </a:lnTo>
                  <a:lnTo>
                    <a:pt x="2806725" y="661708"/>
                  </a:lnTo>
                  <a:lnTo>
                    <a:pt x="2820365" y="666965"/>
                  </a:lnTo>
                  <a:lnTo>
                    <a:pt x="2834970" y="666711"/>
                  </a:lnTo>
                  <a:lnTo>
                    <a:pt x="2839999" y="664527"/>
                  </a:lnTo>
                  <a:lnTo>
                    <a:pt x="3122536" y="1068565"/>
                  </a:lnTo>
                  <a:lnTo>
                    <a:pt x="3118828" y="1072451"/>
                  </a:lnTo>
                  <a:lnTo>
                    <a:pt x="3113570" y="1086091"/>
                  </a:lnTo>
                  <a:lnTo>
                    <a:pt x="3113824" y="1100683"/>
                  </a:lnTo>
                  <a:lnTo>
                    <a:pt x="3119882" y="1114552"/>
                  </a:lnTo>
                  <a:lnTo>
                    <a:pt x="3130829" y="1124991"/>
                  </a:lnTo>
                  <a:lnTo>
                    <a:pt x="3144469" y="1130236"/>
                  </a:lnTo>
                  <a:lnTo>
                    <a:pt x="3159074" y="1129982"/>
                  </a:lnTo>
                  <a:lnTo>
                    <a:pt x="3172968" y="1123937"/>
                  </a:lnTo>
                  <a:lnTo>
                    <a:pt x="3183407" y="1112989"/>
                  </a:lnTo>
                  <a:lnTo>
                    <a:pt x="3188665" y="1099350"/>
                  </a:lnTo>
                  <a:close/>
                </a:path>
              </a:pathLst>
            </a:custGeom>
            <a:solidFill>
              <a:srgbClr val="004A3A"/>
            </a:solidFill>
          </p:spPr>
          <p:txBody>
            <a:bodyPr wrap="square" lIns="0" tIns="0" rIns="0" bIns="0" rtlCol="0"/>
            <a:lstStyle/>
            <a:p/>
          </p:txBody>
        </p:sp>
        <p:sp>
          <p:nvSpPr>
            <p:cNvPr id="40" name="object 40" descr=""/>
            <p:cNvSpPr/>
            <p:nvPr/>
          </p:nvSpPr>
          <p:spPr>
            <a:xfrm>
              <a:off x="5749289" y="2262377"/>
              <a:ext cx="334010" cy="3769360"/>
            </a:xfrm>
            <a:custGeom>
              <a:avLst/>
              <a:gdLst/>
              <a:ahLst/>
              <a:cxnLst/>
              <a:rect l="l" t="t" r="r" b="b"/>
              <a:pathLst>
                <a:path w="334010" h="3769360">
                  <a:moveTo>
                    <a:pt x="0" y="0"/>
                  </a:moveTo>
                  <a:lnTo>
                    <a:pt x="54124" y="3538"/>
                  </a:lnTo>
                  <a:lnTo>
                    <a:pt x="105472" y="13781"/>
                  </a:lnTo>
                  <a:lnTo>
                    <a:pt x="153357" y="30171"/>
                  </a:lnTo>
                  <a:lnTo>
                    <a:pt x="197089" y="52153"/>
                  </a:lnTo>
                  <a:lnTo>
                    <a:pt x="235981" y="79168"/>
                  </a:lnTo>
                  <a:lnTo>
                    <a:pt x="269345" y="110660"/>
                  </a:lnTo>
                  <a:lnTo>
                    <a:pt x="296493" y="146072"/>
                  </a:lnTo>
                  <a:lnTo>
                    <a:pt x="316735" y="184846"/>
                  </a:lnTo>
                  <a:lnTo>
                    <a:pt x="329386" y="226427"/>
                  </a:lnTo>
                  <a:lnTo>
                    <a:pt x="333756" y="270256"/>
                  </a:lnTo>
                  <a:lnTo>
                    <a:pt x="333756" y="3498532"/>
                  </a:lnTo>
                  <a:lnTo>
                    <a:pt x="329386" y="3542378"/>
                  </a:lnTo>
                  <a:lnTo>
                    <a:pt x="316735" y="3583972"/>
                  </a:lnTo>
                  <a:lnTo>
                    <a:pt x="296493" y="3622757"/>
                  </a:lnTo>
                  <a:lnTo>
                    <a:pt x="269345" y="3658177"/>
                  </a:lnTo>
                  <a:lnTo>
                    <a:pt x="235981" y="3689675"/>
                  </a:lnTo>
                  <a:lnTo>
                    <a:pt x="197089" y="3716694"/>
                  </a:lnTo>
                  <a:lnTo>
                    <a:pt x="153357" y="3738678"/>
                  </a:lnTo>
                  <a:lnTo>
                    <a:pt x="105472" y="3755070"/>
                  </a:lnTo>
                  <a:lnTo>
                    <a:pt x="54124" y="3765313"/>
                  </a:lnTo>
                  <a:lnTo>
                    <a:pt x="0" y="3768852"/>
                  </a:lnTo>
                </a:path>
              </a:pathLst>
            </a:custGeom>
            <a:ln w="19050">
              <a:solidFill>
                <a:srgbClr val="539E39"/>
              </a:solidFill>
            </a:ln>
          </p:spPr>
          <p:txBody>
            <a:bodyPr wrap="square" lIns="0" tIns="0" rIns="0" bIns="0" rtlCol="0"/>
            <a:lstStyle/>
            <a:p/>
          </p:txBody>
        </p:sp>
        <p:pic>
          <p:nvPicPr>
            <p:cNvPr id="41" name="object 41" descr=""/>
            <p:cNvPicPr/>
            <p:nvPr/>
          </p:nvPicPr>
          <p:blipFill>
            <a:blip r:embed="rId16" cstate="print"/>
            <a:stretch>
              <a:fillRect/>
            </a:stretch>
          </p:blipFill>
          <p:spPr>
            <a:xfrm>
              <a:off x="5573268" y="3532631"/>
              <a:ext cx="2234184" cy="1277112"/>
            </a:xfrm>
            <a:prstGeom prst="rect">
              <a:avLst/>
            </a:prstGeom>
          </p:spPr>
        </p:pic>
        <p:pic>
          <p:nvPicPr>
            <p:cNvPr id="42" name="object 42" descr=""/>
            <p:cNvPicPr/>
            <p:nvPr/>
          </p:nvPicPr>
          <p:blipFill>
            <a:blip r:embed="rId17" cstate="print"/>
            <a:stretch>
              <a:fillRect/>
            </a:stretch>
          </p:blipFill>
          <p:spPr>
            <a:xfrm>
              <a:off x="5539739" y="3771874"/>
              <a:ext cx="2007108" cy="886993"/>
            </a:xfrm>
            <a:prstGeom prst="rect">
              <a:avLst/>
            </a:prstGeom>
          </p:spPr>
        </p:pic>
        <p:sp>
          <p:nvSpPr>
            <p:cNvPr id="43" name="object 43" descr=""/>
            <p:cNvSpPr/>
            <p:nvPr/>
          </p:nvSpPr>
          <p:spPr>
            <a:xfrm>
              <a:off x="5599176" y="3558539"/>
              <a:ext cx="2132330" cy="1175385"/>
            </a:xfrm>
            <a:custGeom>
              <a:avLst/>
              <a:gdLst/>
              <a:ahLst/>
              <a:cxnLst/>
              <a:rect l="l" t="t" r="r" b="b"/>
              <a:pathLst>
                <a:path w="2132329" h="1175385">
                  <a:moveTo>
                    <a:pt x="1581023" y="0"/>
                  </a:moveTo>
                  <a:lnTo>
                    <a:pt x="1581023" y="252730"/>
                  </a:lnTo>
                  <a:lnTo>
                    <a:pt x="0" y="252730"/>
                  </a:lnTo>
                  <a:lnTo>
                    <a:pt x="0" y="922274"/>
                  </a:lnTo>
                  <a:lnTo>
                    <a:pt x="1581023" y="922274"/>
                  </a:lnTo>
                  <a:lnTo>
                    <a:pt x="1581023" y="1175004"/>
                  </a:lnTo>
                  <a:lnTo>
                    <a:pt x="2132076" y="587502"/>
                  </a:lnTo>
                  <a:lnTo>
                    <a:pt x="1581023" y="0"/>
                  </a:lnTo>
                  <a:close/>
                </a:path>
              </a:pathLst>
            </a:custGeom>
            <a:solidFill>
              <a:srgbClr val="539E39"/>
            </a:solidFill>
          </p:spPr>
          <p:txBody>
            <a:bodyPr wrap="square" lIns="0" tIns="0" rIns="0" bIns="0" rtlCol="0"/>
            <a:lstStyle/>
            <a:p/>
          </p:txBody>
        </p:sp>
        <p:pic>
          <p:nvPicPr>
            <p:cNvPr id="44" name="object 44" descr=""/>
            <p:cNvPicPr/>
            <p:nvPr/>
          </p:nvPicPr>
          <p:blipFill>
            <a:blip r:embed="rId18" cstate="print"/>
            <a:stretch>
              <a:fillRect/>
            </a:stretch>
          </p:blipFill>
          <p:spPr>
            <a:xfrm>
              <a:off x="5564124" y="3796296"/>
              <a:ext cx="1905762" cy="511289"/>
            </a:xfrm>
            <a:prstGeom prst="rect">
              <a:avLst/>
            </a:prstGeom>
          </p:spPr>
        </p:pic>
        <p:pic>
          <p:nvPicPr>
            <p:cNvPr id="45" name="object 45" descr=""/>
            <p:cNvPicPr/>
            <p:nvPr/>
          </p:nvPicPr>
          <p:blipFill>
            <a:blip r:embed="rId19" cstate="print"/>
            <a:stretch>
              <a:fillRect/>
            </a:stretch>
          </p:blipFill>
          <p:spPr>
            <a:xfrm>
              <a:off x="5564124" y="4070616"/>
              <a:ext cx="1905762" cy="511289"/>
            </a:xfrm>
            <a:prstGeom prst="rect">
              <a:avLst/>
            </a:prstGeom>
          </p:spPr>
        </p:pic>
      </p:grpSp>
      <p:sp>
        <p:nvSpPr>
          <p:cNvPr id="46" name="object 46" descr=""/>
          <p:cNvSpPr txBox="1"/>
          <p:nvPr/>
        </p:nvSpPr>
        <p:spPr>
          <a:xfrm>
            <a:off x="5696203" y="3853942"/>
            <a:ext cx="1625600" cy="574040"/>
          </a:xfrm>
          <a:prstGeom prst="rect">
            <a:avLst/>
          </a:prstGeom>
        </p:spPr>
        <p:txBody>
          <a:bodyPr wrap="square" lIns="0" tIns="12700" rIns="0" bIns="0" rtlCol="0" vert="horz">
            <a:spAutoFit/>
          </a:bodyPr>
          <a:lstStyle/>
          <a:p>
            <a:pPr marL="12700" marR="5080">
              <a:lnSpc>
                <a:spcPct val="100000"/>
              </a:lnSpc>
              <a:spcBef>
                <a:spcPts val="100"/>
              </a:spcBef>
            </a:pPr>
            <a:r>
              <a:rPr dirty="0" sz="1800" spc="-10" b="1">
                <a:solidFill>
                  <a:srgbClr val="FFFFFF"/>
                </a:solidFill>
                <a:latin typeface="Microsoft JhengHei"/>
                <a:cs typeface="Microsoft JhengHei"/>
              </a:rPr>
              <a:t>指定確證或查證降低申請者負擔</a:t>
            </a:r>
            <a:endParaRPr sz="1800">
              <a:latin typeface="Microsoft JhengHei"/>
              <a:cs typeface="Microsoft JhengHei"/>
            </a:endParaRPr>
          </a:p>
        </p:txBody>
      </p:sp>
      <p:grpSp>
        <p:nvGrpSpPr>
          <p:cNvPr id="47" name="object 47" descr=""/>
          <p:cNvGrpSpPr/>
          <p:nvPr/>
        </p:nvGrpSpPr>
        <p:grpSpPr>
          <a:xfrm>
            <a:off x="7469123" y="2433827"/>
            <a:ext cx="1441450" cy="1461135"/>
            <a:chOff x="7469123" y="2433827"/>
            <a:chExt cx="1441450" cy="1461135"/>
          </a:xfrm>
        </p:grpSpPr>
        <p:pic>
          <p:nvPicPr>
            <p:cNvPr id="48" name="object 48" descr=""/>
            <p:cNvPicPr/>
            <p:nvPr/>
          </p:nvPicPr>
          <p:blipFill>
            <a:blip r:embed="rId20" cstate="print"/>
            <a:stretch>
              <a:fillRect/>
            </a:stretch>
          </p:blipFill>
          <p:spPr>
            <a:xfrm>
              <a:off x="7469123" y="2433827"/>
              <a:ext cx="1440942" cy="1460754"/>
            </a:xfrm>
            <a:prstGeom prst="rect">
              <a:avLst/>
            </a:prstGeom>
          </p:spPr>
        </p:pic>
        <p:pic>
          <p:nvPicPr>
            <p:cNvPr id="49" name="object 49" descr=""/>
            <p:cNvPicPr/>
            <p:nvPr/>
          </p:nvPicPr>
          <p:blipFill>
            <a:blip r:embed="rId21" cstate="print"/>
            <a:stretch>
              <a:fillRect/>
            </a:stretch>
          </p:blipFill>
          <p:spPr>
            <a:xfrm>
              <a:off x="7696199" y="2700527"/>
              <a:ext cx="1012698" cy="677418"/>
            </a:xfrm>
            <a:prstGeom prst="rect">
              <a:avLst/>
            </a:prstGeom>
          </p:spPr>
        </p:pic>
        <p:pic>
          <p:nvPicPr>
            <p:cNvPr id="50" name="object 50" descr=""/>
            <p:cNvPicPr/>
            <p:nvPr/>
          </p:nvPicPr>
          <p:blipFill>
            <a:blip r:embed="rId22" cstate="print"/>
            <a:stretch>
              <a:fillRect/>
            </a:stretch>
          </p:blipFill>
          <p:spPr>
            <a:xfrm>
              <a:off x="7696199" y="3066287"/>
              <a:ext cx="1012698" cy="677418"/>
            </a:xfrm>
            <a:prstGeom prst="rect">
              <a:avLst/>
            </a:prstGeom>
          </p:spPr>
        </p:pic>
      </p:grpSp>
      <p:sp>
        <p:nvSpPr>
          <p:cNvPr id="51" name="object 51" descr=""/>
          <p:cNvSpPr txBox="1"/>
          <p:nvPr/>
        </p:nvSpPr>
        <p:spPr>
          <a:xfrm>
            <a:off x="7874889" y="2777693"/>
            <a:ext cx="635000" cy="758190"/>
          </a:xfrm>
          <a:prstGeom prst="rect">
            <a:avLst/>
          </a:prstGeom>
        </p:spPr>
        <p:txBody>
          <a:bodyPr wrap="square" lIns="0" tIns="12700" rIns="0" bIns="0" rtlCol="0" vert="horz">
            <a:spAutoFit/>
          </a:bodyPr>
          <a:lstStyle/>
          <a:p>
            <a:pPr marL="12700">
              <a:lnSpc>
                <a:spcPct val="100000"/>
              </a:lnSpc>
              <a:spcBef>
                <a:spcPts val="100"/>
              </a:spcBef>
            </a:pPr>
            <a:r>
              <a:rPr dirty="0" sz="2400" spc="-30">
                <a:solidFill>
                  <a:srgbClr val="FFFFFF"/>
                </a:solidFill>
                <a:latin typeface="Microsoft JhengHei"/>
                <a:cs typeface="Microsoft JhengHei"/>
              </a:rPr>
              <a:t>精進</a:t>
            </a:r>
            <a:endParaRPr sz="2400">
              <a:latin typeface="Microsoft JhengHei"/>
              <a:cs typeface="Microsoft JhengHei"/>
            </a:endParaRPr>
          </a:p>
          <a:p>
            <a:pPr marL="12700">
              <a:lnSpc>
                <a:spcPct val="100000"/>
              </a:lnSpc>
              <a:spcBef>
                <a:spcPts val="5"/>
              </a:spcBef>
            </a:pPr>
            <a:r>
              <a:rPr dirty="0" sz="2400" spc="-25">
                <a:solidFill>
                  <a:srgbClr val="FFFFFF"/>
                </a:solidFill>
                <a:latin typeface="Microsoft JhengHei"/>
                <a:cs typeface="Microsoft JhengHei"/>
              </a:rPr>
              <a:t>程序</a:t>
            </a:r>
            <a:endParaRPr sz="2400">
              <a:latin typeface="Microsoft JhengHei"/>
              <a:cs typeface="Microsoft JhengHei"/>
            </a:endParaRPr>
          </a:p>
        </p:txBody>
      </p:sp>
      <p:grpSp>
        <p:nvGrpSpPr>
          <p:cNvPr id="52" name="object 52" descr=""/>
          <p:cNvGrpSpPr/>
          <p:nvPr/>
        </p:nvGrpSpPr>
        <p:grpSpPr>
          <a:xfrm>
            <a:off x="7469123" y="4558284"/>
            <a:ext cx="1441450" cy="1461135"/>
            <a:chOff x="7469123" y="4558284"/>
            <a:chExt cx="1441450" cy="1461135"/>
          </a:xfrm>
        </p:grpSpPr>
        <p:pic>
          <p:nvPicPr>
            <p:cNvPr id="53" name="object 53" descr=""/>
            <p:cNvPicPr/>
            <p:nvPr/>
          </p:nvPicPr>
          <p:blipFill>
            <a:blip r:embed="rId23" cstate="print"/>
            <a:stretch>
              <a:fillRect/>
            </a:stretch>
          </p:blipFill>
          <p:spPr>
            <a:xfrm>
              <a:off x="7469123" y="4558284"/>
              <a:ext cx="1440942" cy="1460753"/>
            </a:xfrm>
            <a:prstGeom prst="rect">
              <a:avLst/>
            </a:prstGeom>
          </p:spPr>
        </p:pic>
        <p:pic>
          <p:nvPicPr>
            <p:cNvPr id="54" name="object 54" descr=""/>
            <p:cNvPicPr/>
            <p:nvPr/>
          </p:nvPicPr>
          <p:blipFill>
            <a:blip r:embed="rId24" cstate="print"/>
            <a:stretch>
              <a:fillRect/>
            </a:stretch>
          </p:blipFill>
          <p:spPr>
            <a:xfrm>
              <a:off x="7696199" y="4824984"/>
              <a:ext cx="1012698" cy="677417"/>
            </a:xfrm>
            <a:prstGeom prst="rect">
              <a:avLst/>
            </a:prstGeom>
          </p:spPr>
        </p:pic>
        <p:pic>
          <p:nvPicPr>
            <p:cNvPr id="55" name="object 55" descr=""/>
            <p:cNvPicPr/>
            <p:nvPr/>
          </p:nvPicPr>
          <p:blipFill>
            <a:blip r:embed="rId25" cstate="print"/>
            <a:stretch>
              <a:fillRect/>
            </a:stretch>
          </p:blipFill>
          <p:spPr>
            <a:xfrm>
              <a:off x="7696199" y="5190744"/>
              <a:ext cx="1012698" cy="677418"/>
            </a:xfrm>
            <a:prstGeom prst="rect">
              <a:avLst/>
            </a:prstGeom>
          </p:spPr>
        </p:pic>
      </p:grpSp>
      <p:sp>
        <p:nvSpPr>
          <p:cNvPr id="56" name="object 56" descr=""/>
          <p:cNvSpPr txBox="1"/>
          <p:nvPr/>
        </p:nvSpPr>
        <p:spPr>
          <a:xfrm>
            <a:off x="7874889" y="4903723"/>
            <a:ext cx="635000" cy="757555"/>
          </a:xfrm>
          <a:prstGeom prst="rect">
            <a:avLst/>
          </a:prstGeom>
        </p:spPr>
        <p:txBody>
          <a:bodyPr wrap="square" lIns="0" tIns="12700" rIns="0" bIns="0" rtlCol="0" vert="horz">
            <a:spAutoFit/>
          </a:bodyPr>
          <a:lstStyle/>
          <a:p>
            <a:pPr marL="12700" marR="5080">
              <a:lnSpc>
                <a:spcPct val="100000"/>
              </a:lnSpc>
              <a:spcBef>
                <a:spcPts val="100"/>
              </a:spcBef>
            </a:pPr>
            <a:r>
              <a:rPr dirty="0" sz="2400" spc="-25">
                <a:solidFill>
                  <a:srgbClr val="FFFFFF"/>
                </a:solidFill>
                <a:latin typeface="Microsoft JhengHei"/>
                <a:cs typeface="Microsoft JhengHei"/>
              </a:rPr>
              <a:t>降低</a:t>
            </a:r>
            <a:r>
              <a:rPr dirty="0" sz="2400" spc="-30">
                <a:solidFill>
                  <a:srgbClr val="FFFFFF"/>
                </a:solidFill>
                <a:latin typeface="Microsoft JhengHei"/>
                <a:cs typeface="Microsoft JhengHei"/>
              </a:rPr>
              <a:t>負擔</a:t>
            </a:r>
            <a:endParaRPr sz="2400">
              <a:latin typeface="Microsoft JhengHei"/>
              <a:cs typeface="Microsoft JhengHei"/>
            </a:endParaRPr>
          </a:p>
        </p:txBody>
      </p:sp>
      <p:grpSp>
        <p:nvGrpSpPr>
          <p:cNvPr id="57" name="object 57" descr=""/>
          <p:cNvGrpSpPr/>
          <p:nvPr/>
        </p:nvGrpSpPr>
        <p:grpSpPr>
          <a:xfrm>
            <a:off x="629412" y="1103375"/>
            <a:ext cx="434340" cy="352425"/>
            <a:chOff x="629412" y="1103375"/>
            <a:chExt cx="434340" cy="352425"/>
          </a:xfrm>
        </p:grpSpPr>
        <p:sp>
          <p:nvSpPr>
            <p:cNvPr id="58" name="object 58" descr=""/>
            <p:cNvSpPr/>
            <p:nvPr/>
          </p:nvSpPr>
          <p:spPr>
            <a:xfrm>
              <a:off x="827532" y="1103375"/>
              <a:ext cx="236220" cy="352425"/>
            </a:xfrm>
            <a:custGeom>
              <a:avLst/>
              <a:gdLst/>
              <a:ahLst/>
              <a:cxnLst/>
              <a:rect l="l" t="t" r="r" b="b"/>
              <a:pathLst>
                <a:path w="236219" h="352425">
                  <a:moveTo>
                    <a:pt x="0" y="0"/>
                  </a:moveTo>
                  <a:lnTo>
                    <a:pt x="0" y="352044"/>
                  </a:lnTo>
                  <a:lnTo>
                    <a:pt x="236220" y="176022"/>
                  </a:lnTo>
                  <a:lnTo>
                    <a:pt x="0" y="0"/>
                  </a:lnTo>
                  <a:close/>
                </a:path>
              </a:pathLst>
            </a:custGeom>
            <a:solidFill>
              <a:srgbClr val="539E39"/>
            </a:solidFill>
          </p:spPr>
          <p:txBody>
            <a:bodyPr wrap="square" lIns="0" tIns="0" rIns="0" bIns="0" rtlCol="0"/>
            <a:lstStyle/>
            <a:p/>
          </p:txBody>
        </p:sp>
        <p:sp>
          <p:nvSpPr>
            <p:cNvPr id="59" name="object 59" descr=""/>
            <p:cNvSpPr/>
            <p:nvPr/>
          </p:nvSpPr>
          <p:spPr>
            <a:xfrm>
              <a:off x="629412" y="1103375"/>
              <a:ext cx="236220" cy="352425"/>
            </a:xfrm>
            <a:custGeom>
              <a:avLst/>
              <a:gdLst/>
              <a:ahLst/>
              <a:cxnLst/>
              <a:rect l="l" t="t" r="r" b="b"/>
              <a:pathLst>
                <a:path w="236219" h="352425">
                  <a:moveTo>
                    <a:pt x="0" y="0"/>
                  </a:moveTo>
                  <a:lnTo>
                    <a:pt x="0" y="352044"/>
                  </a:lnTo>
                  <a:lnTo>
                    <a:pt x="236219" y="176022"/>
                  </a:lnTo>
                  <a:lnTo>
                    <a:pt x="0" y="0"/>
                  </a:lnTo>
                  <a:close/>
                </a:path>
              </a:pathLst>
            </a:custGeom>
            <a:solidFill>
              <a:srgbClr val="044558"/>
            </a:solidFill>
          </p:spPr>
          <p:txBody>
            <a:bodyPr wrap="square" lIns="0" tIns="0" rIns="0" bIns="0" rtlCol="0"/>
            <a:lstStyle/>
            <a:p/>
          </p:txBody>
        </p:sp>
      </p:grpSp>
      <p:sp>
        <p:nvSpPr>
          <p:cNvPr id="60" name="object 60" descr=""/>
          <p:cNvSpPr txBox="1"/>
          <p:nvPr/>
        </p:nvSpPr>
        <p:spPr>
          <a:xfrm>
            <a:off x="9066656" y="4818126"/>
            <a:ext cx="2569210" cy="925194"/>
          </a:xfrm>
          <a:prstGeom prst="rect">
            <a:avLst/>
          </a:prstGeom>
        </p:spPr>
        <p:txBody>
          <a:bodyPr wrap="square" lIns="0" tIns="12700" rIns="0" bIns="0" rtlCol="0" vert="horz">
            <a:spAutoFit/>
          </a:bodyPr>
          <a:lstStyle/>
          <a:p>
            <a:pPr marL="269875" marR="5080" indent="-257810">
              <a:lnSpc>
                <a:spcPct val="100000"/>
              </a:lnSpc>
              <a:spcBef>
                <a:spcPts val="100"/>
              </a:spcBef>
              <a:buFont typeface="Arial"/>
              <a:buChar char="•"/>
              <a:tabLst>
                <a:tab pos="269875" algn="l"/>
              </a:tabLst>
            </a:pPr>
            <a:r>
              <a:rPr dirty="0" sz="1800">
                <a:latin typeface="Microsoft JhengHei"/>
                <a:cs typeface="Microsoft JhengHei"/>
              </a:rPr>
              <a:t>僅指定須查證（</a:t>
            </a:r>
            <a:r>
              <a:rPr dirty="0" sz="1800" spc="-20">
                <a:latin typeface="Microsoft JhengHei"/>
                <a:cs typeface="Microsoft JhengHei"/>
              </a:rPr>
              <a:t>註冊階</a:t>
            </a:r>
            <a:r>
              <a:rPr dirty="0" sz="1800">
                <a:latin typeface="Microsoft JhengHei"/>
                <a:cs typeface="Microsoft JhengHei"/>
              </a:rPr>
              <a:t>段免確證</a:t>
            </a:r>
            <a:r>
              <a:rPr dirty="0" sz="1800" spc="-50">
                <a:latin typeface="Microsoft JhengHei"/>
                <a:cs typeface="Microsoft JhengHei"/>
              </a:rPr>
              <a:t>）</a:t>
            </a:r>
            <a:endParaRPr sz="1800">
              <a:latin typeface="Microsoft JhengHei"/>
              <a:cs typeface="Microsoft JhengHei"/>
            </a:endParaRPr>
          </a:p>
          <a:p>
            <a:pPr marL="269875" indent="-257175">
              <a:lnSpc>
                <a:spcPct val="100000"/>
              </a:lnSpc>
              <a:spcBef>
                <a:spcPts val="600"/>
              </a:spcBef>
              <a:buFont typeface="Arial"/>
              <a:buChar char="•"/>
              <a:tabLst>
                <a:tab pos="269875" algn="l"/>
              </a:tabLst>
            </a:pPr>
            <a:r>
              <a:rPr dirty="0" sz="1800" spc="-10">
                <a:latin typeface="Microsoft JhengHei"/>
                <a:cs typeface="Microsoft JhengHei"/>
              </a:rPr>
              <a:t>提供專案計畫書範本</a:t>
            </a:r>
            <a:endParaRPr sz="1800">
              <a:latin typeface="Microsoft JhengHei"/>
              <a:cs typeface="Microsoft JhengHei"/>
            </a:endParaRPr>
          </a:p>
        </p:txBody>
      </p:sp>
      <p:sp>
        <p:nvSpPr>
          <p:cNvPr id="62" name="object 62"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11</a:t>
            </a:fld>
          </a:p>
        </p:txBody>
      </p:sp>
      <p:sp>
        <p:nvSpPr>
          <p:cNvPr id="63" name="object 63"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61" name="object 61" descr=""/>
          <p:cNvSpPr txBox="1"/>
          <p:nvPr/>
        </p:nvSpPr>
        <p:spPr>
          <a:xfrm>
            <a:off x="9066656" y="2615946"/>
            <a:ext cx="2569210" cy="1001394"/>
          </a:xfrm>
          <a:prstGeom prst="rect">
            <a:avLst/>
          </a:prstGeom>
        </p:spPr>
        <p:txBody>
          <a:bodyPr wrap="square" lIns="0" tIns="88900" rIns="0" bIns="0" rtlCol="0" vert="horz">
            <a:spAutoFit/>
          </a:bodyPr>
          <a:lstStyle/>
          <a:p>
            <a:pPr marL="269875" indent="-257175">
              <a:lnSpc>
                <a:spcPct val="100000"/>
              </a:lnSpc>
              <a:spcBef>
                <a:spcPts val="700"/>
              </a:spcBef>
              <a:buFont typeface="Arial"/>
              <a:buChar char="•"/>
              <a:tabLst>
                <a:tab pos="269875" algn="l"/>
              </a:tabLst>
            </a:pPr>
            <a:r>
              <a:rPr dirty="0" sz="1800" spc="-10">
                <a:latin typeface="Microsoft JhengHei"/>
                <a:cs typeface="Microsoft JhengHei"/>
              </a:rPr>
              <a:t>提供初審協助申請者</a:t>
            </a:r>
            <a:endParaRPr sz="1800">
              <a:latin typeface="Microsoft JhengHei"/>
              <a:cs typeface="Microsoft JhengHei"/>
            </a:endParaRPr>
          </a:p>
          <a:p>
            <a:pPr marL="269875" marR="5080" indent="-257810">
              <a:lnSpc>
                <a:spcPct val="100000"/>
              </a:lnSpc>
              <a:spcBef>
                <a:spcPts val="600"/>
              </a:spcBef>
              <a:buFont typeface="Arial"/>
              <a:buChar char="•"/>
              <a:tabLst>
                <a:tab pos="269875" algn="l"/>
              </a:tabLst>
            </a:pPr>
            <a:r>
              <a:rPr dirty="0" sz="1800" spc="-5">
                <a:latin typeface="Microsoft JhengHei"/>
                <a:cs typeface="Microsoft JhengHei"/>
              </a:rPr>
              <a:t>訂定審查作業之原則提</a:t>
            </a:r>
            <a:r>
              <a:rPr dirty="0" sz="1800" spc="-10">
                <a:latin typeface="Microsoft JhengHei"/>
                <a:cs typeface="Microsoft JhengHei"/>
              </a:rPr>
              <a:t>供審議會依循</a:t>
            </a:r>
            <a:endParaRPr sz="1800">
              <a:latin typeface="Microsoft JhengHei"/>
              <a:cs typeface="Microsoft JhengHe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descr=""/>
          <p:cNvPicPr/>
          <p:nvPr/>
        </p:nvPicPr>
        <p:blipFill>
          <a:blip r:embed="rId2" cstate="print"/>
          <a:stretch>
            <a:fillRect/>
          </a:stretch>
        </p:blipFill>
        <p:spPr>
          <a:xfrm>
            <a:off x="153923" y="2548127"/>
            <a:ext cx="8553450" cy="1229106"/>
          </a:xfrm>
          <a:prstGeom prst="rect">
            <a:avLst/>
          </a:prstGeom>
        </p:spPr>
      </p:pic>
      <p:sp>
        <p:nvSpPr>
          <p:cNvPr id="3" name="object 3"/>
          <p:cNvSpPr txBox="1">
            <a:spLocks noGrp="1"/>
          </p:cNvSpPr>
          <p:nvPr>
            <p:ph type="title"/>
          </p:nvPr>
        </p:nvSpPr>
        <p:spPr>
          <a:xfrm>
            <a:off x="486867" y="2697302"/>
            <a:ext cx="7856220" cy="697230"/>
          </a:xfrm>
          <a:prstGeom prst="rect"/>
        </p:spPr>
        <p:txBody>
          <a:bodyPr wrap="square" lIns="0" tIns="13335" rIns="0" bIns="0" rtlCol="0" vert="horz">
            <a:spAutoFit/>
          </a:bodyPr>
          <a:lstStyle/>
          <a:p>
            <a:pPr marL="12700">
              <a:lnSpc>
                <a:spcPct val="100000"/>
              </a:lnSpc>
              <a:spcBef>
                <a:spcPts val="105"/>
              </a:spcBef>
            </a:pPr>
            <a:r>
              <a:rPr dirty="0" sz="4400" spc="-15">
                <a:solidFill>
                  <a:srgbClr val="252525"/>
                </a:solidFill>
              </a:rPr>
              <a:t>溫室氣體自願減量專案管理辦法</a:t>
            </a:r>
            <a:endParaRPr sz="4400"/>
          </a:p>
        </p:txBody>
      </p:sp>
      <p:sp>
        <p:nvSpPr>
          <p:cNvPr id="4" name="object 4"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11</a:t>
            </a:fld>
          </a:p>
        </p:txBody>
      </p:sp>
      <p:sp>
        <p:nvSpPr>
          <p:cNvPr id="5" name="object 5"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什麼是自願減量專案？</a:t>
            </a:r>
          </a:p>
        </p:txBody>
      </p:sp>
      <p:grpSp>
        <p:nvGrpSpPr>
          <p:cNvPr id="3" name="object 3" descr=""/>
          <p:cNvGrpSpPr/>
          <p:nvPr/>
        </p:nvGrpSpPr>
        <p:grpSpPr>
          <a:xfrm>
            <a:off x="2826766" y="1286002"/>
            <a:ext cx="6172835" cy="647700"/>
            <a:chOff x="2826766" y="1286002"/>
            <a:chExt cx="6172835" cy="647700"/>
          </a:xfrm>
        </p:grpSpPr>
        <p:sp>
          <p:nvSpPr>
            <p:cNvPr id="4" name="object 4" descr=""/>
            <p:cNvSpPr/>
            <p:nvPr/>
          </p:nvSpPr>
          <p:spPr>
            <a:xfrm>
              <a:off x="2833116" y="1292352"/>
              <a:ext cx="6160135" cy="619125"/>
            </a:xfrm>
            <a:custGeom>
              <a:avLst/>
              <a:gdLst/>
              <a:ahLst/>
              <a:cxnLst/>
              <a:rect l="l" t="t" r="r" b="b"/>
              <a:pathLst>
                <a:path w="6160134" h="619125">
                  <a:moveTo>
                    <a:pt x="6056883" y="0"/>
                  </a:moveTo>
                  <a:lnTo>
                    <a:pt x="0" y="0"/>
                  </a:lnTo>
                  <a:lnTo>
                    <a:pt x="0" y="515620"/>
                  </a:lnTo>
                  <a:lnTo>
                    <a:pt x="103123" y="618744"/>
                  </a:lnTo>
                  <a:lnTo>
                    <a:pt x="6160008" y="618744"/>
                  </a:lnTo>
                  <a:lnTo>
                    <a:pt x="6160008" y="103124"/>
                  </a:lnTo>
                  <a:lnTo>
                    <a:pt x="6056883" y="0"/>
                  </a:lnTo>
                  <a:close/>
                </a:path>
              </a:pathLst>
            </a:custGeom>
            <a:solidFill>
              <a:srgbClr val="349182"/>
            </a:solidFill>
          </p:spPr>
          <p:txBody>
            <a:bodyPr wrap="square" lIns="0" tIns="0" rIns="0" bIns="0" rtlCol="0"/>
            <a:lstStyle/>
            <a:p/>
          </p:txBody>
        </p:sp>
        <p:sp>
          <p:nvSpPr>
            <p:cNvPr id="5" name="object 5" descr=""/>
            <p:cNvSpPr/>
            <p:nvPr/>
          </p:nvSpPr>
          <p:spPr>
            <a:xfrm>
              <a:off x="2833116" y="1292352"/>
              <a:ext cx="6160135" cy="619125"/>
            </a:xfrm>
            <a:custGeom>
              <a:avLst/>
              <a:gdLst/>
              <a:ahLst/>
              <a:cxnLst/>
              <a:rect l="l" t="t" r="r" b="b"/>
              <a:pathLst>
                <a:path w="6160134" h="619125">
                  <a:moveTo>
                    <a:pt x="0" y="0"/>
                  </a:moveTo>
                  <a:lnTo>
                    <a:pt x="6056883" y="0"/>
                  </a:lnTo>
                  <a:lnTo>
                    <a:pt x="6160008" y="103124"/>
                  </a:lnTo>
                  <a:lnTo>
                    <a:pt x="6160008" y="618744"/>
                  </a:lnTo>
                  <a:lnTo>
                    <a:pt x="103123" y="618744"/>
                  </a:lnTo>
                  <a:lnTo>
                    <a:pt x="0" y="515620"/>
                  </a:lnTo>
                  <a:lnTo>
                    <a:pt x="0" y="0"/>
                  </a:lnTo>
                  <a:close/>
                </a:path>
              </a:pathLst>
            </a:custGeom>
            <a:ln w="12700">
              <a:solidFill>
                <a:srgbClr val="172C51"/>
              </a:solidFill>
            </a:ln>
          </p:spPr>
          <p:txBody>
            <a:bodyPr wrap="square" lIns="0" tIns="0" rIns="0" bIns="0" rtlCol="0"/>
            <a:lstStyle/>
            <a:p/>
          </p:txBody>
        </p:sp>
        <p:pic>
          <p:nvPicPr>
            <p:cNvPr id="6" name="object 6" descr=""/>
            <p:cNvPicPr/>
            <p:nvPr/>
          </p:nvPicPr>
          <p:blipFill>
            <a:blip r:embed="rId2" cstate="print"/>
            <a:stretch>
              <a:fillRect/>
            </a:stretch>
          </p:blipFill>
          <p:spPr>
            <a:xfrm>
              <a:off x="4735067" y="1365504"/>
              <a:ext cx="2375154" cy="567689"/>
            </a:xfrm>
            <a:prstGeom prst="rect">
              <a:avLst/>
            </a:prstGeom>
          </p:spPr>
        </p:pic>
      </p:grpSp>
      <p:sp>
        <p:nvSpPr>
          <p:cNvPr id="7" name="object 7" descr=""/>
          <p:cNvSpPr txBox="1"/>
          <p:nvPr/>
        </p:nvSpPr>
        <p:spPr>
          <a:xfrm>
            <a:off x="4882134" y="1429638"/>
            <a:ext cx="2064385" cy="330835"/>
          </a:xfrm>
          <a:prstGeom prst="rect">
            <a:avLst/>
          </a:prstGeom>
        </p:spPr>
        <p:txBody>
          <a:bodyPr wrap="square" lIns="0" tIns="13335" rIns="0" bIns="0" rtlCol="0" vert="horz">
            <a:spAutoFit/>
          </a:bodyPr>
          <a:lstStyle/>
          <a:p>
            <a:pPr marL="12700">
              <a:lnSpc>
                <a:spcPct val="100000"/>
              </a:lnSpc>
              <a:spcBef>
                <a:spcPts val="105"/>
              </a:spcBef>
            </a:pPr>
            <a:r>
              <a:rPr dirty="0" sz="2000" spc="-10" b="1">
                <a:solidFill>
                  <a:srgbClr val="FFFFFF"/>
                </a:solidFill>
                <a:latin typeface="Microsoft JhengHei"/>
                <a:cs typeface="Microsoft JhengHei"/>
              </a:rPr>
              <a:t>自願減量專案制度</a:t>
            </a:r>
            <a:endParaRPr sz="2000">
              <a:latin typeface="Microsoft JhengHei"/>
              <a:cs typeface="Microsoft JhengHei"/>
            </a:endParaRPr>
          </a:p>
        </p:txBody>
      </p:sp>
      <p:sp>
        <p:nvSpPr>
          <p:cNvPr id="8" name="object 8" descr=""/>
          <p:cNvSpPr txBox="1"/>
          <p:nvPr/>
        </p:nvSpPr>
        <p:spPr>
          <a:xfrm>
            <a:off x="2863595" y="2130551"/>
            <a:ext cx="1800225" cy="2452370"/>
          </a:xfrm>
          <a:prstGeom prst="rect">
            <a:avLst/>
          </a:prstGeom>
          <a:solidFill>
            <a:srgbClr val="375339"/>
          </a:solidFill>
        </p:spPr>
        <p:txBody>
          <a:bodyPr wrap="square" lIns="0" tIns="0" rIns="0" bIns="0" rtlCol="0" vert="horz">
            <a:spAutoFit/>
          </a:bodyPr>
          <a:lstStyle/>
          <a:p>
            <a:pPr>
              <a:lnSpc>
                <a:spcPct val="100000"/>
              </a:lnSpc>
            </a:pPr>
            <a:endParaRPr sz="1800">
              <a:latin typeface="Times New Roman"/>
              <a:cs typeface="Times New Roman"/>
            </a:endParaRPr>
          </a:p>
          <a:p>
            <a:pPr>
              <a:lnSpc>
                <a:spcPct val="100000"/>
              </a:lnSpc>
              <a:spcBef>
                <a:spcPts val="1150"/>
              </a:spcBef>
            </a:pPr>
            <a:endParaRPr sz="1800">
              <a:latin typeface="Times New Roman"/>
              <a:cs typeface="Times New Roman"/>
            </a:endParaRPr>
          </a:p>
          <a:p>
            <a:pPr marL="213360" marR="92710" indent="-114300">
              <a:lnSpc>
                <a:spcPct val="100000"/>
              </a:lnSpc>
            </a:pPr>
            <a:r>
              <a:rPr dirty="0" sz="1800" spc="-10">
                <a:solidFill>
                  <a:srgbClr val="FFFFFF"/>
                </a:solidFill>
                <a:latin typeface="Microsoft JhengHei"/>
                <a:cs typeface="Microsoft JhengHei"/>
              </a:rPr>
              <a:t>執行自願減量專案前的排放量</a:t>
            </a:r>
            <a:endParaRPr sz="1800">
              <a:latin typeface="Microsoft JhengHei"/>
              <a:cs typeface="Microsoft JhengHei"/>
            </a:endParaRPr>
          </a:p>
          <a:p>
            <a:pPr marL="196215">
              <a:lnSpc>
                <a:spcPct val="100000"/>
              </a:lnSpc>
              <a:spcBef>
                <a:spcPts val="2160"/>
              </a:spcBef>
            </a:pPr>
            <a:r>
              <a:rPr dirty="0" sz="1800">
                <a:solidFill>
                  <a:srgbClr val="FFFFFF"/>
                </a:solidFill>
                <a:latin typeface="Microsoft JhengHei"/>
                <a:cs typeface="Microsoft JhengHei"/>
              </a:rPr>
              <a:t>20,000</a:t>
            </a:r>
            <a:r>
              <a:rPr dirty="0" sz="1800" spc="-55">
                <a:solidFill>
                  <a:srgbClr val="FFFFFF"/>
                </a:solidFill>
                <a:latin typeface="Microsoft JhengHei"/>
                <a:cs typeface="Microsoft JhengHei"/>
              </a:rPr>
              <a:t> </a:t>
            </a:r>
            <a:r>
              <a:rPr dirty="0" sz="1800" spc="-20">
                <a:solidFill>
                  <a:srgbClr val="FFFFFF"/>
                </a:solidFill>
                <a:latin typeface="Microsoft JhengHei"/>
                <a:cs typeface="Microsoft JhengHei"/>
              </a:rPr>
              <a:t>tCO</a:t>
            </a:r>
            <a:r>
              <a:rPr dirty="0" baseline="-20833" sz="1800" spc="-30">
                <a:solidFill>
                  <a:srgbClr val="FFFFFF"/>
                </a:solidFill>
                <a:latin typeface="Microsoft JhengHei"/>
                <a:cs typeface="Microsoft JhengHei"/>
              </a:rPr>
              <a:t>2</a:t>
            </a:r>
            <a:r>
              <a:rPr dirty="0" sz="1800" spc="-20">
                <a:solidFill>
                  <a:srgbClr val="FFFFFF"/>
                </a:solidFill>
                <a:latin typeface="Microsoft JhengHei"/>
                <a:cs typeface="Microsoft JhengHei"/>
              </a:rPr>
              <a:t>e</a:t>
            </a:r>
            <a:endParaRPr sz="1800">
              <a:latin typeface="Microsoft JhengHei"/>
              <a:cs typeface="Microsoft JhengHei"/>
            </a:endParaRPr>
          </a:p>
        </p:txBody>
      </p:sp>
      <p:sp>
        <p:nvSpPr>
          <p:cNvPr id="9" name="object 9" descr=""/>
          <p:cNvSpPr txBox="1"/>
          <p:nvPr/>
        </p:nvSpPr>
        <p:spPr>
          <a:xfrm>
            <a:off x="5036820" y="2968751"/>
            <a:ext cx="1800225" cy="1614170"/>
          </a:xfrm>
          <a:prstGeom prst="rect">
            <a:avLst/>
          </a:prstGeom>
          <a:solidFill>
            <a:srgbClr val="375339"/>
          </a:solidFill>
        </p:spPr>
        <p:txBody>
          <a:bodyPr wrap="square" lIns="0" tIns="253365" rIns="0" bIns="0" rtlCol="0" vert="horz">
            <a:spAutoFit/>
          </a:bodyPr>
          <a:lstStyle/>
          <a:p>
            <a:pPr marL="98425">
              <a:lnSpc>
                <a:spcPct val="100000"/>
              </a:lnSpc>
              <a:spcBef>
                <a:spcPts val="1995"/>
              </a:spcBef>
            </a:pPr>
            <a:r>
              <a:rPr dirty="0" sz="1800" spc="-10">
                <a:solidFill>
                  <a:srgbClr val="FFFFFF"/>
                </a:solidFill>
                <a:latin typeface="Microsoft JhengHei"/>
                <a:cs typeface="Microsoft JhengHei"/>
              </a:rPr>
              <a:t>執行自願減量專</a:t>
            </a:r>
            <a:endParaRPr sz="1800">
              <a:latin typeface="Microsoft JhengHei"/>
              <a:cs typeface="Microsoft JhengHei"/>
            </a:endParaRPr>
          </a:p>
          <a:p>
            <a:pPr marL="212725">
              <a:lnSpc>
                <a:spcPct val="100000"/>
              </a:lnSpc>
            </a:pPr>
            <a:r>
              <a:rPr dirty="0" sz="1800" spc="-20">
                <a:solidFill>
                  <a:srgbClr val="FFFFFF"/>
                </a:solidFill>
                <a:latin typeface="Microsoft JhengHei"/>
                <a:cs typeface="Microsoft JhengHei"/>
              </a:rPr>
              <a:t>案後的排放量</a:t>
            </a:r>
            <a:endParaRPr sz="1800">
              <a:latin typeface="Microsoft JhengHei"/>
              <a:cs typeface="Microsoft JhengHei"/>
            </a:endParaRPr>
          </a:p>
          <a:p>
            <a:pPr marL="196215">
              <a:lnSpc>
                <a:spcPct val="100000"/>
              </a:lnSpc>
              <a:spcBef>
                <a:spcPts val="2160"/>
              </a:spcBef>
            </a:pPr>
            <a:r>
              <a:rPr dirty="0" sz="1800">
                <a:solidFill>
                  <a:srgbClr val="FFFFFF"/>
                </a:solidFill>
                <a:latin typeface="Microsoft JhengHei"/>
                <a:cs typeface="Microsoft JhengHei"/>
              </a:rPr>
              <a:t>12,000</a:t>
            </a:r>
            <a:r>
              <a:rPr dirty="0" sz="1800" spc="-60">
                <a:solidFill>
                  <a:srgbClr val="FFFFFF"/>
                </a:solidFill>
                <a:latin typeface="Microsoft JhengHei"/>
                <a:cs typeface="Microsoft JhengHei"/>
              </a:rPr>
              <a:t> </a:t>
            </a:r>
            <a:r>
              <a:rPr dirty="0" sz="1800" spc="-20">
                <a:solidFill>
                  <a:srgbClr val="FFFFFF"/>
                </a:solidFill>
                <a:latin typeface="Microsoft JhengHei"/>
                <a:cs typeface="Microsoft JhengHei"/>
              </a:rPr>
              <a:t>tCO</a:t>
            </a:r>
            <a:r>
              <a:rPr dirty="0" baseline="-20833" sz="1800" spc="-30">
                <a:solidFill>
                  <a:srgbClr val="FFFFFF"/>
                </a:solidFill>
                <a:latin typeface="Microsoft JhengHei"/>
                <a:cs typeface="Microsoft JhengHei"/>
              </a:rPr>
              <a:t>2</a:t>
            </a:r>
            <a:r>
              <a:rPr dirty="0" sz="1800" spc="-20">
                <a:solidFill>
                  <a:srgbClr val="FFFFFF"/>
                </a:solidFill>
                <a:latin typeface="Microsoft JhengHei"/>
                <a:cs typeface="Microsoft JhengHei"/>
              </a:rPr>
              <a:t>e</a:t>
            </a:r>
            <a:endParaRPr sz="1800">
              <a:latin typeface="Microsoft JhengHei"/>
              <a:cs typeface="Microsoft JhengHei"/>
            </a:endParaRPr>
          </a:p>
        </p:txBody>
      </p:sp>
      <p:grpSp>
        <p:nvGrpSpPr>
          <p:cNvPr id="10" name="object 10" descr=""/>
          <p:cNvGrpSpPr/>
          <p:nvPr/>
        </p:nvGrpSpPr>
        <p:grpSpPr>
          <a:xfrm>
            <a:off x="5036820" y="2138172"/>
            <a:ext cx="1800225" cy="824230"/>
            <a:chOff x="5036820" y="2138172"/>
            <a:chExt cx="1800225" cy="824230"/>
          </a:xfrm>
        </p:grpSpPr>
        <p:sp>
          <p:nvSpPr>
            <p:cNvPr id="11" name="object 11" descr=""/>
            <p:cNvSpPr/>
            <p:nvPr/>
          </p:nvSpPr>
          <p:spPr>
            <a:xfrm>
              <a:off x="5036820" y="2138172"/>
              <a:ext cx="1800225" cy="775970"/>
            </a:xfrm>
            <a:custGeom>
              <a:avLst/>
              <a:gdLst/>
              <a:ahLst/>
              <a:cxnLst/>
              <a:rect l="l" t="t" r="r" b="b"/>
              <a:pathLst>
                <a:path w="1800225" h="775969">
                  <a:moveTo>
                    <a:pt x="1799844" y="0"/>
                  </a:moveTo>
                  <a:lnTo>
                    <a:pt x="0" y="0"/>
                  </a:lnTo>
                  <a:lnTo>
                    <a:pt x="0" y="775715"/>
                  </a:lnTo>
                  <a:lnTo>
                    <a:pt x="1799844" y="775715"/>
                  </a:lnTo>
                  <a:lnTo>
                    <a:pt x="1799844" y="0"/>
                  </a:lnTo>
                  <a:close/>
                </a:path>
              </a:pathLst>
            </a:custGeom>
            <a:solidFill>
              <a:srgbClr val="92D050"/>
            </a:solidFill>
          </p:spPr>
          <p:txBody>
            <a:bodyPr wrap="square" lIns="0" tIns="0" rIns="0" bIns="0" rtlCol="0"/>
            <a:lstStyle/>
            <a:p/>
          </p:txBody>
        </p:sp>
        <p:pic>
          <p:nvPicPr>
            <p:cNvPr id="12" name="object 12" descr=""/>
            <p:cNvPicPr/>
            <p:nvPr/>
          </p:nvPicPr>
          <p:blipFill>
            <a:blip r:embed="rId3" cstate="print"/>
            <a:stretch>
              <a:fillRect/>
            </a:stretch>
          </p:blipFill>
          <p:spPr>
            <a:xfrm>
              <a:off x="5334000" y="2176284"/>
              <a:ext cx="1219961" cy="511289"/>
            </a:xfrm>
            <a:prstGeom prst="rect">
              <a:avLst/>
            </a:prstGeom>
          </p:spPr>
        </p:pic>
        <p:pic>
          <p:nvPicPr>
            <p:cNvPr id="13" name="object 13" descr=""/>
            <p:cNvPicPr/>
            <p:nvPr/>
          </p:nvPicPr>
          <p:blipFill>
            <a:blip r:embed="rId4" cstate="print"/>
            <a:stretch>
              <a:fillRect/>
            </a:stretch>
          </p:blipFill>
          <p:spPr>
            <a:xfrm>
              <a:off x="5154168" y="2450604"/>
              <a:ext cx="889253" cy="511289"/>
            </a:xfrm>
            <a:prstGeom prst="rect">
              <a:avLst/>
            </a:prstGeom>
          </p:spPr>
        </p:pic>
        <p:pic>
          <p:nvPicPr>
            <p:cNvPr id="14" name="object 14" descr=""/>
            <p:cNvPicPr/>
            <p:nvPr/>
          </p:nvPicPr>
          <p:blipFill>
            <a:blip r:embed="rId5" cstate="print"/>
            <a:stretch>
              <a:fillRect/>
            </a:stretch>
          </p:blipFill>
          <p:spPr>
            <a:xfrm>
              <a:off x="5791200" y="2450604"/>
              <a:ext cx="726185" cy="511289"/>
            </a:xfrm>
            <a:prstGeom prst="rect">
              <a:avLst/>
            </a:prstGeom>
          </p:spPr>
        </p:pic>
        <p:pic>
          <p:nvPicPr>
            <p:cNvPr id="15" name="object 15" descr=""/>
            <p:cNvPicPr/>
            <p:nvPr/>
          </p:nvPicPr>
          <p:blipFill>
            <a:blip r:embed="rId6" cstate="print"/>
            <a:stretch>
              <a:fillRect/>
            </a:stretch>
          </p:blipFill>
          <p:spPr>
            <a:xfrm>
              <a:off x="6257544" y="2604528"/>
              <a:ext cx="302526" cy="351269"/>
            </a:xfrm>
            <a:prstGeom prst="rect">
              <a:avLst/>
            </a:prstGeom>
          </p:spPr>
        </p:pic>
        <p:pic>
          <p:nvPicPr>
            <p:cNvPr id="16" name="object 16" descr=""/>
            <p:cNvPicPr/>
            <p:nvPr/>
          </p:nvPicPr>
          <p:blipFill>
            <a:blip r:embed="rId7" cstate="print"/>
            <a:stretch>
              <a:fillRect/>
            </a:stretch>
          </p:blipFill>
          <p:spPr>
            <a:xfrm>
              <a:off x="6300216" y="2450604"/>
              <a:ext cx="435114" cy="511289"/>
            </a:xfrm>
            <a:prstGeom prst="rect">
              <a:avLst/>
            </a:prstGeom>
          </p:spPr>
        </p:pic>
      </p:grpSp>
      <p:sp>
        <p:nvSpPr>
          <p:cNvPr id="17" name="object 17" descr=""/>
          <p:cNvSpPr txBox="1"/>
          <p:nvPr/>
        </p:nvSpPr>
        <p:spPr>
          <a:xfrm>
            <a:off x="5036820" y="2138172"/>
            <a:ext cx="1800225" cy="775970"/>
          </a:xfrm>
          <a:prstGeom prst="rect">
            <a:avLst/>
          </a:prstGeom>
        </p:spPr>
        <p:txBody>
          <a:bodyPr wrap="square" lIns="0" tIns="107950" rIns="0" bIns="0" rtlCol="0" vert="horz">
            <a:spAutoFit/>
          </a:bodyPr>
          <a:lstStyle/>
          <a:p>
            <a:pPr algn="ctr">
              <a:lnSpc>
                <a:spcPct val="100000"/>
              </a:lnSpc>
              <a:spcBef>
                <a:spcPts val="850"/>
              </a:spcBef>
            </a:pPr>
            <a:r>
              <a:rPr dirty="0" sz="1800" spc="-15">
                <a:solidFill>
                  <a:srgbClr val="FFFFFF"/>
                </a:solidFill>
                <a:latin typeface="Microsoft JhengHei"/>
                <a:cs typeface="Microsoft JhengHei"/>
              </a:rPr>
              <a:t>減量成效</a:t>
            </a:r>
            <a:endParaRPr sz="1800">
              <a:latin typeface="Microsoft JhengHei"/>
              <a:cs typeface="Microsoft JhengHei"/>
            </a:endParaRPr>
          </a:p>
          <a:p>
            <a:pPr algn="ctr">
              <a:lnSpc>
                <a:spcPct val="100000"/>
              </a:lnSpc>
            </a:pPr>
            <a:r>
              <a:rPr dirty="0" sz="1800">
                <a:solidFill>
                  <a:srgbClr val="FFFFFF"/>
                </a:solidFill>
                <a:latin typeface="Microsoft JhengHei"/>
                <a:cs typeface="Microsoft JhengHei"/>
              </a:rPr>
              <a:t>8,000</a:t>
            </a:r>
            <a:r>
              <a:rPr dirty="0" sz="1800" spc="-45">
                <a:solidFill>
                  <a:srgbClr val="FFFFFF"/>
                </a:solidFill>
                <a:latin typeface="Microsoft JhengHei"/>
                <a:cs typeface="Microsoft JhengHei"/>
              </a:rPr>
              <a:t> </a:t>
            </a:r>
            <a:r>
              <a:rPr dirty="0" sz="1800" spc="-20">
                <a:solidFill>
                  <a:srgbClr val="FFFFFF"/>
                </a:solidFill>
                <a:latin typeface="Microsoft JhengHei"/>
                <a:cs typeface="Microsoft JhengHei"/>
              </a:rPr>
              <a:t>tCO</a:t>
            </a:r>
            <a:r>
              <a:rPr dirty="0" baseline="-20833" sz="1800" spc="-30">
                <a:solidFill>
                  <a:srgbClr val="FFFFFF"/>
                </a:solidFill>
                <a:latin typeface="Microsoft JhengHei"/>
                <a:cs typeface="Microsoft JhengHei"/>
              </a:rPr>
              <a:t>2</a:t>
            </a:r>
            <a:r>
              <a:rPr dirty="0" sz="1800" spc="-20">
                <a:solidFill>
                  <a:srgbClr val="FFFFFF"/>
                </a:solidFill>
                <a:latin typeface="Microsoft JhengHei"/>
                <a:cs typeface="Microsoft JhengHei"/>
              </a:rPr>
              <a:t>e</a:t>
            </a:r>
            <a:endParaRPr sz="1800">
              <a:latin typeface="Microsoft JhengHei"/>
              <a:cs typeface="Microsoft JhengHei"/>
            </a:endParaRPr>
          </a:p>
        </p:txBody>
      </p:sp>
      <p:grpSp>
        <p:nvGrpSpPr>
          <p:cNvPr id="18" name="object 18" descr=""/>
          <p:cNvGrpSpPr/>
          <p:nvPr/>
        </p:nvGrpSpPr>
        <p:grpSpPr>
          <a:xfrm>
            <a:off x="4709159" y="2518917"/>
            <a:ext cx="4310380" cy="1987550"/>
            <a:chOff x="4709159" y="2518917"/>
            <a:chExt cx="4310380" cy="1987550"/>
          </a:xfrm>
        </p:grpSpPr>
        <p:sp>
          <p:nvSpPr>
            <p:cNvPr id="19" name="object 19" descr=""/>
            <p:cNvSpPr/>
            <p:nvPr/>
          </p:nvSpPr>
          <p:spPr>
            <a:xfrm>
              <a:off x="8276844" y="4075175"/>
              <a:ext cx="93345" cy="102235"/>
            </a:xfrm>
            <a:custGeom>
              <a:avLst/>
              <a:gdLst/>
              <a:ahLst/>
              <a:cxnLst/>
              <a:rect l="l" t="t" r="r" b="b"/>
              <a:pathLst>
                <a:path w="93345" h="102235">
                  <a:moveTo>
                    <a:pt x="46481" y="0"/>
                  </a:moveTo>
                  <a:lnTo>
                    <a:pt x="28396" y="4012"/>
                  </a:lnTo>
                  <a:lnTo>
                    <a:pt x="13620" y="14954"/>
                  </a:lnTo>
                  <a:lnTo>
                    <a:pt x="3655" y="31182"/>
                  </a:lnTo>
                  <a:lnTo>
                    <a:pt x="0" y="51054"/>
                  </a:lnTo>
                  <a:lnTo>
                    <a:pt x="3655" y="70925"/>
                  </a:lnTo>
                  <a:lnTo>
                    <a:pt x="13620" y="87153"/>
                  </a:lnTo>
                  <a:lnTo>
                    <a:pt x="28396" y="98095"/>
                  </a:lnTo>
                  <a:lnTo>
                    <a:pt x="46481" y="102107"/>
                  </a:lnTo>
                  <a:lnTo>
                    <a:pt x="64567" y="98095"/>
                  </a:lnTo>
                  <a:lnTo>
                    <a:pt x="79343" y="87153"/>
                  </a:lnTo>
                  <a:lnTo>
                    <a:pt x="89308" y="70925"/>
                  </a:lnTo>
                  <a:lnTo>
                    <a:pt x="92963" y="51054"/>
                  </a:lnTo>
                  <a:lnTo>
                    <a:pt x="89308" y="31182"/>
                  </a:lnTo>
                  <a:lnTo>
                    <a:pt x="79343" y="14954"/>
                  </a:lnTo>
                  <a:lnTo>
                    <a:pt x="64567" y="4012"/>
                  </a:lnTo>
                  <a:lnTo>
                    <a:pt x="46481" y="0"/>
                  </a:lnTo>
                  <a:close/>
                </a:path>
              </a:pathLst>
            </a:custGeom>
            <a:solidFill>
              <a:srgbClr val="8DC63E"/>
            </a:solidFill>
          </p:spPr>
          <p:txBody>
            <a:bodyPr wrap="square" lIns="0" tIns="0" rIns="0" bIns="0" rtlCol="0"/>
            <a:lstStyle/>
            <a:p/>
          </p:txBody>
        </p:sp>
        <p:sp>
          <p:nvSpPr>
            <p:cNvPr id="20" name="object 20" descr=""/>
            <p:cNvSpPr/>
            <p:nvPr/>
          </p:nvSpPr>
          <p:spPr>
            <a:xfrm>
              <a:off x="8220455" y="4014215"/>
              <a:ext cx="204470" cy="224154"/>
            </a:xfrm>
            <a:custGeom>
              <a:avLst/>
              <a:gdLst/>
              <a:ahLst/>
              <a:cxnLst/>
              <a:rect l="l" t="t" r="r" b="b"/>
              <a:pathLst>
                <a:path w="204470" h="224154">
                  <a:moveTo>
                    <a:pt x="56388" y="112013"/>
                  </a:moveTo>
                  <a:lnTo>
                    <a:pt x="60043" y="92142"/>
                  </a:lnTo>
                  <a:lnTo>
                    <a:pt x="70008" y="75914"/>
                  </a:lnTo>
                  <a:lnTo>
                    <a:pt x="84784" y="64972"/>
                  </a:lnTo>
                  <a:lnTo>
                    <a:pt x="102870" y="60959"/>
                  </a:lnTo>
                  <a:lnTo>
                    <a:pt x="120955" y="64972"/>
                  </a:lnTo>
                  <a:lnTo>
                    <a:pt x="135731" y="75914"/>
                  </a:lnTo>
                  <a:lnTo>
                    <a:pt x="145696" y="92142"/>
                  </a:lnTo>
                  <a:lnTo>
                    <a:pt x="149351" y="112013"/>
                  </a:lnTo>
                  <a:lnTo>
                    <a:pt x="145696" y="131885"/>
                  </a:lnTo>
                  <a:lnTo>
                    <a:pt x="135731" y="148113"/>
                  </a:lnTo>
                  <a:lnTo>
                    <a:pt x="120955" y="159055"/>
                  </a:lnTo>
                  <a:lnTo>
                    <a:pt x="102870" y="163067"/>
                  </a:lnTo>
                  <a:lnTo>
                    <a:pt x="84784" y="159055"/>
                  </a:lnTo>
                  <a:lnTo>
                    <a:pt x="70008" y="148113"/>
                  </a:lnTo>
                  <a:lnTo>
                    <a:pt x="60043" y="131885"/>
                  </a:lnTo>
                  <a:lnTo>
                    <a:pt x="56388" y="112013"/>
                  </a:lnTo>
                  <a:close/>
                </a:path>
                <a:path w="204470" h="224154">
                  <a:moveTo>
                    <a:pt x="102108" y="0"/>
                  </a:moveTo>
                  <a:lnTo>
                    <a:pt x="102108" y="27431"/>
                  </a:lnTo>
                </a:path>
                <a:path w="204470" h="224154">
                  <a:moveTo>
                    <a:pt x="102108" y="196595"/>
                  </a:moveTo>
                  <a:lnTo>
                    <a:pt x="102108" y="224027"/>
                  </a:lnTo>
                </a:path>
                <a:path w="204470" h="224154">
                  <a:moveTo>
                    <a:pt x="204216" y="111251"/>
                  </a:moveTo>
                  <a:lnTo>
                    <a:pt x="178308" y="111251"/>
                  </a:lnTo>
                </a:path>
                <a:path w="204470" h="224154">
                  <a:moveTo>
                    <a:pt x="25908" y="111251"/>
                  </a:moveTo>
                  <a:lnTo>
                    <a:pt x="0" y="111251"/>
                  </a:lnTo>
                </a:path>
                <a:path w="204470" h="224154">
                  <a:moveTo>
                    <a:pt x="173736" y="32003"/>
                  </a:moveTo>
                  <a:lnTo>
                    <a:pt x="156972" y="53339"/>
                  </a:lnTo>
                </a:path>
                <a:path w="204470" h="224154">
                  <a:moveTo>
                    <a:pt x="47244" y="170687"/>
                  </a:moveTo>
                  <a:lnTo>
                    <a:pt x="30479" y="192023"/>
                  </a:lnTo>
                </a:path>
                <a:path w="204470" h="224154">
                  <a:moveTo>
                    <a:pt x="173736" y="192023"/>
                  </a:moveTo>
                  <a:lnTo>
                    <a:pt x="156972" y="170687"/>
                  </a:lnTo>
                </a:path>
                <a:path w="204470" h="224154">
                  <a:moveTo>
                    <a:pt x="47244" y="53339"/>
                  </a:moveTo>
                  <a:lnTo>
                    <a:pt x="30479" y="32003"/>
                  </a:lnTo>
                </a:path>
              </a:pathLst>
            </a:custGeom>
            <a:ln w="20637">
              <a:solidFill>
                <a:srgbClr val="56907E"/>
              </a:solidFill>
            </a:ln>
          </p:spPr>
          <p:txBody>
            <a:bodyPr wrap="square" lIns="0" tIns="0" rIns="0" bIns="0" rtlCol="0"/>
            <a:lstStyle/>
            <a:p/>
          </p:txBody>
        </p:sp>
        <p:sp>
          <p:nvSpPr>
            <p:cNvPr id="21" name="object 21" descr=""/>
            <p:cNvSpPr/>
            <p:nvPr/>
          </p:nvSpPr>
          <p:spPr>
            <a:xfrm>
              <a:off x="8084819" y="4276344"/>
              <a:ext cx="474345" cy="157480"/>
            </a:xfrm>
            <a:custGeom>
              <a:avLst/>
              <a:gdLst/>
              <a:ahLst/>
              <a:cxnLst/>
              <a:rect l="l" t="t" r="r" b="b"/>
              <a:pathLst>
                <a:path w="474345" h="157479">
                  <a:moveTo>
                    <a:pt x="365759" y="0"/>
                  </a:moveTo>
                  <a:lnTo>
                    <a:pt x="109093" y="0"/>
                  </a:lnTo>
                  <a:lnTo>
                    <a:pt x="0" y="156971"/>
                  </a:lnTo>
                  <a:lnTo>
                    <a:pt x="473963" y="156971"/>
                  </a:lnTo>
                  <a:lnTo>
                    <a:pt x="365759" y="0"/>
                  </a:lnTo>
                  <a:close/>
                </a:path>
              </a:pathLst>
            </a:custGeom>
            <a:solidFill>
              <a:srgbClr val="E8F4D9"/>
            </a:solidFill>
          </p:spPr>
          <p:txBody>
            <a:bodyPr wrap="square" lIns="0" tIns="0" rIns="0" bIns="0" rtlCol="0"/>
            <a:lstStyle/>
            <a:p/>
          </p:txBody>
        </p:sp>
        <p:sp>
          <p:nvSpPr>
            <p:cNvPr id="22" name="object 22" descr=""/>
            <p:cNvSpPr/>
            <p:nvPr/>
          </p:nvSpPr>
          <p:spPr>
            <a:xfrm>
              <a:off x="8084819" y="4276344"/>
              <a:ext cx="474345" cy="219710"/>
            </a:xfrm>
            <a:custGeom>
              <a:avLst/>
              <a:gdLst/>
              <a:ahLst/>
              <a:cxnLst/>
              <a:rect l="l" t="t" r="r" b="b"/>
              <a:pathLst>
                <a:path w="474345" h="219710">
                  <a:moveTo>
                    <a:pt x="473963" y="156971"/>
                  </a:moveTo>
                  <a:lnTo>
                    <a:pt x="0" y="156971"/>
                  </a:lnTo>
                  <a:lnTo>
                    <a:pt x="109093" y="0"/>
                  </a:lnTo>
                  <a:lnTo>
                    <a:pt x="365759" y="0"/>
                  </a:lnTo>
                  <a:lnTo>
                    <a:pt x="473963" y="156971"/>
                  </a:lnTo>
                  <a:close/>
                </a:path>
                <a:path w="474345" h="219710">
                  <a:moveTo>
                    <a:pt x="195072" y="0"/>
                  </a:moveTo>
                  <a:lnTo>
                    <a:pt x="149351" y="156971"/>
                  </a:lnTo>
                </a:path>
                <a:path w="474345" h="219710">
                  <a:moveTo>
                    <a:pt x="278891" y="0"/>
                  </a:moveTo>
                  <a:lnTo>
                    <a:pt x="326135" y="156971"/>
                  </a:lnTo>
                </a:path>
                <a:path w="474345" h="219710">
                  <a:moveTo>
                    <a:pt x="85344" y="36575"/>
                  </a:moveTo>
                  <a:lnTo>
                    <a:pt x="390144" y="36575"/>
                  </a:lnTo>
                </a:path>
                <a:path w="474345" h="219710">
                  <a:moveTo>
                    <a:pt x="54863" y="88391"/>
                  </a:moveTo>
                  <a:lnTo>
                    <a:pt x="420624" y="88391"/>
                  </a:lnTo>
                </a:path>
                <a:path w="474345" h="219710">
                  <a:moveTo>
                    <a:pt x="195072" y="219455"/>
                  </a:moveTo>
                  <a:lnTo>
                    <a:pt x="281940" y="219455"/>
                  </a:lnTo>
                  <a:lnTo>
                    <a:pt x="281940" y="156971"/>
                  </a:lnTo>
                  <a:lnTo>
                    <a:pt x="195072" y="156971"/>
                  </a:lnTo>
                  <a:lnTo>
                    <a:pt x="195072" y="219455"/>
                  </a:lnTo>
                  <a:close/>
                </a:path>
                <a:path w="474345" h="219710">
                  <a:moveTo>
                    <a:pt x="156972" y="219455"/>
                  </a:moveTo>
                  <a:lnTo>
                    <a:pt x="318515" y="219455"/>
                  </a:lnTo>
                </a:path>
              </a:pathLst>
            </a:custGeom>
            <a:ln w="20637">
              <a:solidFill>
                <a:srgbClr val="56907E"/>
              </a:solidFill>
            </a:ln>
          </p:spPr>
          <p:txBody>
            <a:bodyPr wrap="square" lIns="0" tIns="0" rIns="0" bIns="0" rtlCol="0"/>
            <a:lstStyle/>
            <a:p/>
          </p:txBody>
        </p:sp>
        <p:pic>
          <p:nvPicPr>
            <p:cNvPr id="23" name="object 23" descr=""/>
            <p:cNvPicPr/>
            <p:nvPr/>
          </p:nvPicPr>
          <p:blipFill>
            <a:blip r:embed="rId8" cstate="print"/>
            <a:stretch>
              <a:fillRect/>
            </a:stretch>
          </p:blipFill>
          <p:spPr>
            <a:xfrm>
              <a:off x="8619744" y="4276344"/>
              <a:ext cx="195072" cy="213360"/>
            </a:xfrm>
            <a:prstGeom prst="rect">
              <a:avLst/>
            </a:prstGeom>
          </p:spPr>
        </p:pic>
        <p:sp>
          <p:nvSpPr>
            <p:cNvPr id="24" name="object 24" descr=""/>
            <p:cNvSpPr/>
            <p:nvPr/>
          </p:nvSpPr>
          <p:spPr>
            <a:xfrm>
              <a:off x="8778239" y="4014215"/>
              <a:ext cx="215265" cy="356870"/>
            </a:xfrm>
            <a:custGeom>
              <a:avLst/>
              <a:gdLst/>
              <a:ahLst/>
              <a:cxnLst/>
              <a:rect l="l" t="t" r="r" b="b"/>
              <a:pathLst>
                <a:path w="215265" h="356870">
                  <a:moveTo>
                    <a:pt x="106425" y="0"/>
                  </a:moveTo>
                  <a:lnTo>
                    <a:pt x="71120" y="21689"/>
                  </a:lnTo>
                  <a:lnTo>
                    <a:pt x="41696" y="51809"/>
                  </a:lnTo>
                  <a:lnTo>
                    <a:pt x="19283" y="88916"/>
                  </a:lnTo>
                  <a:lnTo>
                    <a:pt x="5008" y="131563"/>
                  </a:lnTo>
                  <a:lnTo>
                    <a:pt x="0" y="178307"/>
                  </a:lnTo>
                  <a:lnTo>
                    <a:pt x="5008" y="225881"/>
                  </a:lnTo>
                  <a:lnTo>
                    <a:pt x="19283" y="268632"/>
                  </a:lnTo>
                  <a:lnTo>
                    <a:pt x="41696" y="305427"/>
                  </a:lnTo>
                  <a:lnTo>
                    <a:pt x="71120" y="335133"/>
                  </a:lnTo>
                  <a:lnTo>
                    <a:pt x="106425" y="356615"/>
                  </a:lnTo>
                  <a:lnTo>
                    <a:pt x="141943" y="335133"/>
                  </a:lnTo>
                  <a:lnTo>
                    <a:pt x="171870" y="305427"/>
                  </a:lnTo>
                  <a:lnTo>
                    <a:pt x="194885" y="268632"/>
                  </a:lnTo>
                  <a:lnTo>
                    <a:pt x="209663" y="225881"/>
                  </a:lnTo>
                  <a:lnTo>
                    <a:pt x="214883" y="178307"/>
                  </a:lnTo>
                  <a:lnTo>
                    <a:pt x="209663" y="131563"/>
                  </a:lnTo>
                  <a:lnTo>
                    <a:pt x="194885" y="88916"/>
                  </a:lnTo>
                  <a:lnTo>
                    <a:pt x="171870" y="51809"/>
                  </a:lnTo>
                  <a:lnTo>
                    <a:pt x="141943" y="21689"/>
                  </a:lnTo>
                  <a:lnTo>
                    <a:pt x="106425" y="0"/>
                  </a:lnTo>
                  <a:close/>
                </a:path>
              </a:pathLst>
            </a:custGeom>
            <a:solidFill>
              <a:srgbClr val="E8F4D9"/>
            </a:solidFill>
          </p:spPr>
          <p:txBody>
            <a:bodyPr wrap="square" lIns="0" tIns="0" rIns="0" bIns="0" rtlCol="0"/>
            <a:lstStyle/>
            <a:p/>
          </p:txBody>
        </p:sp>
        <p:sp>
          <p:nvSpPr>
            <p:cNvPr id="25" name="object 25" descr=""/>
            <p:cNvSpPr/>
            <p:nvPr/>
          </p:nvSpPr>
          <p:spPr>
            <a:xfrm>
              <a:off x="8778239" y="4014215"/>
              <a:ext cx="215265" cy="356870"/>
            </a:xfrm>
            <a:custGeom>
              <a:avLst/>
              <a:gdLst/>
              <a:ahLst/>
              <a:cxnLst/>
              <a:rect l="l" t="t" r="r" b="b"/>
              <a:pathLst>
                <a:path w="215265" h="356870">
                  <a:moveTo>
                    <a:pt x="106425" y="0"/>
                  </a:moveTo>
                  <a:lnTo>
                    <a:pt x="71120" y="21689"/>
                  </a:lnTo>
                  <a:lnTo>
                    <a:pt x="41696" y="51809"/>
                  </a:lnTo>
                  <a:lnTo>
                    <a:pt x="19283" y="88916"/>
                  </a:lnTo>
                  <a:lnTo>
                    <a:pt x="5008" y="131563"/>
                  </a:lnTo>
                  <a:lnTo>
                    <a:pt x="0" y="178307"/>
                  </a:lnTo>
                  <a:lnTo>
                    <a:pt x="5008" y="225881"/>
                  </a:lnTo>
                  <a:lnTo>
                    <a:pt x="19283" y="268632"/>
                  </a:lnTo>
                  <a:lnTo>
                    <a:pt x="41696" y="305427"/>
                  </a:lnTo>
                  <a:lnTo>
                    <a:pt x="71120" y="335133"/>
                  </a:lnTo>
                  <a:lnTo>
                    <a:pt x="106425" y="356615"/>
                  </a:lnTo>
                  <a:lnTo>
                    <a:pt x="141943" y="335133"/>
                  </a:lnTo>
                  <a:lnTo>
                    <a:pt x="171870" y="305427"/>
                  </a:lnTo>
                  <a:lnTo>
                    <a:pt x="194885" y="268632"/>
                  </a:lnTo>
                  <a:lnTo>
                    <a:pt x="209663" y="225881"/>
                  </a:lnTo>
                  <a:lnTo>
                    <a:pt x="214883" y="178307"/>
                  </a:lnTo>
                  <a:lnTo>
                    <a:pt x="209663" y="131563"/>
                  </a:lnTo>
                  <a:lnTo>
                    <a:pt x="194885" y="88916"/>
                  </a:lnTo>
                  <a:lnTo>
                    <a:pt x="171870" y="51809"/>
                  </a:lnTo>
                  <a:lnTo>
                    <a:pt x="141943" y="21689"/>
                  </a:lnTo>
                  <a:lnTo>
                    <a:pt x="106425" y="0"/>
                  </a:lnTo>
                  <a:close/>
                </a:path>
                <a:path w="215265" h="356870">
                  <a:moveTo>
                    <a:pt x="106679" y="88391"/>
                  </a:moveTo>
                  <a:lnTo>
                    <a:pt x="106679" y="356615"/>
                  </a:lnTo>
                </a:path>
                <a:path w="215265" h="356870">
                  <a:moveTo>
                    <a:pt x="160019" y="108203"/>
                  </a:moveTo>
                  <a:lnTo>
                    <a:pt x="106679" y="164591"/>
                  </a:lnTo>
                </a:path>
                <a:path w="215265" h="356870">
                  <a:moveTo>
                    <a:pt x="160019" y="198119"/>
                  </a:moveTo>
                  <a:lnTo>
                    <a:pt x="106679" y="256031"/>
                  </a:lnTo>
                </a:path>
                <a:path w="215265" h="356870">
                  <a:moveTo>
                    <a:pt x="56387" y="149351"/>
                  </a:moveTo>
                  <a:lnTo>
                    <a:pt x="106679" y="205739"/>
                  </a:lnTo>
                </a:path>
                <a:path w="215265" h="356870">
                  <a:moveTo>
                    <a:pt x="56387" y="237743"/>
                  </a:moveTo>
                  <a:lnTo>
                    <a:pt x="106679" y="297179"/>
                  </a:lnTo>
                </a:path>
              </a:pathLst>
            </a:custGeom>
            <a:ln w="20637">
              <a:solidFill>
                <a:srgbClr val="366436"/>
              </a:solidFill>
            </a:ln>
          </p:spPr>
          <p:txBody>
            <a:bodyPr wrap="square" lIns="0" tIns="0" rIns="0" bIns="0" rtlCol="0"/>
            <a:lstStyle/>
            <a:p/>
          </p:txBody>
        </p:sp>
        <p:pic>
          <p:nvPicPr>
            <p:cNvPr id="26" name="object 26" descr=""/>
            <p:cNvPicPr/>
            <p:nvPr/>
          </p:nvPicPr>
          <p:blipFill>
            <a:blip r:embed="rId9" cstate="print"/>
            <a:stretch>
              <a:fillRect/>
            </a:stretch>
          </p:blipFill>
          <p:spPr>
            <a:xfrm>
              <a:off x="8627363" y="4328509"/>
              <a:ext cx="270811" cy="164788"/>
            </a:xfrm>
            <a:prstGeom prst="rect">
              <a:avLst/>
            </a:prstGeom>
          </p:spPr>
        </p:pic>
        <p:sp>
          <p:nvSpPr>
            <p:cNvPr id="27" name="object 27" descr=""/>
            <p:cNvSpPr/>
            <p:nvPr/>
          </p:nvSpPr>
          <p:spPr>
            <a:xfrm>
              <a:off x="7616951" y="4079747"/>
              <a:ext cx="43180" cy="86995"/>
            </a:xfrm>
            <a:custGeom>
              <a:avLst/>
              <a:gdLst/>
              <a:ahLst/>
              <a:cxnLst/>
              <a:rect l="l" t="t" r="r" b="b"/>
              <a:pathLst>
                <a:path w="43179" h="86995">
                  <a:moveTo>
                    <a:pt x="42672" y="0"/>
                  </a:moveTo>
                  <a:lnTo>
                    <a:pt x="0" y="0"/>
                  </a:lnTo>
                  <a:lnTo>
                    <a:pt x="0" y="86868"/>
                  </a:lnTo>
                  <a:lnTo>
                    <a:pt x="42672" y="59054"/>
                  </a:lnTo>
                  <a:lnTo>
                    <a:pt x="42672" y="0"/>
                  </a:lnTo>
                  <a:close/>
                </a:path>
              </a:pathLst>
            </a:custGeom>
            <a:solidFill>
              <a:srgbClr val="8DC63E"/>
            </a:solidFill>
          </p:spPr>
          <p:txBody>
            <a:bodyPr wrap="square" lIns="0" tIns="0" rIns="0" bIns="0" rtlCol="0"/>
            <a:lstStyle/>
            <a:p/>
          </p:txBody>
        </p:sp>
        <p:sp>
          <p:nvSpPr>
            <p:cNvPr id="28" name="object 28" descr=""/>
            <p:cNvSpPr/>
            <p:nvPr/>
          </p:nvSpPr>
          <p:spPr>
            <a:xfrm>
              <a:off x="7616951" y="4117847"/>
              <a:ext cx="283845" cy="297180"/>
            </a:xfrm>
            <a:custGeom>
              <a:avLst/>
              <a:gdLst/>
              <a:ahLst/>
              <a:cxnLst/>
              <a:rect l="l" t="t" r="r" b="b"/>
              <a:pathLst>
                <a:path w="283845" h="297179">
                  <a:moveTo>
                    <a:pt x="141731" y="0"/>
                  </a:moveTo>
                  <a:lnTo>
                    <a:pt x="0" y="100456"/>
                  </a:lnTo>
                  <a:lnTo>
                    <a:pt x="0" y="297179"/>
                  </a:lnTo>
                  <a:lnTo>
                    <a:pt x="283464" y="297179"/>
                  </a:lnTo>
                  <a:lnTo>
                    <a:pt x="283464" y="100456"/>
                  </a:lnTo>
                  <a:lnTo>
                    <a:pt x="141731" y="0"/>
                  </a:lnTo>
                  <a:close/>
                </a:path>
              </a:pathLst>
            </a:custGeom>
            <a:solidFill>
              <a:srgbClr val="E8F4D9"/>
            </a:solidFill>
          </p:spPr>
          <p:txBody>
            <a:bodyPr wrap="square" lIns="0" tIns="0" rIns="0" bIns="0" rtlCol="0"/>
            <a:lstStyle/>
            <a:p/>
          </p:txBody>
        </p:sp>
        <p:sp>
          <p:nvSpPr>
            <p:cNvPr id="29" name="object 29" descr=""/>
            <p:cNvSpPr/>
            <p:nvPr/>
          </p:nvSpPr>
          <p:spPr>
            <a:xfrm>
              <a:off x="7679435" y="4171188"/>
              <a:ext cx="158750" cy="266700"/>
            </a:xfrm>
            <a:custGeom>
              <a:avLst/>
              <a:gdLst/>
              <a:ahLst/>
              <a:cxnLst/>
              <a:rect l="l" t="t" r="r" b="b"/>
              <a:pathLst>
                <a:path w="158750" h="266700">
                  <a:moveTo>
                    <a:pt x="106934" y="0"/>
                  </a:moveTo>
                  <a:lnTo>
                    <a:pt x="0" y="155194"/>
                  </a:lnTo>
                  <a:lnTo>
                    <a:pt x="53086" y="155194"/>
                  </a:lnTo>
                  <a:lnTo>
                    <a:pt x="53086" y="266700"/>
                  </a:lnTo>
                  <a:lnTo>
                    <a:pt x="158496" y="115950"/>
                  </a:lnTo>
                  <a:lnTo>
                    <a:pt x="97536" y="115950"/>
                  </a:lnTo>
                  <a:lnTo>
                    <a:pt x="106934" y="0"/>
                  </a:lnTo>
                  <a:close/>
                </a:path>
              </a:pathLst>
            </a:custGeom>
            <a:solidFill>
              <a:srgbClr val="8DC63E"/>
            </a:solidFill>
          </p:spPr>
          <p:txBody>
            <a:bodyPr wrap="square" lIns="0" tIns="0" rIns="0" bIns="0" rtlCol="0"/>
            <a:lstStyle/>
            <a:p/>
          </p:txBody>
        </p:sp>
        <p:sp>
          <p:nvSpPr>
            <p:cNvPr id="30" name="object 30" descr=""/>
            <p:cNvSpPr/>
            <p:nvPr/>
          </p:nvSpPr>
          <p:spPr>
            <a:xfrm>
              <a:off x="7537703" y="4073651"/>
              <a:ext cx="439420" cy="364490"/>
            </a:xfrm>
            <a:custGeom>
              <a:avLst/>
              <a:gdLst/>
              <a:ahLst/>
              <a:cxnLst/>
              <a:rect l="l" t="t" r="r" b="b"/>
              <a:pathLst>
                <a:path w="439420" h="364489">
                  <a:moveTo>
                    <a:pt x="248666" y="97536"/>
                  </a:moveTo>
                  <a:lnTo>
                    <a:pt x="141731" y="252730"/>
                  </a:lnTo>
                  <a:lnTo>
                    <a:pt x="194818" y="252730"/>
                  </a:lnTo>
                  <a:lnTo>
                    <a:pt x="194818" y="364236"/>
                  </a:lnTo>
                  <a:lnTo>
                    <a:pt x="300227" y="213487"/>
                  </a:lnTo>
                  <a:lnTo>
                    <a:pt x="239268" y="213487"/>
                  </a:lnTo>
                  <a:lnTo>
                    <a:pt x="248666" y="97536"/>
                  </a:lnTo>
                  <a:close/>
                </a:path>
                <a:path w="439420" h="364489">
                  <a:moveTo>
                    <a:pt x="365760" y="341375"/>
                  </a:moveTo>
                  <a:lnTo>
                    <a:pt x="365760" y="108204"/>
                  </a:lnTo>
                </a:path>
                <a:path w="439420" h="364489">
                  <a:moveTo>
                    <a:pt x="74675" y="97536"/>
                  </a:moveTo>
                  <a:lnTo>
                    <a:pt x="74675" y="341375"/>
                  </a:lnTo>
                </a:path>
                <a:path w="439420" h="364489">
                  <a:moveTo>
                    <a:pt x="0" y="155448"/>
                  </a:moveTo>
                  <a:lnTo>
                    <a:pt x="218313" y="0"/>
                  </a:lnTo>
                  <a:lnTo>
                    <a:pt x="438912" y="155448"/>
                  </a:lnTo>
                </a:path>
                <a:path w="439420" h="364489">
                  <a:moveTo>
                    <a:pt x="126492" y="67056"/>
                  </a:moveTo>
                  <a:lnTo>
                    <a:pt x="126492" y="0"/>
                  </a:lnTo>
                  <a:lnTo>
                    <a:pt x="74675" y="0"/>
                  </a:lnTo>
                  <a:lnTo>
                    <a:pt x="74675" y="97536"/>
                  </a:lnTo>
                </a:path>
                <a:path w="439420" h="364489">
                  <a:moveTo>
                    <a:pt x="109727" y="341375"/>
                  </a:moveTo>
                  <a:lnTo>
                    <a:pt x="9144" y="341375"/>
                  </a:lnTo>
                </a:path>
                <a:path w="439420" h="364489">
                  <a:moveTo>
                    <a:pt x="431292" y="341375"/>
                  </a:moveTo>
                  <a:lnTo>
                    <a:pt x="332231" y="341375"/>
                  </a:lnTo>
                </a:path>
              </a:pathLst>
            </a:custGeom>
            <a:ln w="20637">
              <a:solidFill>
                <a:srgbClr val="366436"/>
              </a:solidFill>
            </a:ln>
          </p:spPr>
          <p:txBody>
            <a:bodyPr wrap="square" lIns="0" tIns="0" rIns="0" bIns="0" rtlCol="0"/>
            <a:lstStyle/>
            <a:p/>
          </p:txBody>
        </p:sp>
        <p:sp>
          <p:nvSpPr>
            <p:cNvPr id="31" name="object 31" descr=""/>
            <p:cNvSpPr/>
            <p:nvPr/>
          </p:nvSpPr>
          <p:spPr>
            <a:xfrm>
              <a:off x="7017432" y="4244663"/>
              <a:ext cx="431800" cy="202565"/>
            </a:xfrm>
            <a:custGeom>
              <a:avLst/>
              <a:gdLst/>
              <a:ahLst/>
              <a:cxnLst/>
              <a:rect l="l" t="t" r="r" b="b"/>
              <a:pathLst>
                <a:path w="431800" h="202564">
                  <a:moveTo>
                    <a:pt x="28668" y="30563"/>
                  </a:moveTo>
                  <a:lnTo>
                    <a:pt x="20129" y="30934"/>
                  </a:lnTo>
                  <a:lnTo>
                    <a:pt x="10614" y="34186"/>
                  </a:lnTo>
                  <a:lnTo>
                    <a:pt x="3254" y="42475"/>
                  </a:lnTo>
                  <a:lnTo>
                    <a:pt x="3254" y="44380"/>
                  </a:lnTo>
                  <a:lnTo>
                    <a:pt x="0" y="56334"/>
                  </a:lnTo>
                  <a:lnTo>
                    <a:pt x="56205" y="98534"/>
                  </a:lnTo>
                  <a:lnTo>
                    <a:pt x="215725" y="165792"/>
                  </a:lnTo>
                  <a:lnTo>
                    <a:pt x="350853" y="196526"/>
                  </a:lnTo>
                  <a:lnTo>
                    <a:pt x="410543" y="202368"/>
                  </a:lnTo>
                  <a:lnTo>
                    <a:pt x="412321" y="202368"/>
                  </a:lnTo>
                  <a:lnTo>
                    <a:pt x="412321" y="200463"/>
                  </a:lnTo>
                  <a:lnTo>
                    <a:pt x="414827" y="198802"/>
                  </a:lnTo>
                  <a:lnTo>
                    <a:pt x="419131" y="192986"/>
                  </a:lnTo>
                  <a:lnTo>
                    <a:pt x="424412" y="181764"/>
                  </a:lnTo>
                  <a:lnTo>
                    <a:pt x="429847" y="163887"/>
                  </a:lnTo>
                  <a:lnTo>
                    <a:pt x="431738" y="146369"/>
                  </a:lnTo>
                  <a:lnTo>
                    <a:pt x="431641" y="127756"/>
                  </a:lnTo>
                  <a:lnTo>
                    <a:pt x="428900" y="106951"/>
                  </a:lnTo>
                  <a:lnTo>
                    <a:pt x="422862" y="82861"/>
                  </a:lnTo>
                  <a:lnTo>
                    <a:pt x="422862" y="81194"/>
                  </a:lnTo>
                  <a:lnTo>
                    <a:pt x="391461" y="81194"/>
                  </a:lnTo>
                  <a:lnTo>
                    <a:pt x="381182" y="80152"/>
                  </a:lnTo>
                  <a:lnTo>
                    <a:pt x="373713" y="77146"/>
                  </a:lnTo>
                  <a:lnTo>
                    <a:pt x="372343" y="75241"/>
                  </a:lnTo>
                  <a:lnTo>
                    <a:pt x="248999" y="75241"/>
                  </a:lnTo>
                  <a:lnTo>
                    <a:pt x="168354" y="69399"/>
                  </a:lnTo>
                  <a:lnTo>
                    <a:pt x="103330" y="34728"/>
                  </a:lnTo>
                  <a:lnTo>
                    <a:pt x="100809" y="32823"/>
                  </a:lnTo>
                  <a:lnTo>
                    <a:pt x="38433" y="32823"/>
                  </a:lnTo>
                  <a:lnTo>
                    <a:pt x="34877" y="30918"/>
                  </a:lnTo>
                  <a:lnTo>
                    <a:pt x="33099" y="30918"/>
                  </a:lnTo>
                  <a:lnTo>
                    <a:pt x="28668" y="30563"/>
                  </a:lnTo>
                  <a:close/>
                </a:path>
                <a:path w="431800" h="202564">
                  <a:moveTo>
                    <a:pt x="422862" y="79051"/>
                  </a:moveTo>
                  <a:lnTo>
                    <a:pt x="419306" y="79051"/>
                  </a:lnTo>
                  <a:lnTo>
                    <a:pt x="410543" y="80956"/>
                  </a:lnTo>
                  <a:lnTo>
                    <a:pt x="402074" y="81164"/>
                  </a:lnTo>
                  <a:lnTo>
                    <a:pt x="391461" y="81194"/>
                  </a:lnTo>
                  <a:lnTo>
                    <a:pt x="422862" y="81194"/>
                  </a:lnTo>
                  <a:lnTo>
                    <a:pt x="422862" y="79051"/>
                  </a:lnTo>
                  <a:close/>
                </a:path>
                <a:path w="431800" h="202564">
                  <a:moveTo>
                    <a:pt x="201781" y="0"/>
                  </a:moveTo>
                  <a:lnTo>
                    <a:pt x="176057" y="26479"/>
                  </a:lnTo>
                  <a:lnTo>
                    <a:pt x="176867" y="32557"/>
                  </a:lnTo>
                  <a:lnTo>
                    <a:pt x="212012" y="56257"/>
                  </a:lnTo>
                  <a:lnTo>
                    <a:pt x="227107" y="62208"/>
                  </a:lnTo>
                  <a:lnTo>
                    <a:pt x="239559" y="68897"/>
                  </a:lnTo>
                  <a:lnTo>
                    <a:pt x="248999" y="75241"/>
                  </a:lnTo>
                  <a:lnTo>
                    <a:pt x="372343" y="75241"/>
                  </a:lnTo>
                  <a:lnTo>
                    <a:pt x="347789" y="46063"/>
                  </a:lnTo>
                  <a:lnTo>
                    <a:pt x="303482" y="19361"/>
                  </a:lnTo>
                  <a:lnTo>
                    <a:pt x="266638" y="9005"/>
                  </a:lnTo>
                  <a:lnTo>
                    <a:pt x="213381" y="627"/>
                  </a:lnTo>
                  <a:lnTo>
                    <a:pt x="205184" y="57"/>
                  </a:lnTo>
                  <a:lnTo>
                    <a:pt x="201781" y="0"/>
                  </a:lnTo>
                  <a:close/>
                </a:path>
                <a:path w="431800" h="202564">
                  <a:moveTo>
                    <a:pt x="61003" y="8241"/>
                  </a:moveTo>
                  <a:lnTo>
                    <a:pt x="52403" y="9709"/>
                  </a:lnTo>
                  <a:lnTo>
                    <a:pt x="46809" y="13839"/>
                  </a:lnTo>
                  <a:lnTo>
                    <a:pt x="43179" y="19790"/>
                  </a:lnTo>
                  <a:lnTo>
                    <a:pt x="41527" y="26479"/>
                  </a:lnTo>
                  <a:lnTo>
                    <a:pt x="41862" y="32823"/>
                  </a:lnTo>
                  <a:lnTo>
                    <a:pt x="100809" y="32823"/>
                  </a:lnTo>
                  <a:lnTo>
                    <a:pt x="80470" y="17456"/>
                  </a:lnTo>
                  <a:lnTo>
                    <a:pt x="76870" y="14638"/>
                  </a:lnTo>
                  <a:lnTo>
                    <a:pt x="69770" y="10725"/>
                  </a:lnTo>
                  <a:lnTo>
                    <a:pt x="61003" y="8241"/>
                  </a:lnTo>
                  <a:close/>
                </a:path>
              </a:pathLst>
            </a:custGeom>
            <a:solidFill>
              <a:srgbClr val="E8F4D9"/>
            </a:solidFill>
          </p:spPr>
          <p:txBody>
            <a:bodyPr wrap="square" lIns="0" tIns="0" rIns="0" bIns="0" rtlCol="0"/>
            <a:lstStyle/>
            <a:p/>
          </p:txBody>
        </p:sp>
        <p:sp>
          <p:nvSpPr>
            <p:cNvPr id="32" name="object 32" descr=""/>
            <p:cNvSpPr/>
            <p:nvPr/>
          </p:nvSpPr>
          <p:spPr>
            <a:xfrm>
              <a:off x="7018940" y="4247681"/>
              <a:ext cx="413384" cy="193675"/>
            </a:xfrm>
            <a:custGeom>
              <a:avLst/>
              <a:gdLst/>
              <a:ahLst/>
              <a:cxnLst/>
              <a:rect l="l" t="t" r="r" b="b"/>
              <a:pathLst>
                <a:path w="413384" h="193675">
                  <a:moveTo>
                    <a:pt x="374745" y="98639"/>
                  </a:moveTo>
                  <a:lnTo>
                    <a:pt x="334829" y="41578"/>
                  </a:lnTo>
                  <a:lnTo>
                    <a:pt x="297656" y="21296"/>
                  </a:lnTo>
                  <a:lnTo>
                    <a:pt x="260155" y="9838"/>
                  </a:lnTo>
                  <a:lnTo>
                    <a:pt x="207537" y="686"/>
                  </a:lnTo>
                  <a:lnTo>
                    <a:pt x="196792" y="0"/>
                  </a:lnTo>
                  <a:lnTo>
                    <a:pt x="190198" y="817"/>
                  </a:lnTo>
                  <a:lnTo>
                    <a:pt x="182627" y="4159"/>
                  </a:lnTo>
                  <a:lnTo>
                    <a:pt x="176879" y="11644"/>
                  </a:lnTo>
                  <a:lnTo>
                    <a:pt x="175051" y="21951"/>
                  </a:lnTo>
                  <a:lnTo>
                    <a:pt x="177022" y="31519"/>
                  </a:lnTo>
                  <a:lnTo>
                    <a:pt x="181969" y="38897"/>
                  </a:lnTo>
                  <a:lnTo>
                    <a:pt x="189071" y="42632"/>
                  </a:lnTo>
                  <a:lnTo>
                    <a:pt x="219259" y="52141"/>
                  </a:lnTo>
                  <a:lnTo>
                    <a:pt x="241220" y="63650"/>
                  </a:lnTo>
                  <a:lnTo>
                    <a:pt x="254633" y="73350"/>
                  </a:lnTo>
                  <a:lnTo>
                    <a:pt x="259175" y="77430"/>
                  </a:lnTo>
                  <a:lnTo>
                    <a:pt x="180173" y="71776"/>
                  </a:lnTo>
                  <a:lnTo>
                    <a:pt x="139604" y="68873"/>
                  </a:lnTo>
                  <a:lnTo>
                    <a:pt x="124658" y="67804"/>
                  </a:lnTo>
                  <a:lnTo>
                    <a:pt x="122523" y="67651"/>
                  </a:lnTo>
                  <a:lnTo>
                    <a:pt x="110928" y="62501"/>
                  </a:lnTo>
                  <a:lnTo>
                    <a:pt x="83581" y="51030"/>
                  </a:lnTo>
                  <a:lnTo>
                    <a:pt x="51639" y="39201"/>
                  </a:lnTo>
                  <a:lnTo>
                    <a:pt x="26257" y="32980"/>
                  </a:lnTo>
                  <a:lnTo>
                    <a:pt x="23437" y="32309"/>
                  </a:lnTo>
                  <a:lnTo>
                    <a:pt x="16843" y="31996"/>
                  </a:lnTo>
                  <a:lnTo>
                    <a:pt x="9272" y="34587"/>
                  </a:lnTo>
                  <a:lnTo>
                    <a:pt x="3524" y="42632"/>
                  </a:lnTo>
                  <a:lnTo>
                    <a:pt x="1428" y="46049"/>
                  </a:lnTo>
                  <a:lnTo>
                    <a:pt x="0" y="52728"/>
                  </a:lnTo>
                  <a:lnTo>
                    <a:pt x="2524" y="61598"/>
                  </a:lnTo>
                  <a:lnTo>
                    <a:pt x="53802" y="91400"/>
                  </a:lnTo>
                  <a:lnTo>
                    <a:pt x="121237" y="119880"/>
                  </a:lnTo>
                  <a:lnTo>
                    <a:pt x="184076" y="145454"/>
                  </a:lnTo>
                  <a:lnTo>
                    <a:pt x="289778" y="174392"/>
                  </a:lnTo>
                  <a:lnTo>
                    <a:pt x="329819" y="183554"/>
                  </a:lnTo>
                  <a:lnTo>
                    <a:pt x="380085" y="190789"/>
                  </a:lnTo>
                  <a:lnTo>
                    <a:pt x="403560" y="193163"/>
                  </a:lnTo>
                  <a:lnTo>
                    <a:pt x="404463" y="193254"/>
                  </a:lnTo>
                </a:path>
                <a:path w="413384" h="193675">
                  <a:moveTo>
                    <a:pt x="413353" y="81748"/>
                  </a:moveTo>
                  <a:lnTo>
                    <a:pt x="408237" y="83621"/>
                  </a:lnTo>
                  <a:lnTo>
                    <a:pt x="394335" y="84732"/>
                  </a:lnTo>
                  <a:lnTo>
                    <a:pt x="377813" y="82891"/>
                  </a:lnTo>
                  <a:lnTo>
                    <a:pt x="364839" y="75906"/>
                  </a:lnTo>
                </a:path>
              </a:pathLst>
            </a:custGeom>
            <a:ln w="20637">
              <a:solidFill>
                <a:srgbClr val="366436"/>
              </a:solidFill>
            </a:ln>
          </p:spPr>
          <p:txBody>
            <a:bodyPr wrap="square" lIns="0" tIns="0" rIns="0" bIns="0" rtlCol="0"/>
            <a:lstStyle/>
            <a:p/>
          </p:txBody>
        </p:sp>
        <p:pic>
          <p:nvPicPr>
            <p:cNvPr id="33" name="object 33" descr=""/>
            <p:cNvPicPr/>
            <p:nvPr/>
          </p:nvPicPr>
          <p:blipFill>
            <a:blip r:embed="rId10" cstate="print"/>
            <a:stretch>
              <a:fillRect/>
            </a:stretch>
          </p:blipFill>
          <p:spPr>
            <a:xfrm>
              <a:off x="7006177" y="4052665"/>
              <a:ext cx="258381" cy="275145"/>
            </a:xfrm>
            <a:prstGeom prst="rect">
              <a:avLst/>
            </a:prstGeom>
          </p:spPr>
        </p:pic>
        <p:sp>
          <p:nvSpPr>
            <p:cNvPr id="34" name="object 34" descr=""/>
            <p:cNvSpPr/>
            <p:nvPr/>
          </p:nvSpPr>
          <p:spPr>
            <a:xfrm>
              <a:off x="6836663" y="2518917"/>
              <a:ext cx="605790" cy="480695"/>
            </a:xfrm>
            <a:custGeom>
              <a:avLst/>
              <a:gdLst/>
              <a:ahLst/>
              <a:cxnLst/>
              <a:rect l="l" t="t" r="r" b="b"/>
              <a:pathLst>
                <a:path w="605790" h="480694">
                  <a:moveTo>
                    <a:pt x="50800" y="0"/>
                  </a:moveTo>
                  <a:lnTo>
                    <a:pt x="0" y="0"/>
                  </a:lnTo>
                  <a:lnTo>
                    <a:pt x="0" y="12700"/>
                  </a:lnTo>
                  <a:lnTo>
                    <a:pt x="50800" y="12700"/>
                  </a:lnTo>
                  <a:lnTo>
                    <a:pt x="50800" y="0"/>
                  </a:lnTo>
                  <a:close/>
                </a:path>
                <a:path w="605790" h="480694">
                  <a:moveTo>
                    <a:pt x="139700" y="0"/>
                  </a:moveTo>
                  <a:lnTo>
                    <a:pt x="88900" y="0"/>
                  </a:lnTo>
                  <a:lnTo>
                    <a:pt x="88900" y="12700"/>
                  </a:lnTo>
                  <a:lnTo>
                    <a:pt x="139700" y="12700"/>
                  </a:lnTo>
                  <a:lnTo>
                    <a:pt x="139700" y="0"/>
                  </a:lnTo>
                  <a:close/>
                </a:path>
                <a:path w="605790" h="480694">
                  <a:moveTo>
                    <a:pt x="228600" y="0"/>
                  </a:moveTo>
                  <a:lnTo>
                    <a:pt x="177800" y="0"/>
                  </a:lnTo>
                  <a:lnTo>
                    <a:pt x="177800" y="12700"/>
                  </a:lnTo>
                  <a:lnTo>
                    <a:pt x="228600" y="12700"/>
                  </a:lnTo>
                  <a:lnTo>
                    <a:pt x="228600" y="0"/>
                  </a:lnTo>
                  <a:close/>
                </a:path>
                <a:path w="605790" h="480694">
                  <a:moveTo>
                    <a:pt x="317500" y="0"/>
                  </a:moveTo>
                  <a:lnTo>
                    <a:pt x="266700" y="0"/>
                  </a:lnTo>
                  <a:lnTo>
                    <a:pt x="266700" y="12700"/>
                  </a:lnTo>
                  <a:lnTo>
                    <a:pt x="317500" y="12700"/>
                  </a:lnTo>
                  <a:lnTo>
                    <a:pt x="317500" y="0"/>
                  </a:lnTo>
                  <a:close/>
                </a:path>
                <a:path w="605790" h="480694">
                  <a:moveTo>
                    <a:pt x="406400" y="0"/>
                  </a:moveTo>
                  <a:lnTo>
                    <a:pt x="355600" y="0"/>
                  </a:lnTo>
                  <a:lnTo>
                    <a:pt x="355600" y="12700"/>
                  </a:lnTo>
                  <a:lnTo>
                    <a:pt x="406400" y="12700"/>
                  </a:lnTo>
                  <a:lnTo>
                    <a:pt x="406400" y="0"/>
                  </a:lnTo>
                  <a:close/>
                </a:path>
                <a:path w="605790" h="480694">
                  <a:moveTo>
                    <a:pt x="495300" y="0"/>
                  </a:moveTo>
                  <a:lnTo>
                    <a:pt x="444500" y="0"/>
                  </a:lnTo>
                  <a:lnTo>
                    <a:pt x="444500" y="12700"/>
                  </a:lnTo>
                  <a:lnTo>
                    <a:pt x="495300" y="12700"/>
                  </a:lnTo>
                  <a:lnTo>
                    <a:pt x="495300" y="0"/>
                  </a:lnTo>
                  <a:close/>
                </a:path>
                <a:path w="605790" h="480694">
                  <a:moveTo>
                    <a:pt x="561339" y="6350"/>
                  </a:moveTo>
                  <a:lnTo>
                    <a:pt x="561339" y="22860"/>
                  </a:lnTo>
                  <a:lnTo>
                    <a:pt x="574039" y="22860"/>
                  </a:lnTo>
                  <a:lnTo>
                    <a:pt x="574039" y="12700"/>
                  </a:lnTo>
                  <a:lnTo>
                    <a:pt x="567689" y="12700"/>
                  </a:lnTo>
                  <a:lnTo>
                    <a:pt x="561339" y="6350"/>
                  </a:lnTo>
                  <a:close/>
                </a:path>
                <a:path w="605790" h="480694">
                  <a:moveTo>
                    <a:pt x="574039" y="0"/>
                  </a:moveTo>
                  <a:lnTo>
                    <a:pt x="533400" y="0"/>
                  </a:lnTo>
                  <a:lnTo>
                    <a:pt x="533400" y="12700"/>
                  </a:lnTo>
                  <a:lnTo>
                    <a:pt x="561339" y="12700"/>
                  </a:lnTo>
                  <a:lnTo>
                    <a:pt x="561339" y="6350"/>
                  </a:lnTo>
                  <a:lnTo>
                    <a:pt x="574039" y="6350"/>
                  </a:lnTo>
                  <a:lnTo>
                    <a:pt x="574039" y="0"/>
                  </a:lnTo>
                  <a:close/>
                </a:path>
                <a:path w="605790" h="480694">
                  <a:moveTo>
                    <a:pt x="574039" y="6350"/>
                  </a:moveTo>
                  <a:lnTo>
                    <a:pt x="561339" y="6350"/>
                  </a:lnTo>
                  <a:lnTo>
                    <a:pt x="567689" y="12700"/>
                  </a:lnTo>
                  <a:lnTo>
                    <a:pt x="574039" y="12700"/>
                  </a:lnTo>
                  <a:lnTo>
                    <a:pt x="574039" y="6350"/>
                  </a:lnTo>
                  <a:close/>
                </a:path>
                <a:path w="605790" h="480694">
                  <a:moveTo>
                    <a:pt x="574039" y="60960"/>
                  </a:moveTo>
                  <a:lnTo>
                    <a:pt x="561339" y="60960"/>
                  </a:lnTo>
                  <a:lnTo>
                    <a:pt x="561339" y="111760"/>
                  </a:lnTo>
                  <a:lnTo>
                    <a:pt x="574039" y="111760"/>
                  </a:lnTo>
                  <a:lnTo>
                    <a:pt x="574039" y="60960"/>
                  </a:lnTo>
                  <a:close/>
                </a:path>
                <a:path w="605790" h="480694">
                  <a:moveTo>
                    <a:pt x="574039" y="149860"/>
                  </a:moveTo>
                  <a:lnTo>
                    <a:pt x="561339" y="149860"/>
                  </a:lnTo>
                  <a:lnTo>
                    <a:pt x="561339" y="200660"/>
                  </a:lnTo>
                  <a:lnTo>
                    <a:pt x="574039" y="200660"/>
                  </a:lnTo>
                  <a:lnTo>
                    <a:pt x="574039" y="149860"/>
                  </a:lnTo>
                  <a:close/>
                </a:path>
                <a:path w="605790" h="480694">
                  <a:moveTo>
                    <a:pt x="574039" y="238760"/>
                  </a:moveTo>
                  <a:lnTo>
                    <a:pt x="561339" y="238760"/>
                  </a:lnTo>
                  <a:lnTo>
                    <a:pt x="561339" y="289560"/>
                  </a:lnTo>
                  <a:lnTo>
                    <a:pt x="574039" y="289560"/>
                  </a:lnTo>
                  <a:lnTo>
                    <a:pt x="574039" y="238760"/>
                  </a:lnTo>
                  <a:close/>
                </a:path>
                <a:path w="605790" h="480694">
                  <a:moveTo>
                    <a:pt x="574039" y="327660"/>
                  </a:moveTo>
                  <a:lnTo>
                    <a:pt x="561339" y="327660"/>
                  </a:lnTo>
                  <a:lnTo>
                    <a:pt x="561339" y="378460"/>
                  </a:lnTo>
                  <a:lnTo>
                    <a:pt x="574039" y="378460"/>
                  </a:lnTo>
                  <a:lnTo>
                    <a:pt x="574039" y="327660"/>
                  </a:lnTo>
                  <a:close/>
                </a:path>
                <a:path w="605790" h="480694">
                  <a:moveTo>
                    <a:pt x="605789" y="404495"/>
                  </a:moveTo>
                  <a:lnTo>
                    <a:pt x="529589" y="404495"/>
                  </a:lnTo>
                  <a:lnTo>
                    <a:pt x="567689" y="480695"/>
                  </a:lnTo>
                  <a:lnTo>
                    <a:pt x="599439" y="417195"/>
                  </a:lnTo>
                  <a:lnTo>
                    <a:pt x="561339" y="417195"/>
                  </a:lnTo>
                  <a:lnTo>
                    <a:pt x="561339" y="416560"/>
                  </a:lnTo>
                  <a:lnTo>
                    <a:pt x="599757" y="416560"/>
                  </a:lnTo>
                  <a:lnTo>
                    <a:pt x="605789" y="404495"/>
                  </a:lnTo>
                  <a:close/>
                </a:path>
                <a:path w="605790" h="480694">
                  <a:moveTo>
                    <a:pt x="574039" y="416560"/>
                  </a:moveTo>
                  <a:lnTo>
                    <a:pt x="561339" y="416560"/>
                  </a:lnTo>
                  <a:lnTo>
                    <a:pt x="561339" y="417195"/>
                  </a:lnTo>
                  <a:lnTo>
                    <a:pt x="574039" y="417195"/>
                  </a:lnTo>
                  <a:lnTo>
                    <a:pt x="574039" y="416560"/>
                  </a:lnTo>
                  <a:close/>
                </a:path>
                <a:path w="605790" h="480694">
                  <a:moveTo>
                    <a:pt x="599757" y="416560"/>
                  </a:moveTo>
                  <a:lnTo>
                    <a:pt x="574039" y="416560"/>
                  </a:lnTo>
                  <a:lnTo>
                    <a:pt x="574039" y="417195"/>
                  </a:lnTo>
                  <a:lnTo>
                    <a:pt x="599439" y="417195"/>
                  </a:lnTo>
                  <a:lnTo>
                    <a:pt x="599757" y="416560"/>
                  </a:lnTo>
                  <a:close/>
                </a:path>
              </a:pathLst>
            </a:custGeom>
            <a:solidFill>
              <a:srgbClr val="385622"/>
            </a:solidFill>
          </p:spPr>
          <p:txBody>
            <a:bodyPr wrap="square" lIns="0" tIns="0" rIns="0" bIns="0" rtlCol="0"/>
            <a:lstStyle/>
            <a:p/>
          </p:txBody>
        </p:sp>
        <p:sp>
          <p:nvSpPr>
            <p:cNvPr id="35" name="object 35" descr=""/>
            <p:cNvSpPr/>
            <p:nvPr/>
          </p:nvSpPr>
          <p:spPr>
            <a:xfrm>
              <a:off x="4709159" y="3034283"/>
              <a:ext cx="323215" cy="591820"/>
            </a:xfrm>
            <a:custGeom>
              <a:avLst/>
              <a:gdLst/>
              <a:ahLst/>
              <a:cxnLst/>
              <a:rect l="l" t="t" r="r" b="b"/>
              <a:pathLst>
                <a:path w="323214" h="591820">
                  <a:moveTo>
                    <a:pt x="161543" y="0"/>
                  </a:moveTo>
                  <a:lnTo>
                    <a:pt x="161543" y="147827"/>
                  </a:lnTo>
                  <a:lnTo>
                    <a:pt x="0" y="147827"/>
                  </a:lnTo>
                  <a:lnTo>
                    <a:pt x="0" y="443483"/>
                  </a:lnTo>
                  <a:lnTo>
                    <a:pt x="161543" y="443483"/>
                  </a:lnTo>
                  <a:lnTo>
                    <a:pt x="161543" y="591311"/>
                  </a:lnTo>
                  <a:lnTo>
                    <a:pt x="323088" y="295655"/>
                  </a:lnTo>
                  <a:lnTo>
                    <a:pt x="161543" y="0"/>
                  </a:lnTo>
                  <a:close/>
                </a:path>
              </a:pathLst>
            </a:custGeom>
            <a:solidFill>
              <a:srgbClr val="B8DC86"/>
            </a:solidFill>
          </p:spPr>
          <p:txBody>
            <a:bodyPr wrap="square" lIns="0" tIns="0" rIns="0" bIns="0" rtlCol="0"/>
            <a:lstStyle/>
            <a:p/>
          </p:txBody>
        </p:sp>
        <p:sp>
          <p:nvSpPr>
            <p:cNvPr id="36" name="object 36" descr=""/>
            <p:cNvSpPr/>
            <p:nvPr/>
          </p:nvSpPr>
          <p:spPr>
            <a:xfrm>
              <a:off x="7011923" y="3026663"/>
              <a:ext cx="2007235" cy="774700"/>
            </a:xfrm>
            <a:custGeom>
              <a:avLst/>
              <a:gdLst/>
              <a:ahLst/>
              <a:cxnLst/>
              <a:rect l="l" t="t" r="r" b="b"/>
              <a:pathLst>
                <a:path w="2007234" h="774700">
                  <a:moveTo>
                    <a:pt x="2007107" y="0"/>
                  </a:moveTo>
                  <a:lnTo>
                    <a:pt x="0" y="0"/>
                  </a:lnTo>
                  <a:lnTo>
                    <a:pt x="0" y="774192"/>
                  </a:lnTo>
                  <a:lnTo>
                    <a:pt x="2007107" y="774192"/>
                  </a:lnTo>
                  <a:lnTo>
                    <a:pt x="2007107" y="0"/>
                  </a:lnTo>
                  <a:close/>
                </a:path>
              </a:pathLst>
            </a:custGeom>
            <a:solidFill>
              <a:srgbClr val="92D050"/>
            </a:solidFill>
          </p:spPr>
          <p:txBody>
            <a:bodyPr wrap="square" lIns="0" tIns="0" rIns="0" bIns="0" rtlCol="0"/>
            <a:lstStyle/>
            <a:p/>
          </p:txBody>
        </p:sp>
        <p:pic>
          <p:nvPicPr>
            <p:cNvPr id="37" name="object 37" descr=""/>
            <p:cNvPicPr/>
            <p:nvPr/>
          </p:nvPicPr>
          <p:blipFill>
            <a:blip r:embed="rId11" cstate="print"/>
            <a:stretch>
              <a:fillRect/>
            </a:stretch>
          </p:blipFill>
          <p:spPr>
            <a:xfrm>
              <a:off x="7415783" y="3064776"/>
              <a:ext cx="1219962" cy="511289"/>
            </a:xfrm>
            <a:prstGeom prst="rect">
              <a:avLst/>
            </a:prstGeom>
          </p:spPr>
        </p:pic>
        <p:pic>
          <p:nvPicPr>
            <p:cNvPr id="38" name="object 38" descr=""/>
            <p:cNvPicPr/>
            <p:nvPr/>
          </p:nvPicPr>
          <p:blipFill>
            <a:blip r:embed="rId12" cstate="print"/>
            <a:stretch>
              <a:fillRect/>
            </a:stretch>
          </p:blipFill>
          <p:spPr>
            <a:xfrm>
              <a:off x="7234427" y="3339096"/>
              <a:ext cx="889253" cy="511289"/>
            </a:xfrm>
            <a:prstGeom prst="rect">
              <a:avLst/>
            </a:prstGeom>
          </p:spPr>
        </p:pic>
        <p:pic>
          <p:nvPicPr>
            <p:cNvPr id="39" name="object 39" descr=""/>
            <p:cNvPicPr/>
            <p:nvPr/>
          </p:nvPicPr>
          <p:blipFill>
            <a:blip r:embed="rId13" cstate="print"/>
            <a:stretch>
              <a:fillRect/>
            </a:stretch>
          </p:blipFill>
          <p:spPr>
            <a:xfrm>
              <a:off x="7871459" y="3339096"/>
              <a:ext cx="726185" cy="511289"/>
            </a:xfrm>
            <a:prstGeom prst="rect">
              <a:avLst/>
            </a:prstGeom>
          </p:spPr>
        </p:pic>
        <p:pic>
          <p:nvPicPr>
            <p:cNvPr id="40" name="object 40" descr=""/>
            <p:cNvPicPr/>
            <p:nvPr/>
          </p:nvPicPr>
          <p:blipFill>
            <a:blip r:embed="rId14" cstate="print"/>
            <a:stretch>
              <a:fillRect/>
            </a:stretch>
          </p:blipFill>
          <p:spPr>
            <a:xfrm>
              <a:off x="8337803" y="3493020"/>
              <a:ext cx="302526" cy="351269"/>
            </a:xfrm>
            <a:prstGeom prst="rect">
              <a:avLst/>
            </a:prstGeom>
          </p:spPr>
        </p:pic>
        <p:pic>
          <p:nvPicPr>
            <p:cNvPr id="41" name="object 41" descr=""/>
            <p:cNvPicPr/>
            <p:nvPr/>
          </p:nvPicPr>
          <p:blipFill>
            <a:blip r:embed="rId15" cstate="print"/>
            <a:stretch>
              <a:fillRect/>
            </a:stretch>
          </p:blipFill>
          <p:spPr>
            <a:xfrm>
              <a:off x="8380475" y="3339096"/>
              <a:ext cx="435114" cy="511289"/>
            </a:xfrm>
            <a:prstGeom prst="rect">
              <a:avLst/>
            </a:prstGeom>
          </p:spPr>
        </p:pic>
      </p:grpSp>
      <p:sp>
        <p:nvSpPr>
          <p:cNvPr id="42" name="object 42" descr=""/>
          <p:cNvSpPr txBox="1"/>
          <p:nvPr/>
        </p:nvSpPr>
        <p:spPr>
          <a:xfrm>
            <a:off x="7011923" y="3026664"/>
            <a:ext cx="2007235" cy="774700"/>
          </a:xfrm>
          <a:prstGeom prst="rect">
            <a:avLst/>
          </a:prstGeom>
        </p:spPr>
        <p:txBody>
          <a:bodyPr wrap="square" lIns="0" tIns="107315" rIns="0" bIns="0" rtlCol="0" vert="horz">
            <a:spAutoFit/>
          </a:bodyPr>
          <a:lstStyle/>
          <a:p>
            <a:pPr algn="ctr" marL="2540">
              <a:lnSpc>
                <a:spcPct val="100000"/>
              </a:lnSpc>
              <a:spcBef>
                <a:spcPts val="845"/>
              </a:spcBef>
            </a:pPr>
            <a:r>
              <a:rPr dirty="0" sz="1800" spc="-15">
                <a:solidFill>
                  <a:srgbClr val="FFFFFF"/>
                </a:solidFill>
                <a:latin typeface="Microsoft JhengHei"/>
                <a:cs typeface="Microsoft JhengHei"/>
              </a:rPr>
              <a:t>減量額度</a:t>
            </a:r>
            <a:endParaRPr sz="1800">
              <a:latin typeface="Microsoft JhengHei"/>
              <a:cs typeface="Microsoft JhengHei"/>
            </a:endParaRPr>
          </a:p>
          <a:p>
            <a:pPr algn="ctr" marL="635">
              <a:lnSpc>
                <a:spcPct val="100000"/>
              </a:lnSpc>
            </a:pPr>
            <a:r>
              <a:rPr dirty="0" sz="1800">
                <a:solidFill>
                  <a:srgbClr val="FFFFFF"/>
                </a:solidFill>
                <a:latin typeface="Microsoft JhengHei"/>
                <a:cs typeface="Microsoft JhengHei"/>
              </a:rPr>
              <a:t>8,000</a:t>
            </a:r>
            <a:r>
              <a:rPr dirty="0" sz="1800" spc="-40">
                <a:solidFill>
                  <a:srgbClr val="FFFFFF"/>
                </a:solidFill>
                <a:latin typeface="Microsoft JhengHei"/>
                <a:cs typeface="Microsoft JhengHei"/>
              </a:rPr>
              <a:t> </a:t>
            </a:r>
            <a:r>
              <a:rPr dirty="0" sz="1800" spc="-20">
                <a:solidFill>
                  <a:srgbClr val="FFFFFF"/>
                </a:solidFill>
                <a:latin typeface="Microsoft JhengHei"/>
                <a:cs typeface="Microsoft JhengHei"/>
              </a:rPr>
              <a:t>tCO</a:t>
            </a:r>
            <a:r>
              <a:rPr dirty="0" baseline="-20833" sz="1800" spc="-30">
                <a:solidFill>
                  <a:srgbClr val="FFFFFF"/>
                </a:solidFill>
                <a:latin typeface="Microsoft JhengHei"/>
                <a:cs typeface="Microsoft JhengHei"/>
              </a:rPr>
              <a:t>2</a:t>
            </a:r>
            <a:r>
              <a:rPr dirty="0" sz="1800" spc="-20">
                <a:solidFill>
                  <a:srgbClr val="FFFFFF"/>
                </a:solidFill>
                <a:latin typeface="Microsoft JhengHei"/>
                <a:cs typeface="Microsoft JhengHei"/>
              </a:rPr>
              <a:t>e</a:t>
            </a:r>
            <a:endParaRPr sz="1800">
              <a:latin typeface="Microsoft JhengHei"/>
              <a:cs typeface="Microsoft JhengHei"/>
            </a:endParaRPr>
          </a:p>
        </p:txBody>
      </p:sp>
      <p:sp>
        <p:nvSpPr>
          <p:cNvPr id="43" name="object 43" descr=""/>
          <p:cNvSpPr/>
          <p:nvPr/>
        </p:nvSpPr>
        <p:spPr>
          <a:xfrm>
            <a:off x="3204972" y="5003291"/>
            <a:ext cx="5556885" cy="917575"/>
          </a:xfrm>
          <a:custGeom>
            <a:avLst/>
            <a:gdLst/>
            <a:ahLst/>
            <a:cxnLst/>
            <a:rect l="l" t="t" r="r" b="b"/>
            <a:pathLst>
              <a:path w="5556884" h="917575">
                <a:moveTo>
                  <a:pt x="5556504" y="0"/>
                </a:moveTo>
                <a:lnTo>
                  <a:pt x="0" y="0"/>
                </a:lnTo>
                <a:lnTo>
                  <a:pt x="0" y="917447"/>
                </a:lnTo>
                <a:lnTo>
                  <a:pt x="5556504" y="917447"/>
                </a:lnTo>
                <a:lnTo>
                  <a:pt x="5556504" y="0"/>
                </a:lnTo>
                <a:close/>
              </a:path>
            </a:pathLst>
          </a:custGeom>
          <a:solidFill>
            <a:srgbClr val="F1F1F1"/>
          </a:solidFill>
        </p:spPr>
        <p:txBody>
          <a:bodyPr wrap="square" lIns="0" tIns="0" rIns="0" bIns="0" rtlCol="0"/>
          <a:lstStyle/>
          <a:p/>
        </p:txBody>
      </p:sp>
      <p:sp>
        <p:nvSpPr>
          <p:cNvPr id="44" name="object 44" descr=""/>
          <p:cNvSpPr txBox="1"/>
          <p:nvPr/>
        </p:nvSpPr>
        <p:spPr>
          <a:xfrm>
            <a:off x="3381502" y="5330774"/>
            <a:ext cx="5316855" cy="448309"/>
          </a:xfrm>
          <a:prstGeom prst="rect">
            <a:avLst/>
          </a:prstGeom>
        </p:spPr>
        <p:txBody>
          <a:bodyPr wrap="square" lIns="0" tIns="12700" rIns="0" bIns="0" rtlCol="0" vert="horz">
            <a:spAutoFit/>
          </a:bodyPr>
          <a:lstStyle/>
          <a:p>
            <a:pPr marL="38100">
              <a:lnSpc>
                <a:spcPts val="1660"/>
              </a:lnSpc>
              <a:spcBef>
                <a:spcPts val="100"/>
              </a:spcBef>
              <a:tabLst>
                <a:tab pos="3954779" algn="l"/>
              </a:tabLst>
            </a:pPr>
            <a:r>
              <a:rPr dirty="0" baseline="6172" sz="2700">
                <a:latin typeface="Microsoft JhengHei"/>
                <a:cs typeface="Microsoft JhengHei"/>
              </a:rPr>
              <a:t>減量額</a:t>
            </a:r>
            <a:r>
              <a:rPr dirty="0" baseline="6172" sz="2700" spc="667">
                <a:latin typeface="Microsoft JhengHei"/>
                <a:cs typeface="Microsoft JhengHei"/>
              </a:rPr>
              <a:t>度</a:t>
            </a:r>
            <a:r>
              <a:rPr dirty="0" baseline="6172" sz="2700">
                <a:latin typeface="Microsoft JhengHei"/>
                <a:cs typeface="Microsoft JhengHei"/>
              </a:rPr>
              <a:t>=</a:t>
            </a:r>
            <a:r>
              <a:rPr dirty="0" baseline="6172" sz="2700" spc="397">
                <a:latin typeface="Microsoft JhengHei"/>
                <a:cs typeface="Microsoft JhengHei"/>
              </a:rPr>
              <a:t> </a:t>
            </a:r>
            <a:r>
              <a:rPr dirty="0" u="sng" baseline="32407" sz="2700" spc="675">
                <a:uFill>
                  <a:solidFill>
                    <a:srgbClr val="000000"/>
                  </a:solidFill>
                </a:uFill>
                <a:latin typeface="Times New Roman"/>
                <a:cs typeface="Times New Roman"/>
              </a:rPr>
              <a:t> </a:t>
            </a:r>
            <a:r>
              <a:rPr dirty="0" u="sng" baseline="32407" sz="2700" spc="-15">
                <a:uFill>
                  <a:solidFill>
                    <a:srgbClr val="000000"/>
                  </a:solidFill>
                </a:uFill>
                <a:latin typeface="Microsoft JhengHei"/>
                <a:cs typeface="Microsoft JhengHei"/>
              </a:rPr>
              <a:t>基</a:t>
            </a:r>
            <a:r>
              <a:rPr dirty="0" u="sng" baseline="32407" sz="2700">
                <a:uFill>
                  <a:solidFill>
                    <a:srgbClr val="000000"/>
                  </a:solidFill>
                </a:uFill>
                <a:latin typeface="Microsoft JhengHei"/>
                <a:cs typeface="Microsoft JhengHei"/>
              </a:rPr>
              <a:t>線</a:t>
            </a:r>
            <a:r>
              <a:rPr dirty="0" baseline="32407" sz="2700" spc="675">
                <a:latin typeface="Microsoft JhengHei"/>
                <a:cs typeface="Microsoft JhengHei"/>
              </a:rPr>
              <a:t> </a:t>
            </a:r>
            <a:r>
              <a:rPr dirty="0" sz="1800">
                <a:latin typeface="Microsoft JhengHei"/>
                <a:cs typeface="Microsoft JhengHei"/>
              </a:rPr>
              <a:t>(BE)</a:t>
            </a:r>
            <a:r>
              <a:rPr dirty="0" sz="1800" spc="40">
                <a:latin typeface="Microsoft JhengHei"/>
                <a:cs typeface="Microsoft JhengHei"/>
              </a:rPr>
              <a:t>  </a:t>
            </a:r>
            <a:r>
              <a:rPr dirty="0" baseline="6172" sz="2700">
                <a:latin typeface="Microsoft JhengHei"/>
                <a:cs typeface="Microsoft JhengHei"/>
              </a:rPr>
              <a:t>–</a:t>
            </a:r>
            <a:r>
              <a:rPr dirty="0" baseline="6172" sz="2700" spc="284">
                <a:latin typeface="Microsoft JhengHei"/>
                <a:cs typeface="Microsoft JhengHei"/>
              </a:rPr>
              <a:t> </a:t>
            </a:r>
            <a:r>
              <a:rPr dirty="0" u="sng" baseline="32407" sz="2700" spc="682">
                <a:uFill>
                  <a:solidFill>
                    <a:srgbClr val="000000"/>
                  </a:solidFill>
                </a:uFill>
                <a:latin typeface="Times New Roman"/>
                <a:cs typeface="Times New Roman"/>
              </a:rPr>
              <a:t> </a:t>
            </a:r>
            <a:r>
              <a:rPr dirty="0" u="sng" baseline="32407" sz="2700" spc="-15">
                <a:uFill>
                  <a:solidFill>
                    <a:srgbClr val="000000"/>
                  </a:solidFill>
                </a:uFill>
                <a:latin typeface="Microsoft JhengHei"/>
                <a:cs typeface="Microsoft JhengHei"/>
              </a:rPr>
              <a:t>專</a:t>
            </a:r>
            <a:r>
              <a:rPr dirty="0" u="sng" baseline="32407" sz="2700">
                <a:uFill>
                  <a:solidFill>
                    <a:srgbClr val="000000"/>
                  </a:solidFill>
                </a:uFill>
                <a:latin typeface="Microsoft JhengHei"/>
                <a:cs typeface="Microsoft JhengHei"/>
              </a:rPr>
              <a:t>案</a:t>
            </a:r>
            <a:r>
              <a:rPr dirty="0" baseline="32407" sz="2700" spc="675">
                <a:latin typeface="Microsoft JhengHei"/>
                <a:cs typeface="Microsoft JhengHei"/>
              </a:rPr>
              <a:t> </a:t>
            </a:r>
            <a:r>
              <a:rPr dirty="0" sz="1800" spc="-20">
                <a:latin typeface="Microsoft JhengHei"/>
                <a:cs typeface="Microsoft JhengHei"/>
              </a:rPr>
              <a:t>(PE)</a:t>
            </a:r>
            <a:r>
              <a:rPr dirty="0" sz="1800">
                <a:latin typeface="Microsoft JhengHei"/>
                <a:cs typeface="Microsoft JhengHei"/>
              </a:rPr>
              <a:t>	</a:t>
            </a:r>
            <a:r>
              <a:rPr dirty="0" baseline="1543" sz="2700">
                <a:latin typeface="Microsoft JhengHei"/>
                <a:cs typeface="Microsoft JhengHei"/>
              </a:rPr>
              <a:t>–</a:t>
            </a:r>
            <a:r>
              <a:rPr dirty="0" baseline="1543" sz="2700" spc="652">
                <a:latin typeface="Microsoft JhengHei"/>
                <a:cs typeface="Microsoft JhengHei"/>
              </a:rPr>
              <a:t> </a:t>
            </a:r>
            <a:r>
              <a:rPr dirty="0" u="sng" baseline="35493" sz="2700" spc="675">
                <a:uFill>
                  <a:solidFill>
                    <a:srgbClr val="000000"/>
                  </a:solidFill>
                </a:uFill>
                <a:latin typeface="Times New Roman"/>
                <a:cs typeface="Times New Roman"/>
              </a:rPr>
              <a:t> </a:t>
            </a:r>
            <a:r>
              <a:rPr dirty="0" u="sng" baseline="35493" sz="2700">
                <a:uFill>
                  <a:solidFill>
                    <a:srgbClr val="000000"/>
                  </a:solidFill>
                </a:uFill>
                <a:latin typeface="Microsoft JhengHei"/>
                <a:cs typeface="Microsoft JhengHei"/>
              </a:rPr>
              <a:t>洩漏</a:t>
            </a:r>
            <a:r>
              <a:rPr dirty="0" baseline="35493" sz="2700" spc="667">
                <a:latin typeface="Microsoft JhengHei"/>
                <a:cs typeface="Microsoft JhengHei"/>
              </a:rPr>
              <a:t> </a:t>
            </a:r>
            <a:r>
              <a:rPr dirty="0" baseline="1543" sz="2700" spc="-30">
                <a:latin typeface="Microsoft JhengHei"/>
                <a:cs typeface="Microsoft JhengHei"/>
              </a:rPr>
              <a:t>(LE)</a:t>
            </a:r>
            <a:endParaRPr baseline="1543" sz="2700">
              <a:latin typeface="Microsoft JhengHei"/>
              <a:cs typeface="Microsoft JhengHei"/>
            </a:endParaRPr>
          </a:p>
          <a:p>
            <a:pPr marL="1269365">
              <a:lnSpc>
                <a:spcPts val="1660"/>
              </a:lnSpc>
              <a:tabLst>
                <a:tab pos="2697480" algn="l"/>
                <a:tab pos="4192904" algn="l"/>
              </a:tabLst>
            </a:pPr>
            <a:r>
              <a:rPr dirty="0" sz="1800">
                <a:latin typeface="Microsoft JhengHei"/>
                <a:cs typeface="Microsoft JhengHei"/>
              </a:rPr>
              <a:t>排放</a:t>
            </a:r>
            <a:r>
              <a:rPr dirty="0" sz="1800" spc="-50">
                <a:latin typeface="Microsoft JhengHei"/>
                <a:cs typeface="Microsoft JhengHei"/>
              </a:rPr>
              <a:t>量</a:t>
            </a:r>
            <a:r>
              <a:rPr dirty="0" sz="1800">
                <a:latin typeface="Microsoft JhengHei"/>
                <a:cs typeface="Microsoft JhengHei"/>
              </a:rPr>
              <a:t>	排放</a:t>
            </a:r>
            <a:r>
              <a:rPr dirty="0" sz="1800" spc="-50">
                <a:latin typeface="Microsoft JhengHei"/>
                <a:cs typeface="Microsoft JhengHei"/>
              </a:rPr>
              <a:t>量</a:t>
            </a:r>
            <a:r>
              <a:rPr dirty="0" sz="1800">
                <a:latin typeface="Microsoft JhengHei"/>
                <a:cs typeface="Microsoft JhengHei"/>
              </a:rPr>
              <a:t>	</a:t>
            </a:r>
            <a:r>
              <a:rPr dirty="0" baseline="1543" sz="2700">
                <a:latin typeface="Microsoft JhengHei"/>
                <a:cs typeface="Microsoft JhengHei"/>
              </a:rPr>
              <a:t>排放</a:t>
            </a:r>
            <a:r>
              <a:rPr dirty="0" baseline="1543" sz="2700" spc="-75">
                <a:latin typeface="Microsoft JhengHei"/>
                <a:cs typeface="Microsoft JhengHei"/>
              </a:rPr>
              <a:t>量</a:t>
            </a:r>
            <a:endParaRPr baseline="1543" sz="2700">
              <a:latin typeface="Microsoft JhengHei"/>
              <a:cs typeface="Microsoft JhengHei"/>
            </a:endParaRPr>
          </a:p>
        </p:txBody>
      </p:sp>
      <p:sp>
        <p:nvSpPr>
          <p:cNvPr id="46" name="object 46"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11</a:t>
            </a:fld>
          </a:p>
        </p:txBody>
      </p:sp>
      <p:sp>
        <p:nvSpPr>
          <p:cNvPr id="47" name="object 47"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45" name="object 45" descr=""/>
          <p:cNvSpPr txBox="1"/>
          <p:nvPr/>
        </p:nvSpPr>
        <p:spPr>
          <a:xfrm>
            <a:off x="7526273" y="2397632"/>
            <a:ext cx="1452245" cy="452755"/>
          </a:xfrm>
          <a:prstGeom prst="rect">
            <a:avLst/>
          </a:prstGeom>
        </p:spPr>
        <p:txBody>
          <a:bodyPr wrap="square" lIns="0" tIns="13335" rIns="0" bIns="0" rtlCol="0" vert="horz">
            <a:spAutoFit/>
          </a:bodyPr>
          <a:lstStyle/>
          <a:p>
            <a:pPr marL="12700" marR="5080">
              <a:lnSpc>
                <a:spcPct val="100000"/>
              </a:lnSpc>
              <a:spcBef>
                <a:spcPts val="105"/>
              </a:spcBef>
            </a:pPr>
            <a:r>
              <a:rPr dirty="0" sz="1400" spc="-10">
                <a:latin typeface="Microsoft JhengHei"/>
                <a:cs typeface="Microsoft JhengHei"/>
              </a:rPr>
              <a:t>申請自願減量專案取得減量額度</a:t>
            </a:r>
            <a:endParaRPr sz="1400">
              <a:latin typeface="Microsoft JhengHei"/>
              <a:cs typeface="Microsoft JhengHe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
          <p:cNvSpPr txBox="1"/>
          <p:nvPr/>
        </p:nvSpPr>
        <p:spPr>
          <a:xfrm>
            <a:off x="486867" y="363423"/>
            <a:ext cx="5969000" cy="574675"/>
          </a:xfrm>
          <a:prstGeom prst="rect">
            <a:avLst/>
          </a:prstGeom>
        </p:spPr>
        <p:txBody>
          <a:bodyPr wrap="square" lIns="0" tIns="12700" rIns="0" bIns="0" rtlCol="0" vert="horz">
            <a:spAutoFit/>
          </a:bodyPr>
          <a:lstStyle/>
          <a:p>
            <a:pPr marL="12700">
              <a:lnSpc>
                <a:spcPct val="100000"/>
              </a:lnSpc>
              <a:spcBef>
                <a:spcPts val="100"/>
              </a:spcBef>
            </a:pPr>
            <a:r>
              <a:rPr dirty="0" sz="3600" spc="-15" b="1">
                <a:latin typeface="Microsoft JhengHei"/>
                <a:cs typeface="Microsoft JhengHei"/>
              </a:rPr>
              <a:t>自願減量專案須符合基本原則</a:t>
            </a:r>
            <a:endParaRPr sz="3600">
              <a:latin typeface="Microsoft JhengHei"/>
              <a:cs typeface="Microsoft JhengHei"/>
            </a:endParaRPr>
          </a:p>
        </p:txBody>
      </p:sp>
      <p:sp>
        <p:nvSpPr>
          <p:cNvPr id="3" name="object 3" descr=""/>
          <p:cNvSpPr txBox="1"/>
          <p:nvPr/>
        </p:nvSpPr>
        <p:spPr>
          <a:xfrm>
            <a:off x="6256020" y="5689091"/>
            <a:ext cx="5436235" cy="756285"/>
          </a:xfrm>
          <a:prstGeom prst="rect">
            <a:avLst/>
          </a:prstGeom>
          <a:solidFill>
            <a:srgbClr val="ECF1F5"/>
          </a:solidFill>
        </p:spPr>
        <p:txBody>
          <a:bodyPr wrap="square" lIns="0" tIns="45720" rIns="0" bIns="0" rtlCol="0" vert="horz">
            <a:spAutoFit/>
          </a:bodyPr>
          <a:lstStyle/>
          <a:p>
            <a:pPr marL="92075">
              <a:lnSpc>
                <a:spcPct val="100000"/>
              </a:lnSpc>
              <a:spcBef>
                <a:spcPts val="360"/>
              </a:spcBef>
            </a:pPr>
            <a:r>
              <a:rPr dirty="0" sz="1000" spc="-15" b="1">
                <a:latin typeface="Microsoft JhengHei"/>
                <a:cs typeface="Microsoft JhengHei"/>
              </a:rPr>
              <a:t>參考丹麥斯德哥爾摩環境研究所出版之碳抵換指引：</a:t>
            </a:r>
            <a:endParaRPr sz="1000">
              <a:latin typeface="Microsoft JhengHei"/>
              <a:cs typeface="Microsoft JhengHei"/>
            </a:endParaRPr>
          </a:p>
          <a:p>
            <a:pPr marL="92075">
              <a:lnSpc>
                <a:spcPct val="100000"/>
              </a:lnSpc>
              <a:spcBef>
                <a:spcPts val="120"/>
              </a:spcBef>
            </a:pPr>
            <a:r>
              <a:rPr dirty="0" sz="1000" spc="50">
                <a:latin typeface="Microsoft JhengHei"/>
                <a:cs typeface="Microsoft JhengHei"/>
              </a:rPr>
              <a:t>英文： </a:t>
            </a:r>
            <a:r>
              <a:rPr dirty="0" u="sng" sz="1000" spc="-10">
                <a:solidFill>
                  <a:srgbClr val="7E7E7E"/>
                </a:solidFill>
                <a:uFill>
                  <a:solidFill>
                    <a:srgbClr val="7E7E7E"/>
                  </a:solidFill>
                </a:uFill>
                <a:latin typeface="Microsoft JhengHei"/>
                <a:cs typeface="Microsoft JhengHei"/>
                <a:hlinkClick r:id="rId2"/>
              </a:rPr>
              <a:t>https://www.offsetguide.org/wp-content/uploads/2020/03/Carbon-Offset-</a:t>
            </a:r>
            <a:endParaRPr sz="1000">
              <a:latin typeface="Microsoft JhengHei"/>
              <a:cs typeface="Microsoft JhengHei"/>
            </a:endParaRPr>
          </a:p>
          <a:p>
            <a:pPr marL="499109">
              <a:lnSpc>
                <a:spcPct val="100000"/>
              </a:lnSpc>
              <a:spcBef>
                <a:spcPts val="120"/>
              </a:spcBef>
            </a:pPr>
            <a:r>
              <a:rPr dirty="0" u="sng" sz="1000" spc="-10">
                <a:solidFill>
                  <a:srgbClr val="7E7E7E"/>
                </a:solidFill>
                <a:uFill>
                  <a:solidFill>
                    <a:srgbClr val="7E7E7E"/>
                  </a:solidFill>
                </a:uFill>
                <a:latin typeface="Microsoft JhengHei"/>
                <a:cs typeface="Microsoft JhengHei"/>
                <a:hlinkClick r:id="rId2"/>
              </a:rPr>
              <a:t>Guide_3122020.pdf</a:t>
            </a:r>
            <a:endParaRPr sz="1000">
              <a:latin typeface="Microsoft JhengHei"/>
              <a:cs typeface="Microsoft JhengHei"/>
            </a:endParaRPr>
          </a:p>
          <a:p>
            <a:pPr marL="92075">
              <a:lnSpc>
                <a:spcPct val="100000"/>
              </a:lnSpc>
              <a:spcBef>
                <a:spcPts val="120"/>
              </a:spcBef>
            </a:pPr>
            <a:r>
              <a:rPr dirty="0" sz="1000" spc="50">
                <a:latin typeface="Microsoft JhengHei"/>
                <a:cs typeface="Microsoft JhengHei"/>
              </a:rPr>
              <a:t>中文： </a:t>
            </a:r>
            <a:r>
              <a:rPr dirty="0" u="sng" sz="1000" spc="-10">
                <a:solidFill>
                  <a:srgbClr val="7E7E7E"/>
                </a:solidFill>
                <a:uFill>
                  <a:solidFill>
                    <a:srgbClr val="7E7E7E"/>
                  </a:solidFill>
                </a:uFill>
                <a:latin typeface="Microsoft JhengHei"/>
                <a:cs typeface="Microsoft JhengHei"/>
                <a:hlinkClick r:id="rId3"/>
              </a:rPr>
              <a:t>https://www.offsetguide.org/wp-content/uploads/2023/04</a:t>
            </a:r>
            <a:r>
              <a:rPr dirty="0" u="sng" sz="1000" spc="-15">
                <a:solidFill>
                  <a:srgbClr val="7E7E7E"/>
                </a:solidFill>
                <a:uFill>
                  <a:solidFill>
                    <a:srgbClr val="7E7E7E"/>
                  </a:solidFill>
                </a:uFill>
                <a:latin typeface="Microsoft JhengHei"/>
                <a:cs typeface="Microsoft JhengHei"/>
                <a:hlinkClick r:id="rId3"/>
              </a:rPr>
              <a:t>/碳抵換指引中文版.</a:t>
            </a:r>
            <a:r>
              <a:rPr dirty="0" u="sng" sz="1000" spc="-20">
                <a:solidFill>
                  <a:srgbClr val="7E7E7E"/>
                </a:solidFill>
                <a:uFill>
                  <a:solidFill>
                    <a:srgbClr val="7E7E7E"/>
                  </a:solidFill>
                </a:uFill>
                <a:latin typeface="Microsoft JhengHei"/>
                <a:cs typeface="Microsoft JhengHei"/>
                <a:hlinkClick r:id="rId3"/>
              </a:rPr>
              <a:t>pdf</a:t>
            </a:r>
            <a:endParaRPr sz="1000">
              <a:latin typeface="Microsoft JhengHei"/>
              <a:cs typeface="Microsoft JhengHei"/>
            </a:endParaRPr>
          </a:p>
        </p:txBody>
      </p:sp>
      <p:sp>
        <p:nvSpPr>
          <p:cNvPr id="4" name="object 4" descr=""/>
          <p:cNvSpPr txBox="1"/>
          <p:nvPr/>
        </p:nvSpPr>
        <p:spPr>
          <a:xfrm>
            <a:off x="1933194" y="1034288"/>
            <a:ext cx="4146550" cy="391160"/>
          </a:xfrm>
          <a:prstGeom prst="rect">
            <a:avLst/>
          </a:prstGeom>
        </p:spPr>
        <p:txBody>
          <a:bodyPr wrap="square" lIns="0" tIns="12700" rIns="0" bIns="0" rtlCol="0" vert="horz">
            <a:spAutoFit/>
          </a:bodyPr>
          <a:lstStyle/>
          <a:p>
            <a:pPr marL="12700">
              <a:lnSpc>
                <a:spcPct val="100000"/>
              </a:lnSpc>
              <a:spcBef>
                <a:spcPts val="100"/>
              </a:spcBef>
            </a:pPr>
            <a:r>
              <a:rPr dirty="0" u="sng" sz="2400" spc="90" b="1">
                <a:solidFill>
                  <a:srgbClr val="F6696D"/>
                </a:solidFill>
                <a:uFill>
                  <a:solidFill>
                    <a:srgbClr val="F6696D"/>
                  </a:solidFill>
                </a:uFill>
                <a:latin typeface="Microsoft JhengHei"/>
                <a:cs typeface="Microsoft JhengHei"/>
              </a:rPr>
              <a:t>符合國際原則、確保實質減量</a:t>
            </a:r>
            <a:endParaRPr sz="2400">
              <a:latin typeface="Microsoft JhengHei"/>
              <a:cs typeface="Microsoft JhengHei"/>
            </a:endParaRPr>
          </a:p>
        </p:txBody>
      </p:sp>
      <p:grpSp>
        <p:nvGrpSpPr>
          <p:cNvPr id="5" name="object 5" descr=""/>
          <p:cNvGrpSpPr/>
          <p:nvPr/>
        </p:nvGrpSpPr>
        <p:grpSpPr>
          <a:xfrm>
            <a:off x="678180" y="1399032"/>
            <a:ext cx="6663055" cy="3849370"/>
            <a:chOff x="678180" y="1399032"/>
            <a:chExt cx="6663055" cy="3849370"/>
          </a:xfrm>
        </p:grpSpPr>
        <p:sp>
          <p:nvSpPr>
            <p:cNvPr id="6" name="object 6" descr=""/>
            <p:cNvSpPr/>
            <p:nvPr/>
          </p:nvSpPr>
          <p:spPr>
            <a:xfrm>
              <a:off x="7024115" y="3430524"/>
              <a:ext cx="288290" cy="288290"/>
            </a:xfrm>
            <a:custGeom>
              <a:avLst/>
              <a:gdLst/>
              <a:ahLst/>
              <a:cxnLst/>
              <a:rect l="l" t="t" r="r" b="b"/>
              <a:pathLst>
                <a:path w="288290" h="288289">
                  <a:moveTo>
                    <a:pt x="144017" y="0"/>
                  </a:moveTo>
                  <a:lnTo>
                    <a:pt x="98511" y="7345"/>
                  </a:lnTo>
                  <a:lnTo>
                    <a:pt x="58978" y="27797"/>
                  </a:lnTo>
                  <a:lnTo>
                    <a:pt x="27797" y="58978"/>
                  </a:lnTo>
                  <a:lnTo>
                    <a:pt x="7345" y="98511"/>
                  </a:lnTo>
                  <a:lnTo>
                    <a:pt x="0" y="144017"/>
                  </a:lnTo>
                  <a:lnTo>
                    <a:pt x="7345" y="189524"/>
                  </a:lnTo>
                  <a:lnTo>
                    <a:pt x="27797" y="229057"/>
                  </a:lnTo>
                  <a:lnTo>
                    <a:pt x="58978" y="260238"/>
                  </a:lnTo>
                  <a:lnTo>
                    <a:pt x="98511" y="280690"/>
                  </a:lnTo>
                  <a:lnTo>
                    <a:pt x="144017" y="288036"/>
                  </a:lnTo>
                  <a:lnTo>
                    <a:pt x="189524" y="280690"/>
                  </a:lnTo>
                  <a:lnTo>
                    <a:pt x="229057" y="260238"/>
                  </a:lnTo>
                  <a:lnTo>
                    <a:pt x="260238" y="229057"/>
                  </a:lnTo>
                  <a:lnTo>
                    <a:pt x="280690" y="189524"/>
                  </a:lnTo>
                  <a:lnTo>
                    <a:pt x="288035" y="144017"/>
                  </a:lnTo>
                  <a:lnTo>
                    <a:pt x="280690" y="98511"/>
                  </a:lnTo>
                  <a:lnTo>
                    <a:pt x="260238" y="58978"/>
                  </a:lnTo>
                  <a:lnTo>
                    <a:pt x="229057" y="27797"/>
                  </a:lnTo>
                  <a:lnTo>
                    <a:pt x="189524" y="7345"/>
                  </a:lnTo>
                  <a:lnTo>
                    <a:pt x="144017" y="0"/>
                  </a:lnTo>
                  <a:close/>
                </a:path>
              </a:pathLst>
            </a:custGeom>
            <a:solidFill>
              <a:srgbClr val="FFFFFF"/>
            </a:solidFill>
          </p:spPr>
          <p:txBody>
            <a:bodyPr wrap="square" lIns="0" tIns="0" rIns="0" bIns="0" rtlCol="0"/>
            <a:lstStyle/>
            <a:p/>
          </p:txBody>
        </p:sp>
        <p:sp>
          <p:nvSpPr>
            <p:cNvPr id="7" name="object 7" descr=""/>
            <p:cNvSpPr/>
            <p:nvPr/>
          </p:nvSpPr>
          <p:spPr>
            <a:xfrm>
              <a:off x="7024115" y="3430524"/>
              <a:ext cx="288290" cy="288290"/>
            </a:xfrm>
            <a:custGeom>
              <a:avLst/>
              <a:gdLst/>
              <a:ahLst/>
              <a:cxnLst/>
              <a:rect l="l" t="t" r="r" b="b"/>
              <a:pathLst>
                <a:path w="288290" h="288289">
                  <a:moveTo>
                    <a:pt x="0" y="144017"/>
                  </a:moveTo>
                  <a:lnTo>
                    <a:pt x="7345" y="98511"/>
                  </a:lnTo>
                  <a:lnTo>
                    <a:pt x="27797" y="58978"/>
                  </a:lnTo>
                  <a:lnTo>
                    <a:pt x="58978" y="27797"/>
                  </a:lnTo>
                  <a:lnTo>
                    <a:pt x="98511" y="7345"/>
                  </a:lnTo>
                  <a:lnTo>
                    <a:pt x="144017" y="0"/>
                  </a:lnTo>
                  <a:lnTo>
                    <a:pt x="189524" y="7345"/>
                  </a:lnTo>
                  <a:lnTo>
                    <a:pt x="229057" y="27797"/>
                  </a:lnTo>
                  <a:lnTo>
                    <a:pt x="260238" y="58978"/>
                  </a:lnTo>
                  <a:lnTo>
                    <a:pt x="280690" y="98511"/>
                  </a:lnTo>
                  <a:lnTo>
                    <a:pt x="288035" y="144017"/>
                  </a:lnTo>
                  <a:lnTo>
                    <a:pt x="280690" y="189524"/>
                  </a:lnTo>
                  <a:lnTo>
                    <a:pt x="260238" y="229057"/>
                  </a:lnTo>
                  <a:lnTo>
                    <a:pt x="229057" y="260238"/>
                  </a:lnTo>
                  <a:lnTo>
                    <a:pt x="189524" y="280690"/>
                  </a:lnTo>
                  <a:lnTo>
                    <a:pt x="144017" y="288036"/>
                  </a:lnTo>
                  <a:lnTo>
                    <a:pt x="98511" y="280690"/>
                  </a:lnTo>
                  <a:lnTo>
                    <a:pt x="58978" y="260238"/>
                  </a:lnTo>
                  <a:lnTo>
                    <a:pt x="27797" y="229057"/>
                  </a:lnTo>
                  <a:lnTo>
                    <a:pt x="7345" y="189524"/>
                  </a:lnTo>
                  <a:lnTo>
                    <a:pt x="0" y="144017"/>
                  </a:lnTo>
                  <a:close/>
                </a:path>
              </a:pathLst>
            </a:custGeom>
            <a:ln w="57149">
              <a:solidFill>
                <a:srgbClr val="99B0B9"/>
              </a:solidFill>
            </a:ln>
          </p:spPr>
          <p:txBody>
            <a:bodyPr wrap="square" lIns="0" tIns="0" rIns="0" bIns="0" rtlCol="0"/>
            <a:lstStyle/>
            <a:p/>
          </p:txBody>
        </p:sp>
        <p:sp>
          <p:nvSpPr>
            <p:cNvPr id="8" name="object 8" descr=""/>
            <p:cNvSpPr/>
            <p:nvPr/>
          </p:nvSpPr>
          <p:spPr>
            <a:xfrm>
              <a:off x="7024115" y="3930396"/>
              <a:ext cx="288290" cy="288290"/>
            </a:xfrm>
            <a:custGeom>
              <a:avLst/>
              <a:gdLst/>
              <a:ahLst/>
              <a:cxnLst/>
              <a:rect l="l" t="t" r="r" b="b"/>
              <a:pathLst>
                <a:path w="288290" h="288289">
                  <a:moveTo>
                    <a:pt x="144017" y="0"/>
                  </a:moveTo>
                  <a:lnTo>
                    <a:pt x="98511" y="7345"/>
                  </a:lnTo>
                  <a:lnTo>
                    <a:pt x="58978" y="27797"/>
                  </a:lnTo>
                  <a:lnTo>
                    <a:pt x="27797" y="58978"/>
                  </a:lnTo>
                  <a:lnTo>
                    <a:pt x="7345" y="98511"/>
                  </a:lnTo>
                  <a:lnTo>
                    <a:pt x="0" y="144017"/>
                  </a:lnTo>
                  <a:lnTo>
                    <a:pt x="7345" y="189524"/>
                  </a:lnTo>
                  <a:lnTo>
                    <a:pt x="27797" y="229057"/>
                  </a:lnTo>
                  <a:lnTo>
                    <a:pt x="58978" y="260238"/>
                  </a:lnTo>
                  <a:lnTo>
                    <a:pt x="98511" y="280690"/>
                  </a:lnTo>
                  <a:lnTo>
                    <a:pt x="144017" y="288035"/>
                  </a:lnTo>
                  <a:lnTo>
                    <a:pt x="189524" y="280690"/>
                  </a:lnTo>
                  <a:lnTo>
                    <a:pt x="229057" y="260238"/>
                  </a:lnTo>
                  <a:lnTo>
                    <a:pt x="260238" y="229057"/>
                  </a:lnTo>
                  <a:lnTo>
                    <a:pt x="280690" y="189524"/>
                  </a:lnTo>
                  <a:lnTo>
                    <a:pt x="288035" y="144017"/>
                  </a:lnTo>
                  <a:lnTo>
                    <a:pt x="280690" y="98511"/>
                  </a:lnTo>
                  <a:lnTo>
                    <a:pt x="260238" y="58978"/>
                  </a:lnTo>
                  <a:lnTo>
                    <a:pt x="229057" y="27797"/>
                  </a:lnTo>
                  <a:lnTo>
                    <a:pt x="189524" y="7345"/>
                  </a:lnTo>
                  <a:lnTo>
                    <a:pt x="144017" y="0"/>
                  </a:lnTo>
                  <a:close/>
                </a:path>
              </a:pathLst>
            </a:custGeom>
            <a:solidFill>
              <a:srgbClr val="FFFFFF"/>
            </a:solidFill>
          </p:spPr>
          <p:txBody>
            <a:bodyPr wrap="square" lIns="0" tIns="0" rIns="0" bIns="0" rtlCol="0"/>
            <a:lstStyle/>
            <a:p/>
          </p:txBody>
        </p:sp>
        <p:sp>
          <p:nvSpPr>
            <p:cNvPr id="9" name="object 9" descr=""/>
            <p:cNvSpPr/>
            <p:nvPr/>
          </p:nvSpPr>
          <p:spPr>
            <a:xfrm>
              <a:off x="7024115" y="3930396"/>
              <a:ext cx="288290" cy="288290"/>
            </a:xfrm>
            <a:custGeom>
              <a:avLst/>
              <a:gdLst/>
              <a:ahLst/>
              <a:cxnLst/>
              <a:rect l="l" t="t" r="r" b="b"/>
              <a:pathLst>
                <a:path w="288290" h="288289">
                  <a:moveTo>
                    <a:pt x="0" y="144017"/>
                  </a:moveTo>
                  <a:lnTo>
                    <a:pt x="7345" y="98511"/>
                  </a:lnTo>
                  <a:lnTo>
                    <a:pt x="27797" y="58978"/>
                  </a:lnTo>
                  <a:lnTo>
                    <a:pt x="58978" y="27797"/>
                  </a:lnTo>
                  <a:lnTo>
                    <a:pt x="98511" y="7345"/>
                  </a:lnTo>
                  <a:lnTo>
                    <a:pt x="144017" y="0"/>
                  </a:lnTo>
                  <a:lnTo>
                    <a:pt x="189524" y="7345"/>
                  </a:lnTo>
                  <a:lnTo>
                    <a:pt x="229057" y="27797"/>
                  </a:lnTo>
                  <a:lnTo>
                    <a:pt x="260238" y="58978"/>
                  </a:lnTo>
                  <a:lnTo>
                    <a:pt x="280690" y="98511"/>
                  </a:lnTo>
                  <a:lnTo>
                    <a:pt x="288035" y="144017"/>
                  </a:lnTo>
                  <a:lnTo>
                    <a:pt x="280690" y="189524"/>
                  </a:lnTo>
                  <a:lnTo>
                    <a:pt x="260238" y="229057"/>
                  </a:lnTo>
                  <a:lnTo>
                    <a:pt x="229057" y="260238"/>
                  </a:lnTo>
                  <a:lnTo>
                    <a:pt x="189524" y="280690"/>
                  </a:lnTo>
                  <a:lnTo>
                    <a:pt x="144017" y="288035"/>
                  </a:lnTo>
                  <a:lnTo>
                    <a:pt x="98511" y="280690"/>
                  </a:lnTo>
                  <a:lnTo>
                    <a:pt x="58978" y="260238"/>
                  </a:lnTo>
                  <a:lnTo>
                    <a:pt x="27797" y="229057"/>
                  </a:lnTo>
                  <a:lnTo>
                    <a:pt x="7345" y="189524"/>
                  </a:lnTo>
                  <a:lnTo>
                    <a:pt x="0" y="144017"/>
                  </a:lnTo>
                  <a:close/>
                </a:path>
              </a:pathLst>
            </a:custGeom>
            <a:ln w="57149">
              <a:solidFill>
                <a:srgbClr val="7A888B"/>
              </a:solidFill>
            </a:ln>
          </p:spPr>
          <p:txBody>
            <a:bodyPr wrap="square" lIns="0" tIns="0" rIns="0" bIns="0" rtlCol="0"/>
            <a:lstStyle/>
            <a:p/>
          </p:txBody>
        </p:sp>
        <p:sp>
          <p:nvSpPr>
            <p:cNvPr id="10" name="object 10" descr=""/>
            <p:cNvSpPr/>
            <p:nvPr/>
          </p:nvSpPr>
          <p:spPr>
            <a:xfrm>
              <a:off x="7024115" y="4931664"/>
              <a:ext cx="288290" cy="288290"/>
            </a:xfrm>
            <a:custGeom>
              <a:avLst/>
              <a:gdLst/>
              <a:ahLst/>
              <a:cxnLst/>
              <a:rect l="l" t="t" r="r" b="b"/>
              <a:pathLst>
                <a:path w="288290" h="288289">
                  <a:moveTo>
                    <a:pt x="144017" y="0"/>
                  </a:moveTo>
                  <a:lnTo>
                    <a:pt x="98511" y="7345"/>
                  </a:lnTo>
                  <a:lnTo>
                    <a:pt x="58978" y="27797"/>
                  </a:lnTo>
                  <a:lnTo>
                    <a:pt x="27797" y="58978"/>
                  </a:lnTo>
                  <a:lnTo>
                    <a:pt x="7345" y="98511"/>
                  </a:lnTo>
                  <a:lnTo>
                    <a:pt x="0" y="144018"/>
                  </a:lnTo>
                  <a:lnTo>
                    <a:pt x="7345" y="189524"/>
                  </a:lnTo>
                  <a:lnTo>
                    <a:pt x="27797" y="229057"/>
                  </a:lnTo>
                  <a:lnTo>
                    <a:pt x="58978" y="260238"/>
                  </a:lnTo>
                  <a:lnTo>
                    <a:pt x="98511" y="280690"/>
                  </a:lnTo>
                  <a:lnTo>
                    <a:pt x="144017" y="288036"/>
                  </a:lnTo>
                  <a:lnTo>
                    <a:pt x="189524" y="280690"/>
                  </a:lnTo>
                  <a:lnTo>
                    <a:pt x="229057" y="260238"/>
                  </a:lnTo>
                  <a:lnTo>
                    <a:pt x="260238" y="229057"/>
                  </a:lnTo>
                  <a:lnTo>
                    <a:pt x="280690" y="189524"/>
                  </a:lnTo>
                  <a:lnTo>
                    <a:pt x="288035" y="144018"/>
                  </a:lnTo>
                  <a:lnTo>
                    <a:pt x="280690" y="98511"/>
                  </a:lnTo>
                  <a:lnTo>
                    <a:pt x="260238" y="58978"/>
                  </a:lnTo>
                  <a:lnTo>
                    <a:pt x="229057" y="27797"/>
                  </a:lnTo>
                  <a:lnTo>
                    <a:pt x="189524" y="7345"/>
                  </a:lnTo>
                  <a:lnTo>
                    <a:pt x="144017" y="0"/>
                  </a:lnTo>
                  <a:close/>
                </a:path>
              </a:pathLst>
            </a:custGeom>
            <a:solidFill>
              <a:srgbClr val="FFFFFF"/>
            </a:solidFill>
          </p:spPr>
          <p:txBody>
            <a:bodyPr wrap="square" lIns="0" tIns="0" rIns="0" bIns="0" rtlCol="0"/>
            <a:lstStyle/>
            <a:p/>
          </p:txBody>
        </p:sp>
        <p:sp>
          <p:nvSpPr>
            <p:cNvPr id="11" name="object 11" descr=""/>
            <p:cNvSpPr/>
            <p:nvPr/>
          </p:nvSpPr>
          <p:spPr>
            <a:xfrm>
              <a:off x="7024115" y="4931664"/>
              <a:ext cx="288290" cy="288290"/>
            </a:xfrm>
            <a:custGeom>
              <a:avLst/>
              <a:gdLst/>
              <a:ahLst/>
              <a:cxnLst/>
              <a:rect l="l" t="t" r="r" b="b"/>
              <a:pathLst>
                <a:path w="288290" h="288289">
                  <a:moveTo>
                    <a:pt x="0" y="144018"/>
                  </a:moveTo>
                  <a:lnTo>
                    <a:pt x="7345" y="98511"/>
                  </a:lnTo>
                  <a:lnTo>
                    <a:pt x="27797" y="58978"/>
                  </a:lnTo>
                  <a:lnTo>
                    <a:pt x="58978" y="27797"/>
                  </a:lnTo>
                  <a:lnTo>
                    <a:pt x="98511" y="7345"/>
                  </a:lnTo>
                  <a:lnTo>
                    <a:pt x="144017" y="0"/>
                  </a:lnTo>
                  <a:lnTo>
                    <a:pt x="189524" y="7345"/>
                  </a:lnTo>
                  <a:lnTo>
                    <a:pt x="229057" y="27797"/>
                  </a:lnTo>
                  <a:lnTo>
                    <a:pt x="260238" y="58978"/>
                  </a:lnTo>
                  <a:lnTo>
                    <a:pt x="280690" y="98511"/>
                  </a:lnTo>
                  <a:lnTo>
                    <a:pt x="288035" y="144018"/>
                  </a:lnTo>
                  <a:lnTo>
                    <a:pt x="280690" y="189524"/>
                  </a:lnTo>
                  <a:lnTo>
                    <a:pt x="260238" y="229057"/>
                  </a:lnTo>
                  <a:lnTo>
                    <a:pt x="229057" y="260238"/>
                  </a:lnTo>
                  <a:lnTo>
                    <a:pt x="189524" y="280690"/>
                  </a:lnTo>
                  <a:lnTo>
                    <a:pt x="144017" y="288036"/>
                  </a:lnTo>
                  <a:lnTo>
                    <a:pt x="98511" y="280690"/>
                  </a:lnTo>
                  <a:lnTo>
                    <a:pt x="58978" y="260238"/>
                  </a:lnTo>
                  <a:lnTo>
                    <a:pt x="27797" y="229057"/>
                  </a:lnTo>
                  <a:lnTo>
                    <a:pt x="7345" y="189524"/>
                  </a:lnTo>
                  <a:lnTo>
                    <a:pt x="0" y="144018"/>
                  </a:lnTo>
                  <a:close/>
                </a:path>
              </a:pathLst>
            </a:custGeom>
            <a:ln w="57149">
              <a:solidFill>
                <a:srgbClr val="55819B"/>
              </a:solidFill>
            </a:ln>
          </p:spPr>
          <p:txBody>
            <a:bodyPr wrap="square" lIns="0" tIns="0" rIns="0" bIns="0" rtlCol="0"/>
            <a:lstStyle/>
            <a:p/>
          </p:txBody>
        </p:sp>
        <p:sp>
          <p:nvSpPr>
            <p:cNvPr id="12" name="object 12" descr=""/>
            <p:cNvSpPr/>
            <p:nvPr/>
          </p:nvSpPr>
          <p:spPr>
            <a:xfrm>
              <a:off x="7024115" y="4431792"/>
              <a:ext cx="288290" cy="288290"/>
            </a:xfrm>
            <a:custGeom>
              <a:avLst/>
              <a:gdLst/>
              <a:ahLst/>
              <a:cxnLst/>
              <a:rect l="l" t="t" r="r" b="b"/>
              <a:pathLst>
                <a:path w="288290" h="288289">
                  <a:moveTo>
                    <a:pt x="144017" y="0"/>
                  </a:moveTo>
                  <a:lnTo>
                    <a:pt x="98511" y="7345"/>
                  </a:lnTo>
                  <a:lnTo>
                    <a:pt x="58978" y="27797"/>
                  </a:lnTo>
                  <a:lnTo>
                    <a:pt x="27797" y="58978"/>
                  </a:lnTo>
                  <a:lnTo>
                    <a:pt x="7345" y="98511"/>
                  </a:lnTo>
                  <a:lnTo>
                    <a:pt x="0" y="144017"/>
                  </a:lnTo>
                  <a:lnTo>
                    <a:pt x="7345" y="189524"/>
                  </a:lnTo>
                  <a:lnTo>
                    <a:pt x="27797" y="229057"/>
                  </a:lnTo>
                  <a:lnTo>
                    <a:pt x="58978" y="260238"/>
                  </a:lnTo>
                  <a:lnTo>
                    <a:pt x="98511" y="280690"/>
                  </a:lnTo>
                  <a:lnTo>
                    <a:pt x="144017" y="288035"/>
                  </a:lnTo>
                  <a:lnTo>
                    <a:pt x="189524" y="280690"/>
                  </a:lnTo>
                  <a:lnTo>
                    <a:pt x="229057" y="260238"/>
                  </a:lnTo>
                  <a:lnTo>
                    <a:pt x="260238" y="229057"/>
                  </a:lnTo>
                  <a:lnTo>
                    <a:pt x="280690" y="189524"/>
                  </a:lnTo>
                  <a:lnTo>
                    <a:pt x="288035" y="144017"/>
                  </a:lnTo>
                  <a:lnTo>
                    <a:pt x="280690" y="98511"/>
                  </a:lnTo>
                  <a:lnTo>
                    <a:pt x="260238" y="58978"/>
                  </a:lnTo>
                  <a:lnTo>
                    <a:pt x="229057" y="27797"/>
                  </a:lnTo>
                  <a:lnTo>
                    <a:pt x="189524" y="7345"/>
                  </a:lnTo>
                  <a:lnTo>
                    <a:pt x="144017" y="0"/>
                  </a:lnTo>
                  <a:close/>
                </a:path>
              </a:pathLst>
            </a:custGeom>
            <a:solidFill>
              <a:srgbClr val="FFFFFF"/>
            </a:solidFill>
          </p:spPr>
          <p:txBody>
            <a:bodyPr wrap="square" lIns="0" tIns="0" rIns="0" bIns="0" rtlCol="0"/>
            <a:lstStyle/>
            <a:p/>
          </p:txBody>
        </p:sp>
        <p:sp>
          <p:nvSpPr>
            <p:cNvPr id="13" name="object 13" descr=""/>
            <p:cNvSpPr/>
            <p:nvPr/>
          </p:nvSpPr>
          <p:spPr>
            <a:xfrm>
              <a:off x="7024115" y="4431792"/>
              <a:ext cx="288290" cy="288290"/>
            </a:xfrm>
            <a:custGeom>
              <a:avLst/>
              <a:gdLst/>
              <a:ahLst/>
              <a:cxnLst/>
              <a:rect l="l" t="t" r="r" b="b"/>
              <a:pathLst>
                <a:path w="288290" h="288289">
                  <a:moveTo>
                    <a:pt x="0" y="144017"/>
                  </a:moveTo>
                  <a:lnTo>
                    <a:pt x="7345" y="98511"/>
                  </a:lnTo>
                  <a:lnTo>
                    <a:pt x="27797" y="58978"/>
                  </a:lnTo>
                  <a:lnTo>
                    <a:pt x="58978" y="27797"/>
                  </a:lnTo>
                  <a:lnTo>
                    <a:pt x="98511" y="7345"/>
                  </a:lnTo>
                  <a:lnTo>
                    <a:pt x="144017" y="0"/>
                  </a:lnTo>
                  <a:lnTo>
                    <a:pt x="189524" y="7345"/>
                  </a:lnTo>
                  <a:lnTo>
                    <a:pt x="229057" y="27797"/>
                  </a:lnTo>
                  <a:lnTo>
                    <a:pt x="260238" y="58978"/>
                  </a:lnTo>
                  <a:lnTo>
                    <a:pt x="280690" y="98511"/>
                  </a:lnTo>
                  <a:lnTo>
                    <a:pt x="288035" y="144017"/>
                  </a:lnTo>
                  <a:lnTo>
                    <a:pt x="280690" y="189524"/>
                  </a:lnTo>
                  <a:lnTo>
                    <a:pt x="260238" y="229057"/>
                  </a:lnTo>
                  <a:lnTo>
                    <a:pt x="229057" y="260238"/>
                  </a:lnTo>
                  <a:lnTo>
                    <a:pt x="189524" y="280690"/>
                  </a:lnTo>
                  <a:lnTo>
                    <a:pt x="144017" y="288035"/>
                  </a:lnTo>
                  <a:lnTo>
                    <a:pt x="98511" y="280690"/>
                  </a:lnTo>
                  <a:lnTo>
                    <a:pt x="58978" y="260238"/>
                  </a:lnTo>
                  <a:lnTo>
                    <a:pt x="27797" y="229057"/>
                  </a:lnTo>
                  <a:lnTo>
                    <a:pt x="7345" y="189524"/>
                  </a:lnTo>
                  <a:lnTo>
                    <a:pt x="0" y="144017"/>
                  </a:lnTo>
                  <a:close/>
                </a:path>
              </a:pathLst>
            </a:custGeom>
            <a:ln w="57150">
              <a:solidFill>
                <a:srgbClr val="9FAAAC"/>
              </a:solidFill>
            </a:ln>
          </p:spPr>
          <p:txBody>
            <a:bodyPr wrap="square" lIns="0" tIns="0" rIns="0" bIns="0" rtlCol="0"/>
            <a:lstStyle/>
            <a:p/>
          </p:txBody>
        </p:sp>
        <p:pic>
          <p:nvPicPr>
            <p:cNvPr id="14" name="object 14" descr=""/>
            <p:cNvPicPr/>
            <p:nvPr/>
          </p:nvPicPr>
          <p:blipFill>
            <a:blip r:embed="rId4" cstate="print"/>
            <a:stretch>
              <a:fillRect/>
            </a:stretch>
          </p:blipFill>
          <p:spPr>
            <a:xfrm>
              <a:off x="678180" y="1684032"/>
              <a:ext cx="1751076" cy="1066787"/>
            </a:xfrm>
            <a:prstGeom prst="rect">
              <a:avLst/>
            </a:prstGeom>
          </p:spPr>
        </p:pic>
        <p:pic>
          <p:nvPicPr>
            <p:cNvPr id="15" name="object 15" descr=""/>
            <p:cNvPicPr/>
            <p:nvPr/>
          </p:nvPicPr>
          <p:blipFill>
            <a:blip r:embed="rId5" cstate="print"/>
            <a:stretch>
              <a:fillRect/>
            </a:stretch>
          </p:blipFill>
          <p:spPr>
            <a:xfrm>
              <a:off x="743712" y="1399032"/>
              <a:ext cx="1667256" cy="1935480"/>
            </a:xfrm>
            <a:prstGeom prst="rect">
              <a:avLst/>
            </a:prstGeom>
          </p:spPr>
        </p:pic>
        <p:sp>
          <p:nvSpPr>
            <p:cNvPr id="16" name="object 16" descr=""/>
            <p:cNvSpPr/>
            <p:nvPr/>
          </p:nvSpPr>
          <p:spPr>
            <a:xfrm>
              <a:off x="745998" y="1713738"/>
              <a:ext cx="1620520" cy="935990"/>
            </a:xfrm>
            <a:custGeom>
              <a:avLst/>
              <a:gdLst/>
              <a:ahLst/>
              <a:cxnLst/>
              <a:rect l="l" t="t" r="r" b="b"/>
              <a:pathLst>
                <a:path w="1620520" h="935989">
                  <a:moveTo>
                    <a:pt x="1620012" y="0"/>
                  </a:moveTo>
                  <a:lnTo>
                    <a:pt x="0" y="0"/>
                  </a:lnTo>
                  <a:lnTo>
                    <a:pt x="0" y="935736"/>
                  </a:lnTo>
                  <a:lnTo>
                    <a:pt x="1620012" y="935736"/>
                  </a:lnTo>
                  <a:lnTo>
                    <a:pt x="1620012" y="0"/>
                  </a:lnTo>
                  <a:close/>
                </a:path>
              </a:pathLst>
            </a:custGeom>
            <a:solidFill>
              <a:srgbClr val="FFC000"/>
            </a:solidFill>
          </p:spPr>
          <p:txBody>
            <a:bodyPr wrap="square" lIns="0" tIns="0" rIns="0" bIns="0" rtlCol="0"/>
            <a:lstStyle/>
            <a:p/>
          </p:txBody>
        </p:sp>
        <p:sp>
          <p:nvSpPr>
            <p:cNvPr id="17" name="object 17" descr=""/>
            <p:cNvSpPr/>
            <p:nvPr/>
          </p:nvSpPr>
          <p:spPr>
            <a:xfrm>
              <a:off x="745998" y="1713738"/>
              <a:ext cx="1620520" cy="935990"/>
            </a:xfrm>
            <a:custGeom>
              <a:avLst/>
              <a:gdLst/>
              <a:ahLst/>
              <a:cxnLst/>
              <a:rect l="l" t="t" r="r" b="b"/>
              <a:pathLst>
                <a:path w="1620520" h="935989">
                  <a:moveTo>
                    <a:pt x="0" y="935736"/>
                  </a:moveTo>
                  <a:lnTo>
                    <a:pt x="1620012" y="935736"/>
                  </a:lnTo>
                  <a:lnTo>
                    <a:pt x="1620012" y="0"/>
                  </a:lnTo>
                  <a:lnTo>
                    <a:pt x="0" y="0"/>
                  </a:lnTo>
                  <a:lnTo>
                    <a:pt x="0" y="935736"/>
                  </a:lnTo>
                  <a:close/>
                </a:path>
              </a:pathLst>
            </a:custGeom>
            <a:ln w="28575">
              <a:solidFill>
                <a:srgbClr val="FFFFFF"/>
              </a:solidFill>
            </a:ln>
          </p:spPr>
          <p:txBody>
            <a:bodyPr wrap="square" lIns="0" tIns="0" rIns="0" bIns="0" rtlCol="0"/>
            <a:lstStyle/>
            <a:p/>
          </p:txBody>
        </p:sp>
        <p:pic>
          <p:nvPicPr>
            <p:cNvPr id="18" name="object 18" descr=""/>
            <p:cNvPicPr/>
            <p:nvPr/>
          </p:nvPicPr>
          <p:blipFill>
            <a:blip r:embed="rId6" cstate="print"/>
            <a:stretch>
              <a:fillRect/>
            </a:stretch>
          </p:blipFill>
          <p:spPr>
            <a:xfrm>
              <a:off x="795528" y="1412748"/>
              <a:ext cx="1565910" cy="1834134"/>
            </a:xfrm>
            <a:prstGeom prst="rect">
              <a:avLst/>
            </a:prstGeom>
          </p:spPr>
        </p:pic>
      </p:grpSp>
      <p:sp>
        <p:nvSpPr>
          <p:cNvPr id="19" name="object 19" descr=""/>
          <p:cNvSpPr txBox="1"/>
          <p:nvPr/>
        </p:nvSpPr>
        <p:spPr>
          <a:xfrm>
            <a:off x="1299463" y="1640789"/>
            <a:ext cx="511809" cy="1031875"/>
          </a:xfrm>
          <a:prstGeom prst="rect">
            <a:avLst/>
          </a:prstGeom>
        </p:spPr>
        <p:txBody>
          <a:bodyPr wrap="square" lIns="0" tIns="12700" rIns="0" bIns="0" rtlCol="0" vert="horz">
            <a:spAutoFit/>
          </a:bodyPr>
          <a:lstStyle/>
          <a:p>
            <a:pPr marL="12700">
              <a:lnSpc>
                <a:spcPct val="100000"/>
              </a:lnSpc>
              <a:spcBef>
                <a:spcPts val="100"/>
              </a:spcBef>
            </a:pPr>
            <a:r>
              <a:rPr dirty="0" sz="6600" spc="-50">
                <a:solidFill>
                  <a:srgbClr val="FFFFFF"/>
                </a:solidFill>
                <a:latin typeface="Microsoft JhengHei"/>
                <a:cs typeface="Microsoft JhengHei"/>
              </a:rPr>
              <a:t>3</a:t>
            </a:r>
            <a:endParaRPr sz="6600">
              <a:latin typeface="Microsoft JhengHei"/>
              <a:cs typeface="Microsoft JhengHei"/>
            </a:endParaRPr>
          </a:p>
        </p:txBody>
      </p:sp>
      <p:grpSp>
        <p:nvGrpSpPr>
          <p:cNvPr id="20" name="object 20" descr=""/>
          <p:cNvGrpSpPr/>
          <p:nvPr/>
        </p:nvGrpSpPr>
        <p:grpSpPr>
          <a:xfrm>
            <a:off x="6329171" y="1399032"/>
            <a:ext cx="1751330" cy="1935480"/>
            <a:chOff x="6329171" y="1399032"/>
            <a:chExt cx="1751330" cy="1935480"/>
          </a:xfrm>
        </p:grpSpPr>
        <p:pic>
          <p:nvPicPr>
            <p:cNvPr id="21" name="object 21" descr=""/>
            <p:cNvPicPr/>
            <p:nvPr/>
          </p:nvPicPr>
          <p:blipFill>
            <a:blip r:embed="rId4" cstate="print"/>
            <a:stretch>
              <a:fillRect/>
            </a:stretch>
          </p:blipFill>
          <p:spPr>
            <a:xfrm>
              <a:off x="6329171" y="1684032"/>
              <a:ext cx="1751076" cy="1066787"/>
            </a:xfrm>
            <a:prstGeom prst="rect">
              <a:avLst/>
            </a:prstGeom>
          </p:spPr>
        </p:pic>
        <p:pic>
          <p:nvPicPr>
            <p:cNvPr id="22" name="object 22" descr=""/>
            <p:cNvPicPr/>
            <p:nvPr/>
          </p:nvPicPr>
          <p:blipFill>
            <a:blip r:embed="rId7" cstate="print"/>
            <a:stretch>
              <a:fillRect/>
            </a:stretch>
          </p:blipFill>
          <p:spPr>
            <a:xfrm>
              <a:off x="6394703" y="1399032"/>
              <a:ext cx="1667255" cy="1935480"/>
            </a:xfrm>
            <a:prstGeom prst="rect">
              <a:avLst/>
            </a:prstGeom>
          </p:spPr>
        </p:pic>
        <p:sp>
          <p:nvSpPr>
            <p:cNvPr id="23" name="object 23" descr=""/>
            <p:cNvSpPr/>
            <p:nvPr/>
          </p:nvSpPr>
          <p:spPr>
            <a:xfrm>
              <a:off x="6396989" y="1713738"/>
              <a:ext cx="1620520" cy="935990"/>
            </a:xfrm>
            <a:custGeom>
              <a:avLst/>
              <a:gdLst/>
              <a:ahLst/>
              <a:cxnLst/>
              <a:rect l="l" t="t" r="r" b="b"/>
              <a:pathLst>
                <a:path w="1620520" h="935989">
                  <a:moveTo>
                    <a:pt x="1620012" y="0"/>
                  </a:moveTo>
                  <a:lnTo>
                    <a:pt x="0" y="0"/>
                  </a:lnTo>
                  <a:lnTo>
                    <a:pt x="0" y="935736"/>
                  </a:lnTo>
                  <a:lnTo>
                    <a:pt x="1620012" y="935736"/>
                  </a:lnTo>
                  <a:lnTo>
                    <a:pt x="1620012" y="0"/>
                  </a:lnTo>
                  <a:close/>
                </a:path>
              </a:pathLst>
            </a:custGeom>
            <a:solidFill>
              <a:srgbClr val="FF5050"/>
            </a:solidFill>
          </p:spPr>
          <p:txBody>
            <a:bodyPr wrap="square" lIns="0" tIns="0" rIns="0" bIns="0" rtlCol="0"/>
            <a:lstStyle/>
            <a:p/>
          </p:txBody>
        </p:sp>
        <p:sp>
          <p:nvSpPr>
            <p:cNvPr id="24" name="object 24" descr=""/>
            <p:cNvSpPr/>
            <p:nvPr/>
          </p:nvSpPr>
          <p:spPr>
            <a:xfrm>
              <a:off x="6396989" y="1713738"/>
              <a:ext cx="1620520" cy="935990"/>
            </a:xfrm>
            <a:custGeom>
              <a:avLst/>
              <a:gdLst/>
              <a:ahLst/>
              <a:cxnLst/>
              <a:rect l="l" t="t" r="r" b="b"/>
              <a:pathLst>
                <a:path w="1620520" h="935989">
                  <a:moveTo>
                    <a:pt x="0" y="935736"/>
                  </a:moveTo>
                  <a:lnTo>
                    <a:pt x="1620012" y="935736"/>
                  </a:lnTo>
                  <a:lnTo>
                    <a:pt x="1620012" y="0"/>
                  </a:lnTo>
                  <a:lnTo>
                    <a:pt x="0" y="0"/>
                  </a:lnTo>
                  <a:lnTo>
                    <a:pt x="0" y="935736"/>
                  </a:lnTo>
                  <a:close/>
                </a:path>
              </a:pathLst>
            </a:custGeom>
            <a:ln w="28575">
              <a:solidFill>
                <a:srgbClr val="FFFFFF"/>
              </a:solidFill>
            </a:ln>
          </p:spPr>
          <p:txBody>
            <a:bodyPr wrap="square" lIns="0" tIns="0" rIns="0" bIns="0" rtlCol="0"/>
            <a:lstStyle/>
            <a:p/>
          </p:txBody>
        </p:sp>
        <p:pic>
          <p:nvPicPr>
            <p:cNvPr id="25" name="object 25" descr=""/>
            <p:cNvPicPr/>
            <p:nvPr/>
          </p:nvPicPr>
          <p:blipFill>
            <a:blip r:embed="rId8" cstate="print"/>
            <a:stretch>
              <a:fillRect/>
            </a:stretch>
          </p:blipFill>
          <p:spPr>
            <a:xfrm>
              <a:off x="6446519" y="1412748"/>
              <a:ext cx="1565909" cy="1834134"/>
            </a:xfrm>
            <a:prstGeom prst="rect">
              <a:avLst/>
            </a:prstGeom>
          </p:spPr>
        </p:pic>
      </p:grpSp>
      <p:sp>
        <p:nvSpPr>
          <p:cNvPr id="26" name="object 26" descr=""/>
          <p:cNvSpPr txBox="1"/>
          <p:nvPr/>
        </p:nvSpPr>
        <p:spPr>
          <a:xfrm>
            <a:off x="6951344" y="1640789"/>
            <a:ext cx="511809" cy="1031875"/>
          </a:xfrm>
          <a:prstGeom prst="rect">
            <a:avLst/>
          </a:prstGeom>
        </p:spPr>
        <p:txBody>
          <a:bodyPr wrap="square" lIns="0" tIns="12700" rIns="0" bIns="0" rtlCol="0" vert="horz">
            <a:spAutoFit/>
          </a:bodyPr>
          <a:lstStyle/>
          <a:p>
            <a:pPr marL="12700">
              <a:lnSpc>
                <a:spcPct val="100000"/>
              </a:lnSpc>
              <a:spcBef>
                <a:spcPts val="100"/>
              </a:spcBef>
            </a:pPr>
            <a:r>
              <a:rPr dirty="0" sz="6600" spc="-50">
                <a:solidFill>
                  <a:srgbClr val="FFFFFF"/>
                </a:solidFill>
                <a:latin typeface="Microsoft JhengHei"/>
                <a:cs typeface="Microsoft JhengHei"/>
              </a:rPr>
              <a:t>5</a:t>
            </a:r>
            <a:endParaRPr sz="6600">
              <a:latin typeface="Microsoft JhengHei"/>
              <a:cs typeface="Microsoft JhengHei"/>
            </a:endParaRPr>
          </a:p>
        </p:txBody>
      </p:sp>
      <p:sp>
        <p:nvSpPr>
          <p:cNvPr id="27" name="object 27" descr=""/>
          <p:cNvSpPr txBox="1"/>
          <p:nvPr/>
        </p:nvSpPr>
        <p:spPr>
          <a:xfrm>
            <a:off x="5874258" y="1807591"/>
            <a:ext cx="443865" cy="696595"/>
          </a:xfrm>
          <a:prstGeom prst="rect">
            <a:avLst/>
          </a:prstGeom>
        </p:spPr>
        <p:txBody>
          <a:bodyPr wrap="square" lIns="0" tIns="13335" rIns="0" bIns="0" rtlCol="0" vert="horz">
            <a:spAutoFit/>
          </a:bodyPr>
          <a:lstStyle/>
          <a:p>
            <a:pPr marL="12700">
              <a:lnSpc>
                <a:spcPct val="100000"/>
              </a:lnSpc>
              <a:spcBef>
                <a:spcPts val="105"/>
              </a:spcBef>
            </a:pPr>
            <a:r>
              <a:rPr dirty="0" sz="4400" spc="-50" b="1">
                <a:latin typeface="Microsoft JhengHei"/>
                <a:cs typeface="Microsoft JhengHei"/>
              </a:rPr>
              <a:t>+</a:t>
            </a:r>
            <a:endParaRPr sz="4400">
              <a:latin typeface="Microsoft JhengHei"/>
              <a:cs typeface="Microsoft JhengHei"/>
            </a:endParaRPr>
          </a:p>
        </p:txBody>
      </p:sp>
      <p:sp>
        <p:nvSpPr>
          <p:cNvPr id="28" name="object 28" descr=""/>
          <p:cNvSpPr txBox="1"/>
          <p:nvPr/>
        </p:nvSpPr>
        <p:spPr>
          <a:xfrm>
            <a:off x="1397888" y="2803766"/>
            <a:ext cx="3275329" cy="3119120"/>
          </a:xfrm>
          <a:prstGeom prst="rect">
            <a:avLst/>
          </a:prstGeom>
        </p:spPr>
        <p:txBody>
          <a:bodyPr wrap="square" lIns="0" tIns="13335" rIns="0" bIns="0" rtlCol="0" vert="horz">
            <a:spAutoFit/>
          </a:bodyPr>
          <a:lstStyle/>
          <a:p>
            <a:pPr marL="12700" marR="5080">
              <a:lnSpc>
                <a:spcPct val="140900"/>
              </a:lnSpc>
              <a:spcBef>
                <a:spcPts val="105"/>
              </a:spcBef>
            </a:pPr>
            <a:r>
              <a:rPr dirty="0" u="sng" sz="2400" spc="-10" b="1">
                <a:solidFill>
                  <a:srgbClr val="5F5348"/>
                </a:solidFill>
                <a:uFill>
                  <a:solidFill>
                    <a:srgbClr val="5F5348"/>
                  </a:solidFill>
                </a:uFill>
                <a:latin typeface="Microsoft JhengHei"/>
                <a:cs typeface="Microsoft JhengHei"/>
              </a:rPr>
              <a:t>可量測（</a:t>
            </a:r>
            <a:r>
              <a:rPr dirty="0" u="sng" sz="2400" spc="-10" b="1">
                <a:solidFill>
                  <a:srgbClr val="006FC0"/>
                </a:solidFill>
                <a:uFill>
                  <a:solidFill>
                    <a:srgbClr val="5F5348"/>
                  </a:solidFill>
                </a:uFill>
                <a:latin typeface="Microsoft JhengHei"/>
                <a:cs typeface="Microsoft JhengHei"/>
              </a:rPr>
              <a:t>M</a:t>
            </a:r>
            <a:r>
              <a:rPr dirty="0" u="sng" sz="2400" spc="-10" b="1">
                <a:solidFill>
                  <a:srgbClr val="5F5348"/>
                </a:solidFill>
                <a:uFill>
                  <a:solidFill>
                    <a:srgbClr val="5F5348"/>
                  </a:solidFill>
                </a:uFill>
                <a:latin typeface="Microsoft JhengHei"/>
                <a:cs typeface="Microsoft JhengHei"/>
              </a:rPr>
              <a:t>easurable）</a:t>
            </a:r>
            <a:r>
              <a:rPr dirty="0" u="sng" sz="2400" spc="600" b="1">
                <a:solidFill>
                  <a:srgbClr val="5F5348"/>
                </a:solidFill>
                <a:uFill>
                  <a:solidFill>
                    <a:srgbClr val="5F5348"/>
                  </a:solidFill>
                </a:uFill>
                <a:latin typeface="Microsoft JhengHei"/>
                <a:cs typeface="Microsoft JhengHei"/>
              </a:rPr>
              <a:t>              </a:t>
            </a:r>
            <a:r>
              <a:rPr dirty="0" u="sng" sz="2400" b="1">
                <a:solidFill>
                  <a:srgbClr val="5F5348"/>
                </a:solidFill>
                <a:uFill>
                  <a:solidFill>
                    <a:srgbClr val="5F5348"/>
                  </a:solidFill>
                </a:uFill>
                <a:latin typeface="Microsoft JhengHei"/>
                <a:cs typeface="Microsoft JhengHei"/>
              </a:rPr>
              <a:t>可報告</a:t>
            </a:r>
            <a:r>
              <a:rPr dirty="0" u="sng" sz="2400" spc="-10" b="1">
                <a:solidFill>
                  <a:srgbClr val="5F5348"/>
                </a:solidFill>
                <a:uFill>
                  <a:solidFill>
                    <a:srgbClr val="5F5348"/>
                  </a:solidFill>
                </a:uFill>
                <a:latin typeface="Microsoft JhengHei"/>
                <a:cs typeface="Microsoft JhengHei"/>
              </a:rPr>
              <a:t>（</a:t>
            </a:r>
            <a:r>
              <a:rPr dirty="0" u="sng" sz="2400" spc="-10" b="1">
                <a:solidFill>
                  <a:srgbClr val="006FC0"/>
                </a:solidFill>
                <a:uFill>
                  <a:solidFill>
                    <a:srgbClr val="5F5348"/>
                  </a:solidFill>
                </a:uFill>
                <a:latin typeface="Microsoft JhengHei"/>
                <a:cs typeface="Microsoft JhengHei"/>
              </a:rPr>
              <a:t>R</a:t>
            </a:r>
            <a:r>
              <a:rPr dirty="0" u="sng" sz="2400" spc="-10" b="1">
                <a:solidFill>
                  <a:srgbClr val="5F5348"/>
                </a:solidFill>
                <a:uFill>
                  <a:solidFill>
                    <a:srgbClr val="5F5348"/>
                  </a:solidFill>
                </a:uFill>
                <a:latin typeface="Microsoft JhengHei"/>
                <a:cs typeface="Microsoft JhengHei"/>
              </a:rPr>
              <a:t>eportable）</a:t>
            </a:r>
            <a:r>
              <a:rPr dirty="0" u="sng" sz="2400" b="1">
                <a:solidFill>
                  <a:srgbClr val="5F5348"/>
                </a:solidFill>
                <a:uFill>
                  <a:solidFill>
                    <a:srgbClr val="5F5348"/>
                  </a:solidFill>
                </a:uFill>
                <a:latin typeface="Microsoft JhengHei"/>
                <a:cs typeface="Microsoft JhengHei"/>
              </a:rPr>
              <a:t>可驗證</a:t>
            </a:r>
            <a:r>
              <a:rPr dirty="0" u="sng" sz="2400" spc="-10" b="1">
                <a:solidFill>
                  <a:srgbClr val="5F5348"/>
                </a:solidFill>
                <a:uFill>
                  <a:solidFill>
                    <a:srgbClr val="5F5348"/>
                  </a:solidFill>
                </a:uFill>
                <a:latin typeface="Microsoft JhengHei"/>
                <a:cs typeface="Microsoft JhengHei"/>
              </a:rPr>
              <a:t>（</a:t>
            </a:r>
            <a:r>
              <a:rPr dirty="0" u="sng" sz="2400" spc="-10" b="1">
                <a:solidFill>
                  <a:srgbClr val="006FC0"/>
                </a:solidFill>
                <a:uFill>
                  <a:solidFill>
                    <a:srgbClr val="5F5348"/>
                  </a:solidFill>
                </a:uFill>
                <a:latin typeface="Microsoft JhengHei"/>
                <a:cs typeface="Microsoft JhengHei"/>
              </a:rPr>
              <a:t>V</a:t>
            </a:r>
            <a:r>
              <a:rPr dirty="0" u="sng" sz="2400" spc="-10" b="1">
                <a:solidFill>
                  <a:srgbClr val="5F5348"/>
                </a:solidFill>
                <a:uFill>
                  <a:solidFill>
                    <a:srgbClr val="5F5348"/>
                  </a:solidFill>
                </a:uFill>
                <a:latin typeface="Microsoft JhengHei"/>
                <a:cs typeface="Microsoft JhengHei"/>
              </a:rPr>
              <a:t>erifiable）</a:t>
            </a:r>
            <a:endParaRPr sz="2400">
              <a:latin typeface="Microsoft JhengHei"/>
              <a:cs typeface="Microsoft JhengHei"/>
            </a:endParaRPr>
          </a:p>
          <a:p>
            <a:pPr marL="349250" indent="-286385">
              <a:lnSpc>
                <a:spcPct val="100000"/>
              </a:lnSpc>
              <a:spcBef>
                <a:spcPts val="2575"/>
              </a:spcBef>
              <a:buFont typeface="Wingdings"/>
              <a:buChar char=""/>
              <a:tabLst>
                <a:tab pos="349250" algn="l"/>
              </a:tabLst>
            </a:pPr>
            <a:r>
              <a:rPr dirty="0" sz="2000" spc="-20" b="1">
                <a:solidFill>
                  <a:srgbClr val="44536A"/>
                </a:solidFill>
                <a:latin typeface="Microsoft JhengHei"/>
                <a:cs typeface="Microsoft JhengHei"/>
              </a:rPr>
              <a:t>專案邊界明確</a:t>
            </a:r>
            <a:endParaRPr sz="2000">
              <a:latin typeface="Microsoft JhengHei"/>
              <a:cs typeface="Microsoft JhengHei"/>
            </a:endParaRPr>
          </a:p>
          <a:p>
            <a:pPr marL="349250" indent="-286385">
              <a:lnSpc>
                <a:spcPct val="100000"/>
              </a:lnSpc>
              <a:spcBef>
                <a:spcPts val="1205"/>
              </a:spcBef>
              <a:buFont typeface="Wingdings"/>
              <a:buChar char=""/>
              <a:tabLst>
                <a:tab pos="349250" algn="l"/>
              </a:tabLst>
            </a:pPr>
            <a:r>
              <a:rPr dirty="0" sz="2000" spc="-10" b="1">
                <a:solidFill>
                  <a:srgbClr val="44536A"/>
                </a:solidFill>
                <a:latin typeface="Microsoft JhengHei"/>
                <a:cs typeface="Microsoft JhengHei"/>
              </a:rPr>
              <a:t>基線情境明確</a:t>
            </a:r>
            <a:endParaRPr sz="2000">
              <a:latin typeface="Microsoft JhengHei"/>
              <a:cs typeface="Microsoft JhengHei"/>
            </a:endParaRPr>
          </a:p>
          <a:p>
            <a:pPr marL="349250" indent="-286385">
              <a:lnSpc>
                <a:spcPct val="100000"/>
              </a:lnSpc>
              <a:spcBef>
                <a:spcPts val="1200"/>
              </a:spcBef>
              <a:buFont typeface="Wingdings"/>
              <a:buChar char=""/>
              <a:tabLst>
                <a:tab pos="349250" algn="l"/>
              </a:tabLst>
            </a:pPr>
            <a:r>
              <a:rPr dirty="0" sz="2000" spc="-10" b="1">
                <a:solidFill>
                  <a:srgbClr val="44536A"/>
                </a:solidFill>
                <a:latin typeface="Microsoft JhengHei"/>
                <a:cs typeface="Microsoft JhengHei"/>
              </a:rPr>
              <a:t>專案情境明確</a:t>
            </a:r>
            <a:endParaRPr sz="2000">
              <a:latin typeface="Microsoft JhengHei"/>
              <a:cs typeface="Microsoft JhengHei"/>
            </a:endParaRPr>
          </a:p>
        </p:txBody>
      </p:sp>
      <p:sp>
        <p:nvSpPr>
          <p:cNvPr id="29" name="object 29" descr=""/>
          <p:cNvSpPr txBox="1"/>
          <p:nvPr/>
        </p:nvSpPr>
        <p:spPr>
          <a:xfrm>
            <a:off x="7502397" y="2751261"/>
            <a:ext cx="2463800" cy="2527935"/>
          </a:xfrm>
          <a:prstGeom prst="rect">
            <a:avLst/>
          </a:prstGeom>
        </p:spPr>
        <p:txBody>
          <a:bodyPr wrap="square" lIns="0" tIns="12700" rIns="0" bIns="0" rtlCol="0" vert="horz">
            <a:spAutoFit/>
          </a:bodyPr>
          <a:lstStyle/>
          <a:p>
            <a:pPr algn="just" marL="12700" marR="1529080">
              <a:lnSpc>
                <a:spcPct val="136800"/>
              </a:lnSpc>
              <a:spcBef>
                <a:spcPts val="100"/>
              </a:spcBef>
            </a:pPr>
            <a:r>
              <a:rPr dirty="0" sz="2400" spc="-25" b="1">
                <a:solidFill>
                  <a:srgbClr val="44536A"/>
                </a:solidFill>
                <a:latin typeface="Microsoft JhengHei"/>
                <a:cs typeface="Microsoft JhengHei"/>
              </a:rPr>
              <a:t>外加性</a:t>
            </a:r>
            <a:r>
              <a:rPr dirty="0" sz="2400" spc="-25" b="1">
                <a:solidFill>
                  <a:srgbClr val="99B0B9"/>
                </a:solidFill>
                <a:latin typeface="Microsoft JhengHei"/>
                <a:cs typeface="Microsoft JhengHei"/>
              </a:rPr>
              <a:t>保守性</a:t>
            </a:r>
            <a:r>
              <a:rPr dirty="0" sz="2400" spc="-25" b="1">
                <a:solidFill>
                  <a:srgbClr val="7A888B"/>
                </a:solidFill>
                <a:latin typeface="Microsoft JhengHei"/>
                <a:cs typeface="Microsoft JhengHei"/>
              </a:rPr>
              <a:t>永久性</a:t>
            </a:r>
            <a:endParaRPr sz="2400">
              <a:latin typeface="Microsoft JhengHei"/>
              <a:cs typeface="Microsoft JhengHei"/>
            </a:endParaRPr>
          </a:p>
          <a:p>
            <a:pPr marL="12700" marR="5080">
              <a:lnSpc>
                <a:spcPct val="136800"/>
              </a:lnSpc>
            </a:pPr>
            <a:r>
              <a:rPr dirty="0" sz="2400" spc="-20" b="1">
                <a:solidFill>
                  <a:srgbClr val="9FAAAC"/>
                </a:solidFill>
                <a:latin typeface="Microsoft JhengHei"/>
                <a:cs typeface="Microsoft JhengHei"/>
              </a:rPr>
              <a:t>避免發生環境危害</a:t>
            </a:r>
            <a:r>
              <a:rPr dirty="0" sz="2400" spc="-20" b="1">
                <a:solidFill>
                  <a:srgbClr val="55819B"/>
                </a:solidFill>
                <a:latin typeface="Microsoft JhengHei"/>
                <a:cs typeface="Microsoft JhengHei"/>
              </a:rPr>
              <a:t>避免重複計算</a:t>
            </a:r>
            <a:endParaRPr sz="2400">
              <a:latin typeface="Microsoft JhengHei"/>
              <a:cs typeface="Microsoft JhengHei"/>
            </a:endParaRPr>
          </a:p>
        </p:txBody>
      </p:sp>
      <p:grpSp>
        <p:nvGrpSpPr>
          <p:cNvPr id="30" name="object 30" descr=""/>
          <p:cNvGrpSpPr/>
          <p:nvPr/>
        </p:nvGrpSpPr>
        <p:grpSpPr>
          <a:xfrm>
            <a:off x="745236" y="1042416"/>
            <a:ext cx="6595745" cy="2205355"/>
            <a:chOff x="745236" y="1042416"/>
            <a:chExt cx="6595745" cy="2205355"/>
          </a:xfrm>
        </p:grpSpPr>
        <p:sp>
          <p:nvSpPr>
            <p:cNvPr id="31" name="object 31" descr=""/>
            <p:cNvSpPr/>
            <p:nvPr/>
          </p:nvSpPr>
          <p:spPr>
            <a:xfrm>
              <a:off x="7024115" y="2930651"/>
              <a:ext cx="288290" cy="288290"/>
            </a:xfrm>
            <a:custGeom>
              <a:avLst/>
              <a:gdLst/>
              <a:ahLst/>
              <a:cxnLst/>
              <a:rect l="l" t="t" r="r" b="b"/>
              <a:pathLst>
                <a:path w="288290" h="288289">
                  <a:moveTo>
                    <a:pt x="144017" y="0"/>
                  </a:moveTo>
                  <a:lnTo>
                    <a:pt x="98511" y="7345"/>
                  </a:lnTo>
                  <a:lnTo>
                    <a:pt x="58978" y="27797"/>
                  </a:lnTo>
                  <a:lnTo>
                    <a:pt x="27797" y="58978"/>
                  </a:lnTo>
                  <a:lnTo>
                    <a:pt x="7345" y="98511"/>
                  </a:lnTo>
                  <a:lnTo>
                    <a:pt x="0" y="144018"/>
                  </a:lnTo>
                  <a:lnTo>
                    <a:pt x="7345" y="189524"/>
                  </a:lnTo>
                  <a:lnTo>
                    <a:pt x="27797" y="229057"/>
                  </a:lnTo>
                  <a:lnTo>
                    <a:pt x="58978" y="260238"/>
                  </a:lnTo>
                  <a:lnTo>
                    <a:pt x="98511" y="280690"/>
                  </a:lnTo>
                  <a:lnTo>
                    <a:pt x="144017" y="288036"/>
                  </a:lnTo>
                  <a:lnTo>
                    <a:pt x="189524" y="280690"/>
                  </a:lnTo>
                  <a:lnTo>
                    <a:pt x="229057" y="260238"/>
                  </a:lnTo>
                  <a:lnTo>
                    <a:pt x="260238" y="229057"/>
                  </a:lnTo>
                  <a:lnTo>
                    <a:pt x="280690" y="189524"/>
                  </a:lnTo>
                  <a:lnTo>
                    <a:pt x="288035" y="144018"/>
                  </a:lnTo>
                  <a:lnTo>
                    <a:pt x="280690" y="98511"/>
                  </a:lnTo>
                  <a:lnTo>
                    <a:pt x="260238" y="58978"/>
                  </a:lnTo>
                  <a:lnTo>
                    <a:pt x="229057" y="27797"/>
                  </a:lnTo>
                  <a:lnTo>
                    <a:pt x="189524" y="7345"/>
                  </a:lnTo>
                  <a:lnTo>
                    <a:pt x="144017" y="0"/>
                  </a:lnTo>
                  <a:close/>
                </a:path>
              </a:pathLst>
            </a:custGeom>
            <a:solidFill>
              <a:srgbClr val="FFFFFF"/>
            </a:solidFill>
          </p:spPr>
          <p:txBody>
            <a:bodyPr wrap="square" lIns="0" tIns="0" rIns="0" bIns="0" rtlCol="0"/>
            <a:lstStyle/>
            <a:p/>
          </p:txBody>
        </p:sp>
        <p:sp>
          <p:nvSpPr>
            <p:cNvPr id="32" name="object 32" descr=""/>
            <p:cNvSpPr/>
            <p:nvPr/>
          </p:nvSpPr>
          <p:spPr>
            <a:xfrm>
              <a:off x="7024115" y="2930651"/>
              <a:ext cx="288290" cy="288290"/>
            </a:xfrm>
            <a:custGeom>
              <a:avLst/>
              <a:gdLst/>
              <a:ahLst/>
              <a:cxnLst/>
              <a:rect l="l" t="t" r="r" b="b"/>
              <a:pathLst>
                <a:path w="288290" h="288289">
                  <a:moveTo>
                    <a:pt x="0" y="144018"/>
                  </a:moveTo>
                  <a:lnTo>
                    <a:pt x="7345" y="98511"/>
                  </a:lnTo>
                  <a:lnTo>
                    <a:pt x="27797" y="58978"/>
                  </a:lnTo>
                  <a:lnTo>
                    <a:pt x="58978" y="27797"/>
                  </a:lnTo>
                  <a:lnTo>
                    <a:pt x="98511" y="7345"/>
                  </a:lnTo>
                  <a:lnTo>
                    <a:pt x="144017" y="0"/>
                  </a:lnTo>
                  <a:lnTo>
                    <a:pt x="189524" y="7345"/>
                  </a:lnTo>
                  <a:lnTo>
                    <a:pt x="229057" y="27797"/>
                  </a:lnTo>
                  <a:lnTo>
                    <a:pt x="260238" y="58978"/>
                  </a:lnTo>
                  <a:lnTo>
                    <a:pt x="280690" y="98511"/>
                  </a:lnTo>
                  <a:lnTo>
                    <a:pt x="288035" y="144018"/>
                  </a:lnTo>
                  <a:lnTo>
                    <a:pt x="280690" y="189524"/>
                  </a:lnTo>
                  <a:lnTo>
                    <a:pt x="260238" y="229057"/>
                  </a:lnTo>
                  <a:lnTo>
                    <a:pt x="229057" y="260238"/>
                  </a:lnTo>
                  <a:lnTo>
                    <a:pt x="189524" y="280690"/>
                  </a:lnTo>
                  <a:lnTo>
                    <a:pt x="144017" y="288036"/>
                  </a:lnTo>
                  <a:lnTo>
                    <a:pt x="98511" y="280690"/>
                  </a:lnTo>
                  <a:lnTo>
                    <a:pt x="58978" y="260238"/>
                  </a:lnTo>
                  <a:lnTo>
                    <a:pt x="27797" y="229057"/>
                  </a:lnTo>
                  <a:lnTo>
                    <a:pt x="7345" y="189524"/>
                  </a:lnTo>
                  <a:lnTo>
                    <a:pt x="0" y="144018"/>
                  </a:lnTo>
                  <a:close/>
                </a:path>
              </a:pathLst>
            </a:custGeom>
            <a:ln w="57149">
              <a:solidFill>
                <a:srgbClr val="44536A"/>
              </a:solidFill>
            </a:ln>
          </p:spPr>
          <p:txBody>
            <a:bodyPr wrap="square" lIns="0" tIns="0" rIns="0" bIns="0" rtlCol="0"/>
            <a:lstStyle/>
            <a:p/>
          </p:txBody>
        </p:sp>
        <p:sp>
          <p:nvSpPr>
            <p:cNvPr id="33" name="object 33" descr=""/>
            <p:cNvSpPr/>
            <p:nvPr/>
          </p:nvSpPr>
          <p:spPr>
            <a:xfrm>
              <a:off x="745236" y="1042416"/>
              <a:ext cx="1007744" cy="396240"/>
            </a:xfrm>
            <a:custGeom>
              <a:avLst/>
              <a:gdLst/>
              <a:ahLst/>
              <a:cxnLst/>
              <a:rect l="l" t="t" r="r" b="b"/>
              <a:pathLst>
                <a:path w="1007744" h="396240">
                  <a:moveTo>
                    <a:pt x="1007363" y="0"/>
                  </a:moveTo>
                  <a:lnTo>
                    <a:pt x="0" y="0"/>
                  </a:lnTo>
                  <a:lnTo>
                    <a:pt x="0" y="396239"/>
                  </a:lnTo>
                  <a:lnTo>
                    <a:pt x="1007363" y="396239"/>
                  </a:lnTo>
                  <a:lnTo>
                    <a:pt x="1007363" y="0"/>
                  </a:lnTo>
                  <a:close/>
                </a:path>
              </a:pathLst>
            </a:custGeom>
            <a:solidFill>
              <a:srgbClr val="81B113"/>
            </a:solidFill>
          </p:spPr>
          <p:txBody>
            <a:bodyPr wrap="square" lIns="0" tIns="0" rIns="0" bIns="0" rtlCol="0"/>
            <a:lstStyle/>
            <a:p/>
          </p:txBody>
        </p:sp>
        <p:pic>
          <p:nvPicPr>
            <p:cNvPr id="34" name="object 34" descr=""/>
            <p:cNvPicPr/>
            <p:nvPr/>
          </p:nvPicPr>
          <p:blipFill>
            <a:blip r:embed="rId9" cstate="print"/>
            <a:stretch>
              <a:fillRect/>
            </a:stretch>
          </p:blipFill>
          <p:spPr>
            <a:xfrm>
              <a:off x="746760" y="1051560"/>
              <a:ext cx="474713" cy="454913"/>
            </a:xfrm>
            <a:prstGeom prst="rect">
              <a:avLst/>
            </a:prstGeom>
          </p:spPr>
        </p:pic>
        <p:pic>
          <p:nvPicPr>
            <p:cNvPr id="35" name="object 35" descr=""/>
            <p:cNvPicPr/>
            <p:nvPr/>
          </p:nvPicPr>
          <p:blipFill>
            <a:blip r:embed="rId10" cstate="print"/>
            <a:stretch>
              <a:fillRect/>
            </a:stretch>
          </p:blipFill>
          <p:spPr>
            <a:xfrm>
              <a:off x="1001268" y="1051560"/>
              <a:ext cx="512838" cy="454913"/>
            </a:xfrm>
            <a:prstGeom prst="rect">
              <a:avLst/>
            </a:prstGeom>
          </p:spPr>
        </p:pic>
        <p:pic>
          <p:nvPicPr>
            <p:cNvPr id="36" name="object 36" descr=""/>
            <p:cNvPicPr/>
            <p:nvPr/>
          </p:nvPicPr>
          <p:blipFill>
            <a:blip r:embed="rId11" cstate="print"/>
            <a:stretch>
              <a:fillRect/>
            </a:stretch>
          </p:blipFill>
          <p:spPr>
            <a:xfrm>
              <a:off x="1292352" y="1051560"/>
              <a:ext cx="474713" cy="454913"/>
            </a:xfrm>
            <a:prstGeom prst="rect">
              <a:avLst/>
            </a:prstGeom>
          </p:spPr>
        </p:pic>
      </p:grpSp>
      <p:sp>
        <p:nvSpPr>
          <p:cNvPr id="37" name="object 37" descr=""/>
          <p:cNvSpPr txBox="1"/>
          <p:nvPr/>
        </p:nvSpPr>
        <p:spPr>
          <a:xfrm>
            <a:off x="745236" y="1042416"/>
            <a:ext cx="1007744" cy="396240"/>
          </a:xfrm>
          <a:prstGeom prst="rect">
            <a:avLst/>
          </a:prstGeom>
        </p:spPr>
        <p:txBody>
          <a:bodyPr wrap="square" lIns="0" tIns="69850" rIns="0" bIns="0" rtlCol="0" vert="horz">
            <a:spAutoFit/>
          </a:bodyPr>
          <a:lstStyle/>
          <a:p>
            <a:pPr marL="129539">
              <a:lnSpc>
                <a:spcPct val="100000"/>
              </a:lnSpc>
              <a:spcBef>
                <a:spcPts val="550"/>
              </a:spcBef>
            </a:pPr>
            <a:r>
              <a:rPr dirty="0" sz="1600" spc="-5" b="1">
                <a:solidFill>
                  <a:srgbClr val="FFFFFF"/>
                </a:solidFill>
                <a:latin typeface="Microsoft JhengHei"/>
                <a:cs typeface="Microsoft JhengHei"/>
              </a:rPr>
              <a:t>第 </a:t>
            </a:r>
            <a:r>
              <a:rPr dirty="0" sz="1600" b="1">
                <a:solidFill>
                  <a:srgbClr val="FFFFFF"/>
                </a:solidFill>
                <a:latin typeface="Microsoft JhengHei"/>
                <a:cs typeface="Microsoft JhengHei"/>
              </a:rPr>
              <a:t>10</a:t>
            </a:r>
            <a:r>
              <a:rPr dirty="0" sz="1600" spc="-35" b="1">
                <a:solidFill>
                  <a:srgbClr val="FFFFFF"/>
                </a:solidFill>
                <a:latin typeface="Microsoft JhengHei"/>
                <a:cs typeface="Microsoft JhengHei"/>
              </a:rPr>
              <a:t> 條</a:t>
            </a:r>
            <a:endParaRPr sz="1600">
              <a:latin typeface="Microsoft JhengHei"/>
              <a:cs typeface="Microsoft JhengHei"/>
            </a:endParaRPr>
          </a:p>
        </p:txBody>
      </p:sp>
      <p:sp>
        <p:nvSpPr>
          <p:cNvPr id="38" name="object 38"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11</a:t>
            </a:fld>
          </a:p>
        </p:txBody>
      </p:sp>
      <p:sp>
        <p:nvSpPr>
          <p:cNvPr id="39" name="object 39"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
          <p:cNvSpPr/>
          <p:nvPr/>
        </p:nvSpPr>
        <p:spPr>
          <a:xfrm>
            <a:off x="2074164" y="1618487"/>
            <a:ext cx="5401310" cy="731520"/>
          </a:xfrm>
          <a:custGeom>
            <a:avLst/>
            <a:gdLst/>
            <a:ahLst/>
            <a:cxnLst/>
            <a:rect l="l" t="t" r="r" b="b"/>
            <a:pathLst>
              <a:path w="5401309" h="731519">
                <a:moveTo>
                  <a:pt x="502920" y="4572"/>
                </a:moveTo>
                <a:lnTo>
                  <a:pt x="0" y="4572"/>
                </a:lnTo>
                <a:lnTo>
                  <a:pt x="0" y="112776"/>
                </a:lnTo>
                <a:lnTo>
                  <a:pt x="502920" y="112776"/>
                </a:lnTo>
                <a:lnTo>
                  <a:pt x="502920" y="4572"/>
                </a:lnTo>
                <a:close/>
              </a:path>
              <a:path w="5401309" h="731519">
                <a:moveTo>
                  <a:pt x="1626108" y="623328"/>
                </a:moveTo>
                <a:lnTo>
                  <a:pt x="1123188" y="623328"/>
                </a:lnTo>
                <a:lnTo>
                  <a:pt x="1123188" y="731520"/>
                </a:lnTo>
                <a:lnTo>
                  <a:pt x="1626108" y="731520"/>
                </a:lnTo>
                <a:lnTo>
                  <a:pt x="1626108" y="623328"/>
                </a:lnTo>
                <a:close/>
              </a:path>
              <a:path w="5401309" h="731519">
                <a:moveTo>
                  <a:pt x="1659636" y="0"/>
                </a:moveTo>
                <a:lnTo>
                  <a:pt x="687324" y="0"/>
                </a:lnTo>
                <a:lnTo>
                  <a:pt x="687324" y="108204"/>
                </a:lnTo>
                <a:lnTo>
                  <a:pt x="1659636" y="108204"/>
                </a:lnTo>
                <a:lnTo>
                  <a:pt x="1659636" y="0"/>
                </a:lnTo>
                <a:close/>
              </a:path>
              <a:path w="5401309" h="731519">
                <a:moveTo>
                  <a:pt x="2258555" y="623328"/>
                </a:moveTo>
                <a:lnTo>
                  <a:pt x="1754124" y="623328"/>
                </a:lnTo>
                <a:lnTo>
                  <a:pt x="1754124" y="731520"/>
                </a:lnTo>
                <a:lnTo>
                  <a:pt x="2258555" y="731520"/>
                </a:lnTo>
                <a:lnTo>
                  <a:pt x="2258555" y="623328"/>
                </a:lnTo>
                <a:close/>
              </a:path>
              <a:path w="5401309" h="731519">
                <a:moveTo>
                  <a:pt x="2889504" y="623328"/>
                </a:moveTo>
                <a:lnTo>
                  <a:pt x="2385060" y="623328"/>
                </a:lnTo>
                <a:lnTo>
                  <a:pt x="2385060" y="731520"/>
                </a:lnTo>
                <a:lnTo>
                  <a:pt x="2889504" y="731520"/>
                </a:lnTo>
                <a:lnTo>
                  <a:pt x="2889504" y="623328"/>
                </a:lnTo>
                <a:close/>
              </a:path>
              <a:path w="5401309" h="731519">
                <a:moveTo>
                  <a:pt x="3843528" y="623328"/>
                </a:moveTo>
                <a:lnTo>
                  <a:pt x="3015996" y="623328"/>
                </a:lnTo>
                <a:lnTo>
                  <a:pt x="3015996" y="731520"/>
                </a:lnTo>
                <a:lnTo>
                  <a:pt x="3843528" y="731520"/>
                </a:lnTo>
                <a:lnTo>
                  <a:pt x="3843528" y="623328"/>
                </a:lnTo>
                <a:close/>
              </a:path>
              <a:path w="5401309" h="731519">
                <a:moveTo>
                  <a:pt x="5401056" y="623328"/>
                </a:moveTo>
                <a:lnTo>
                  <a:pt x="4032504" y="623328"/>
                </a:lnTo>
                <a:lnTo>
                  <a:pt x="4032504" y="731520"/>
                </a:lnTo>
                <a:lnTo>
                  <a:pt x="5401056" y="731520"/>
                </a:lnTo>
                <a:lnTo>
                  <a:pt x="5401056" y="623328"/>
                </a:lnTo>
                <a:close/>
              </a:path>
            </a:pathLst>
          </a:custGeom>
          <a:solidFill>
            <a:srgbClr val="F8CAAC"/>
          </a:solidFill>
        </p:spPr>
        <p:txBody>
          <a:bodyPr wrap="square" lIns="0" tIns="0" rIns="0" bIns="0" rtlCol="0"/>
          <a:lstStyle/>
          <a:p/>
        </p:txBody>
      </p:sp>
      <p:sp>
        <p:nvSpPr>
          <p:cNvPr id="3" name="object 3"/>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誰可以申請自願減量專案？</a:t>
            </a:r>
          </a:p>
        </p:txBody>
      </p:sp>
      <p:sp>
        <p:nvSpPr>
          <p:cNvPr id="4" name="object 4" descr=""/>
          <p:cNvSpPr txBox="1"/>
          <p:nvPr/>
        </p:nvSpPr>
        <p:spPr>
          <a:xfrm>
            <a:off x="3036570" y="2049017"/>
            <a:ext cx="4894580" cy="269240"/>
          </a:xfrm>
          <a:prstGeom prst="rect">
            <a:avLst/>
          </a:prstGeom>
        </p:spPr>
        <p:txBody>
          <a:bodyPr wrap="square" lIns="0" tIns="12065" rIns="0" bIns="0" rtlCol="0" vert="horz">
            <a:spAutoFit/>
          </a:bodyPr>
          <a:lstStyle/>
          <a:p>
            <a:pPr marL="12700">
              <a:lnSpc>
                <a:spcPct val="100000"/>
              </a:lnSpc>
              <a:spcBef>
                <a:spcPts val="95"/>
              </a:spcBef>
            </a:pPr>
            <a:r>
              <a:rPr dirty="0" sz="1600" spc="-25" b="1">
                <a:latin typeface="Microsoft JhengHei"/>
                <a:cs typeface="Microsoft JhengHei"/>
              </a:rPr>
              <a:t>指公司、行號、工廠、民間機構、行政機關（構</a:t>
            </a:r>
            <a:r>
              <a:rPr dirty="0" sz="1600" spc="-10" b="1">
                <a:latin typeface="Microsoft JhengHei"/>
                <a:cs typeface="Microsoft JhengHei"/>
              </a:rPr>
              <a:t>）</a:t>
            </a:r>
            <a:r>
              <a:rPr dirty="0" sz="1600" spc="-40" b="1">
                <a:latin typeface="Microsoft JhengHei"/>
                <a:cs typeface="Microsoft JhengHei"/>
              </a:rPr>
              <a:t>等。</a:t>
            </a:r>
            <a:endParaRPr sz="1600">
              <a:latin typeface="Microsoft JhengHei"/>
              <a:cs typeface="Microsoft JhengHei"/>
            </a:endParaRPr>
          </a:p>
        </p:txBody>
      </p:sp>
      <p:grpSp>
        <p:nvGrpSpPr>
          <p:cNvPr id="5" name="object 5" descr=""/>
          <p:cNvGrpSpPr/>
          <p:nvPr/>
        </p:nvGrpSpPr>
        <p:grpSpPr>
          <a:xfrm>
            <a:off x="803148" y="1359408"/>
            <a:ext cx="1009015" cy="466090"/>
            <a:chOff x="803148" y="1359408"/>
            <a:chExt cx="1009015" cy="466090"/>
          </a:xfrm>
        </p:grpSpPr>
        <p:sp>
          <p:nvSpPr>
            <p:cNvPr id="6" name="object 6" descr=""/>
            <p:cNvSpPr/>
            <p:nvPr/>
          </p:nvSpPr>
          <p:spPr>
            <a:xfrm>
              <a:off x="803148" y="1359408"/>
              <a:ext cx="1009015" cy="396240"/>
            </a:xfrm>
            <a:custGeom>
              <a:avLst/>
              <a:gdLst/>
              <a:ahLst/>
              <a:cxnLst/>
              <a:rect l="l" t="t" r="r" b="b"/>
              <a:pathLst>
                <a:path w="1009014" h="396239">
                  <a:moveTo>
                    <a:pt x="1008888" y="0"/>
                  </a:moveTo>
                  <a:lnTo>
                    <a:pt x="0" y="0"/>
                  </a:lnTo>
                  <a:lnTo>
                    <a:pt x="0" y="396239"/>
                  </a:lnTo>
                  <a:lnTo>
                    <a:pt x="1008888" y="396239"/>
                  </a:lnTo>
                  <a:lnTo>
                    <a:pt x="1008888" y="0"/>
                  </a:lnTo>
                  <a:close/>
                </a:path>
              </a:pathLst>
            </a:custGeom>
            <a:solidFill>
              <a:srgbClr val="81B113"/>
            </a:solidFill>
          </p:spPr>
          <p:txBody>
            <a:bodyPr wrap="square" lIns="0" tIns="0" rIns="0" bIns="0" rtlCol="0"/>
            <a:lstStyle/>
            <a:p/>
          </p:txBody>
        </p:sp>
        <p:pic>
          <p:nvPicPr>
            <p:cNvPr id="7" name="object 7" descr=""/>
            <p:cNvPicPr/>
            <p:nvPr/>
          </p:nvPicPr>
          <p:blipFill>
            <a:blip r:embed="rId2" cstate="print"/>
            <a:stretch>
              <a:fillRect/>
            </a:stretch>
          </p:blipFill>
          <p:spPr>
            <a:xfrm>
              <a:off x="865632" y="1370076"/>
              <a:ext cx="474713" cy="454913"/>
            </a:xfrm>
            <a:prstGeom prst="rect">
              <a:avLst/>
            </a:prstGeom>
          </p:spPr>
        </p:pic>
        <p:pic>
          <p:nvPicPr>
            <p:cNvPr id="8" name="object 8" descr=""/>
            <p:cNvPicPr/>
            <p:nvPr/>
          </p:nvPicPr>
          <p:blipFill>
            <a:blip r:embed="rId3" cstate="print"/>
            <a:stretch>
              <a:fillRect/>
            </a:stretch>
          </p:blipFill>
          <p:spPr>
            <a:xfrm>
              <a:off x="1120140" y="1370076"/>
              <a:ext cx="392417" cy="454913"/>
            </a:xfrm>
            <a:prstGeom prst="rect">
              <a:avLst/>
            </a:prstGeom>
          </p:spPr>
        </p:pic>
        <p:pic>
          <p:nvPicPr>
            <p:cNvPr id="9" name="object 9" descr=""/>
            <p:cNvPicPr/>
            <p:nvPr/>
          </p:nvPicPr>
          <p:blipFill>
            <a:blip r:embed="rId4" cstate="print"/>
            <a:stretch>
              <a:fillRect/>
            </a:stretch>
          </p:blipFill>
          <p:spPr>
            <a:xfrm>
              <a:off x="1290828" y="1370076"/>
              <a:ext cx="474713" cy="454913"/>
            </a:xfrm>
            <a:prstGeom prst="rect">
              <a:avLst/>
            </a:prstGeom>
          </p:spPr>
        </p:pic>
      </p:grpSp>
      <p:sp>
        <p:nvSpPr>
          <p:cNvPr id="10" name="object 10" descr=""/>
          <p:cNvSpPr txBox="1"/>
          <p:nvPr/>
        </p:nvSpPr>
        <p:spPr>
          <a:xfrm>
            <a:off x="803148" y="1359408"/>
            <a:ext cx="1009015" cy="396240"/>
          </a:xfrm>
          <a:prstGeom prst="rect">
            <a:avLst/>
          </a:prstGeom>
        </p:spPr>
        <p:txBody>
          <a:bodyPr wrap="square" lIns="0" tIns="70485" rIns="0" bIns="0" rtlCol="0" vert="horz">
            <a:spAutoFit/>
          </a:bodyPr>
          <a:lstStyle/>
          <a:p>
            <a:pPr marL="189865">
              <a:lnSpc>
                <a:spcPct val="100000"/>
              </a:lnSpc>
              <a:spcBef>
                <a:spcPts val="555"/>
              </a:spcBef>
            </a:pPr>
            <a:r>
              <a:rPr dirty="0" sz="1600" spc="-5" b="1">
                <a:solidFill>
                  <a:srgbClr val="FFFFFF"/>
                </a:solidFill>
                <a:latin typeface="Microsoft JhengHei"/>
                <a:cs typeface="Microsoft JhengHei"/>
              </a:rPr>
              <a:t>第 </a:t>
            </a:r>
            <a:r>
              <a:rPr dirty="0" sz="1600" b="1">
                <a:solidFill>
                  <a:srgbClr val="FFFFFF"/>
                </a:solidFill>
                <a:latin typeface="Microsoft JhengHei"/>
                <a:cs typeface="Microsoft JhengHei"/>
              </a:rPr>
              <a:t>3</a:t>
            </a:r>
            <a:r>
              <a:rPr dirty="0" sz="1600" spc="-35" b="1">
                <a:solidFill>
                  <a:srgbClr val="FFFFFF"/>
                </a:solidFill>
                <a:latin typeface="Microsoft JhengHei"/>
                <a:cs typeface="Microsoft JhengHei"/>
              </a:rPr>
              <a:t> 條</a:t>
            </a:r>
            <a:endParaRPr sz="1600">
              <a:latin typeface="Microsoft JhengHei"/>
              <a:cs typeface="Microsoft JhengHei"/>
            </a:endParaRPr>
          </a:p>
        </p:txBody>
      </p:sp>
      <p:sp>
        <p:nvSpPr>
          <p:cNvPr id="11" name="object 11" descr=""/>
          <p:cNvSpPr txBox="1"/>
          <p:nvPr/>
        </p:nvSpPr>
        <p:spPr>
          <a:xfrm>
            <a:off x="2076069" y="1411985"/>
            <a:ext cx="8663305" cy="299720"/>
          </a:xfrm>
          <a:prstGeom prst="rect">
            <a:avLst/>
          </a:prstGeom>
        </p:spPr>
        <p:txBody>
          <a:bodyPr wrap="square" lIns="0" tIns="12700" rIns="0" bIns="0" rtlCol="0" vert="horz">
            <a:spAutoFit/>
          </a:bodyPr>
          <a:lstStyle/>
          <a:p>
            <a:pPr marL="12700">
              <a:lnSpc>
                <a:spcPct val="100000"/>
              </a:lnSpc>
              <a:spcBef>
                <a:spcPts val="100"/>
              </a:spcBef>
            </a:pPr>
            <a:r>
              <a:rPr dirty="0" sz="1800" b="1">
                <a:latin typeface="Microsoft JhengHei"/>
                <a:cs typeface="Microsoft JhengHei"/>
              </a:rPr>
              <a:t>事業</a:t>
            </a:r>
            <a:r>
              <a:rPr dirty="0" sz="1800">
                <a:latin typeface="Microsoft JhengHei"/>
                <a:cs typeface="Microsoft JhengHei"/>
              </a:rPr>
              <a:t>或</a:t>
            </a:r>
            <a:r>
              <a:rPr dirty="0" sz="1800" b="1">
                <a:latin typeface="Microsoft JhengHei"/>
                <a:cs typeface="Microsoft JhengHei"/>
              </a:rPr>
              <a:t>各級政府</a:t>
            </a:r>
            <a:r>
              <a:rPr dirty="0" sz="1800" spc="-5">
                <a:latin typeface="Microsoft JhengHei"/>
                <a:cs typeface="Microsoft JhengHei"/>
              </a:rPr>
              <a:t>為取得自願減量專案減量額度，應自行或共同依本辦法規定提出申請…</a:t>
            </a:r>
            <a:endParaRPr sz="1800">
              <a:latin typeface="Microsoft JhengHei"/>
              <a:cs typeface="Microsoft JhengHei"/>
            </a:endParaRPr>
          </a:p>
        </p:txBody>
      </p:sp>
      <p:grpSp>
        <p:nvGrpSpPr>
          <p:cNvPr id="12" name="object 12" descr=""/>
          <p:cNvGrpSpPr/>
          <p:nvPr/>
        </p:nvGrpSpPr>
        <p:grpSpPr>
          <a:xfrm>
            <a:off x="803148" y="1731264"/>
            <a:ext cx="2154555" cy="1543050"/>
            <a:chOff x="803148" y="1731264"/>
            <a:chExt cx="2154555" cy="1543050"/>
          </a:xfrm>
        </p:grpSpPr>
        <p:sp>
          <p:nvSpPr>
            <p:cNvPr id="13" name="object 13" descr=""/>
            <p:cNvSpPr/>
            <p:nvPr/>
          </p:nvSpPr>
          <p:spPr>
            <a:xfrm>
              <a:off x="2319273" y="1731264"/>
              <a:ext cx="638175" cy="487680"/>
            </a:xfrm>
            <a:custGeom>
              <a:avLst/>
              <a:gdLst/>
              <a:ahLst/>
              <a:cxnLst/>
              <a:rect l="l" t="t" r="r" b="b"/>
              <a:pathLst>
                <a:path w="638175" h="487680">
                  <a:moveTo>
                    <a:pt x="561720" y="411225"/>
                  </a:moveTo>
                  <a:lnTo>
                    <a:pt x="561720" y="487425"/>
                  </a:lnTo>
                  <a:lnTo>
                    <a:pt x="625220" y="455675"/>
                  </a:lnTo>
                  <a:lnTo>
                    <a:pt x="574420" y="455675"/>
                  </a:lnTo>
                  <a:lnTo>
                    <a:pt x="574420" y="442975"/>
                  </a:lnTo>
                  <a:lnTo>
                    <a:pt x="625220" y="442975"/>
                  </a:lnTo>
                  <a:lnTo>
                    <a:pt x="561720" y="411225"/>
                  </a:lnTo>
                  <a:close/>
                </a:path>
                <a:path w="638175" h="487680">
                  <a:moveTo>
                    <a:pt x="12700" y="0"/>
                  </a:moveTo>
                  <a:lnTo>
                    <a:pt x="0" y="0"/>
                  </a:lnTo>
                  <a:lnTo>
                    <a:pt x="0" y="455675"/>
                  </a:lnTo>
                  <a:lnTo>
                    <a:pt x="561720" y="455675"/>
                  </a:lnTo>
                  <a:lnTo>
                    <a:pt x="561720" y="449325"/>
                  </a:lnTo>
                  <a:lnTo>
                    <a:pt x="12700" y="449325"/>
                  </a:lnTo>
                  <a:lnTo>
                    <a:pt x="6350" y="442975"/>
                  </a:lnTo>
                  <a:lnTo>
                    <a:pt x="12700" y="442975"/>
                  </a:lnTo>
                  <a:lnTo>
                    <a:pt x="12700" y="0"/>
                  </a:lnTo>
                  <a:close/>
                </a:path>
                <a:path w="638175" h="487680">
                  <a:moveTo>
                    <a:pt x="625220" y="442975"/>
                  </a:moveTo>
                  <a:lnTo>
                    <a:pt x="574420" y="442975"/>
                  </a:lnTo>
                  <a:lnTo>
                    <a:pt x="574420" y="455675"/>
                  </a:lnTo>
                  <a:lnTo>
                    <a:pt x="625220" y="455675"/>
                  </a:lnTo>
                  <a:lnTo>
                    <a:pt x="637920" y="449325"/>
                  </a:lnTo>
                  <a:lnTo>
                    <a:pt x="625220" y="442975"/>
                  </a:lnTo>
                  <a:close/>
                </a:path>
                <a:path w="638175" h="487680">
                  <a:moveTo>
                    <a:pt x="12700" y="442975"/>
                  </a:moveTo>
                  <a:lnTo>
                    <a:pt x="6350" y="442975"/>
                  </a:lnTo>
                  <a:lnTo>
                    <a:pt x="12700" y="449325"/>
                  </a:lnTo>
                  <a:lnTo>
                    <a:pt x="12700" y="442975"/>
                  </a:lnTo>
                  <a:close/>
                </a:path>
                <a:path w="638175" h="487680">
                  <a:moveTo>
                    <a:pt x="561720" y="442975"/>
                  </a:moveTo>
                  <a:lnTo>
                    <a:pt x="12700" y="442975"/>
                  </a:lnTo>
                  <a:lnTo>
                    <a:pt x="12700" y="449325"/>
                  </a:lnTo>
                  <a:lnTo>
                    <a:pt x="561720" y="449325"/>
                  </a:lnTo>
                  <a:lnTo>
                    <a:pt x="561720" y="442975"/>
                  </a:lnTo>
                  <a:close/>
                </a:path>
              </a:pathLst>
            </a:custGeom>
            <a:solidFill>
              <a:srgbClr val="455A5F"/>
            </a:solidFill>
          </p:spPr>
          <p:txBody>
            <a:bodyPr wrap="square" lIns="0" tIns="0" rIns="0" bIns="0" rtlCol="0"/>
            <a:lstStyle/>
            <a:p/>
          </p:txBody>
        </p:sp>
        <p:sp>
          <p:nvSpPr>
            <p:cNvPr id="14" name="object 14" descr=""/>
            <p:cNvSpPr/>
            <p:nvPr/>
          </p:nvSpPr>
          <p:spPr>
            <a:xfrm>
              <a:off x="803148" y="2810256"/>
              <a:ext cx="1009015" cy="394970"/>
            </a:xfrm>
            <a:custGeom>
              <a:avLst/>
              <a:gdLst/>
              <a:ahLst/>
              <a:cxnLst/>
              <a:rect l="l" t="t" r="r" b="b"/>
              <a:pathLst>
                <a:path w="1009014" h="394969">
                  <a:moveTo>
                    <a:pt x="1008888" y="0"/>
                  </a:moveTo>
                  <a:lnTo>
                    <a:pt x="0" y="0"/>
                  </a:lnTo>
                  <a:lnTo>
                    <a:pt x="0" y="394715"/>
                  </a:lnTo>
                  <a:lnTo>
                    <a:pt x="1008888" y="394715"/>
                  </a:lnTo>
                  <a:lnTo>
                    <a:pt x="1008888" y="0"/>
                  </a:lnTo>
                  <a:close/>
                </a:path>
              </a:pathLst>
            </a:custGeom>
            <a:solidFill>
              <a:srgbClr val="81B113"/>
            </a:solidFill>
          </p:spPr>
          <p:txBody>
            <a:bodyPr wrap="square" lIns="0" tIns="0" rIns="0" bIns="0" rtlCol="0"/>
            <a:lstStyle/>
            <a:p/>
          </p:txBody>
        </p:sp>
        <p:pic>
          <p:nvPicPr>
            <p:cNvPr id="15" name="object 15" descr=""/>
            <p:cNvPicPr/>
            <p:nvPr/>
          </p:nvPicPr>
          <p:blipFill>
            <a:blip r:embed="rId5" cstate="print"/>
            <a:stretch>
              <a:fillRect/>
            </a:stretch>
          </p:blipFill>
          <p:spPr>
            <a:xfrm>
              <a:off x="806196" y="2819400"/>
              <a:ext cx="474713" cy="454913"/>
            </a:xfrm>
            <a:prstGeom prst="rect">
              <a:avLst/>
            </a:prstGeom>
          </p:spPr>
        </p:pic>
        <p:pic>
          <p:nvPicPr>
            <p:cNvPr id="16" name="object 16" descr=""/>
            <p:cNvPicPr/>
            <p:nvPr/>
          </p:nvPicPr>
          <p:blipFill>
            <a:blip r:embed="rId6" cstate="print"/>
            <a:stretch>
              <a:fillRect/>
            </a:stretch>
          </p:blipFill>
          <p:spPr>
            <a:xfrm>
              <a:off x="1060704" y="2819400"/>
              <a:ext cx="563118" cy="454913"/>
            </a:xfrm>
            <a:prstGeom prst="rect">
              <a:avLst/>
            </a:prstGeom>
          </p:spPr>
        </p:pic>
        <p:pic>
          <p:nvPicPr>
            <p:cNvPr id="17" name="object 17" descr=""/>
            <p:cNvPicPr/>
            <p:nvPr/>
          </p:nvPicPr>
          <p:blipFill>
            <a:blip r:embed="rId7" cstate="print"/>
            <a:stretch>
              <a:fillRect/>
            </a:stretch>
          </p:blipFill>
          <p:spPr>
            <a:xfrm>
              <a:off x="1351788" y="2819400"/>
              <a:ext cx="474713" cy="454913"/>
            </a:xfrm>
            <a:prstGeom prst="rect">
              <a:avLst/>
            </a:prstGeom>
          </p:spPr>
        </p:pic>
      </p:grpSp>
      <p:sp>
        <p:nvSpPr>
          <p:cNvPr id="18" name="object 18" descr=""/>
          <p:cNvSpPr txBox="1"/>
          <p:nvPr/>
        </p:nvSpPr>
        <p:spPr>
          <a:xfrm>
            <a:off x="803148" y="2810255"/>
            <a:ext cx="1009015" cy="394970"/>
          </a:xfrm>
          <a:prstGeom prst="rect">
            <a:avLst/>
          </a:prstGeom>
        </p:spPr>
        <p:txBody>
          <a:bodyPr wrap="square" lIns="0" tIns="69215" rIns="0" bIns="0" rtlCol="0" vert="horz">
            <a:spAutoFit/>
          </a:bodyPr>
          <a:lstStyle/>
          <a:p>
            <a:pPr marL="130175">
              <a:lnSpc>
                <a:spcPct val="100000"/>
              </a:lnSpc>
              <a:spcBef>
                <a:spcPts val="545"/>
              </a:spcBef>
            </a:pPr>
            <a:r>
              <a:rPr dirty="0" sz="1600" spc="-5" b="1">
                <a:solidFill>
                  <a:srgbClr val="FFFFFF"/>
                </a:solidFill>
                <a:latin typeface="Microsoft JhengHei"/>
                <a:cs typeface="Microsoft JhengHei"/>
              </a:rPr>
              <a:t>第 </a:t>
            </a:r>
            <a:r>
              <a:rPr dirty="0" sz="1600" b="1">
                <a:solidFill>
                  <a:srgbClr val="FFFFFF"/>
                </a:solidFill>
                <a:latin typeface="Microsoft JhengHei"/>
                <a:cs typeface="Microsoft JhengHei"/>
              </a:rPr>
              <a:t>11</a:t>
            </a:r>
            <a:r>
              <a:rPr dirty="0" sz="1600" spc="-35" b="1">
                <a:solidFill>
                  <a:srgbClr val="FFFFFF"/>
                </a:solidFill>
                <a:latin typeface="Microsoft JhengHei"/>
                <a:cs typeface="Microsoft JhengHei"/>
              </a:rPr>
              <a:t> 條</a:t>
            </a:r>
            <a:endParaRPr sz="1600">
              <a:latin typeface="Microsoft JhengHei"/>
              <a:cs typeface="Microsoft JhengHei"/>
            </a:endParaRPr>
          </a:p>
        </p:txBody>
      </p:sp>
      <p:grpSp>
        <p:nvGrpSpPr>
          <p:cNvPr id="19" name="object 19" descr=""/>
          <p:cNvGrpSpPr/>
          <p:nvPr/>
        </p:nvGrpSpPr>
        <p:grpSpPr>
          <a:xfrm>
            <a:off x="3435096" y="2776740"/>
            <a:ext cx="4311015" cy="3301365"/>
            <a:chOff x="3435096" y="2776740"/>
            <a:chExt cx="4311015" cy="3301365"/>
          </a:xfrm>
        </p:grpSpPr>
        <p:sp>
          <p:nvSpPr>
            <p:cNvPr id="20" name="object 20" descr=""/>
            <p:cNvSpPr/>
            <p:nvPr/>
          </p:nvSpPr>
          <p:spPr>
            <a:xfrm>
              <a:off x="3435096" y="3639311"/>
              <a:ext cx="4192904" cy="2438400"/>
            </a:xfrm>
            <a:custGeom>
              <a:avLst/>
              <a:gdLst/>
              <a:ahLst/>
              <a:cxnLst/>
              <a:rect l="l" t="t" r="r" b="b"/>
              <a:pathLst>
                <a:path w="4192904" h="2438400">
                  <a:moveTo>
                    <a:pt x="1187196" y="592836"/>
                  </a:moveTo>
                  <a:lnTo>
                    <a:pt x="0" y="592836"/>
                  </a:lnTo>
                  <a:lnTo>
                    <a:pt x="0" y="701040"/>
                  </a:lnTo>
                  <a:lnTo>
                    <a:pt x="1187196" y="701040"/>
                  </a:lnTo>
                  <a:lnTo>
                    <a:pt x="1187196" y="592836"/>
                  </a:lnTo>
                  <a:close/>
                </a:path>
                <a:path w="4192904" h="2438400">
                  <a:moveTo>
                    <a:pt x="1429499" y="2330196"/>
                  </a:moveTo>
                  <a:lnTo>
                    <a:pt x="25908" y="2330196"/>
                  </a:lnTo>
                  <a:lnTo>
                    <a:pt x="25908" y="2438400"/>
                  </a:lnTo>
                  <a:lnTo>
                    <a:pt x="1429499" y="2438400"/>
                  </a:lnTo>
                  <a:lnTo>
                    <a:pt x="1429499" y="2330196"/>
                  </a:lnTo>
                  <a:close/>
                </a:path>
                <a:path w="4192904" h="2438400">
                  <a:moveTo>
                    <a:pt x="1610868" y="1764792"/>
                  </a:moveTo>
                  <a:lnTo>
                    <a:pt x="25908" y="1764792"/>
                  </a:lnTo>
                  <a:lnTo>
                    <a:pt x="25908" y="1871472"/>
                  </a:lnTo>
                  <a:lnTo>
                    <a:pt x="1610868" y="1871472"/>
                  </a:lnTo>
                  <a:lnTo>
                    <a:pt x="1610868" y="1764792"/>
                  </a:lnTo>
                  <a:close/>
                </a:path>
                <a:path w="4192904" h="2438400">
                  <a:moveTo>
                    <a:pt x="1616951" y="1190244"/>
                  </a:moveTo>
                  <a:lnTo>
                    <a:pt x="464820" y="1190244"/>
                  </a:lnTo>
                  <a:lnTo>
                    <a:pt x="464820" y="1298448"/>
                  </a:lnTo>
                  <a:lnTo>
                    <a:pt x="1616951" y="1298448"/>
                  </a:lnTo>
                  <a:lnTo>
                    <a:pt x="1616951" y="1190244"/>
                  </a:lnTo>
                  <a:close/>
                </a:path>
                <a:path w="4192904" h="2438400">
                  <a:moveTo>
                    <a:pt x="3473196" y="0"/>
                  </a:moveTo>
                  <a:lnTo>
                    <a:pt x="2068068" y="0"/>
                  </a:lnTo>
                  <a:lnTo>
                    <a:pt x="2068068" y="108204"/>
                  </a:lnTo>
                  <a:lnTo>
                    <a:pt x="3473196" y="108204"/>
                  </a:lnTo>
                  <a:lnTo>
                    <a:pt x="3473196" y="0"/>
                  </a:lnTo>
                  <a:close/>
                </a:path>
                <a:path w="4192904" h="2438400">
                  <a:moveTo>
                    <a:pt x="4192524" y="2330196"/>
                  </a:moveTo>
                  <a:lnTo>
                    <a:pt x="2068068" y="2330196"/>
                  </a:lnTo>
                  <a:lnTo>
                    <a:pt x="2068068" y="2438400"/>
                  </a:lnTo>
                  <a:lnTo>
                    <a:pt x="4192524" y="2438400"/>
                  </a:lnTo>
                  <a:lnTo>
                    <a:pt x="4192524" y="2330196"/>
                  </a:lnTo>
                  <a:close/>
                </a:path>
              </a:pathLst>
            </a:custGeom>
            <a:solidFill>
              <a:srgbClr val="F8CAAC"/>
            </a:solidFill>
          </p:spPr>
          <p:txBody>
            <a:bodyPr wrap="square" lIns="0" tIns="0" rIns="0" bIns="0" rtlCol="0"/>
            <a:lstStyle/>
            <a:p/>
          </p:txBody>
        </p:sp>
        <p:pic>
          <p:nvPicPr>
            <p:cNvPr id="21" name="object 21" descr=""/>
            <p:cNvPicPr/>
            <p:nvPr/>
          </p:nvPicPr>
          <p:blipFill>
            <a:blip r:embed="rId8" cstate="print"/>
            <a:stretch>
              <a:fillRect/>
            </a:stretch>
          </p:blipFill>
          <p:spPr>
            <a:xfrm>
              <a:off x="5839968" y="2776740"/>
              <a:ext cx="1905762" cy="511289"/>
            </a:xfrm>
            <a:prstGeom prst="rect">
              <a:avLst/>
            </a:prstGeom>
          </p:spPr>
        </p:pic>
      </p:grpSp>
      <p:sp>
        <p:nvSpPr>
          <p:cNvPr id="22" name="object 22" descr=""/>
          <p:cNvSpPr txBox="1"/>
          <p:nvPr/>
        </p:nvSpPr>
        <p:spPr>
          <a:xfrm>
            <a:off x="2085213" y="2833878"/>
            <a:ext cx="8018780" cy="3216275"/>
          </a:xfrm>
          <a:prstGeom prst="rect">
            <a:avLst/>
          </a:prstGeom>
        </p:spPr>
        <p:txBody>
          <a:bodyPr wrap="square" lIns="0" tIns="12700" rIns="0" bIns="0" rtlCol="0" vert="horz">
            <a:spAutoFit/>
          </a:bodyPr>
          <a:lstStyle/>
          <a:p>
            <a:pPr marL="12700">
              <a:lnSpc>
                <a:spcPct val="100000"/>
              </a:lnSpc>
              <a:spcBef>
                <a:spcPts val="100"/>
              </a:spcBef>
            </a:pPr>
            <a:r>
              <a:rPr dirty="0" sz="1800">
                <a:latin typeface="Microsoft JhengHei"/>
                <a:cs typeface="Microsoft JhengHei"/>
              </a:rPr>
              <a:t>事業或各級政府申請自願減量專案，其</a:t>
            </a:r>
            <a:r>
              <a:rPr dirty="0" sz="1800" b="1">
                <a:solidFill>
                  <a:srgbClr val="C00000"/>
                </a:solidFill>
                <a:latin typeface="Microsoft JhengHei"/>
                <a:cs typeface="Microsoft JhengHei"/>
              </a:rPr>
              <a:t>專案邊界內不得</a:t>
            </a:r>
            <a:r>
              <a:rPr dirty="0" sz="1800" spc="-10">
                <a:latin typeface="Microsoft JhengHei"/>
                <a:cs typeface="Microsoft JhengHei"/>
              </a:rPr>
              <a:t>有下列任一情形：</a:t>
            </a:r>
            <a:endParaRPr sz="1800">
              <a:latin typeface="Microsoft JhengHei"/>
              <a:cs typeface="Microsoft JhengHei"/>
            </a:endParaRPr>
          </a:p>
          <a:p>
            <a:pPr marL="911860" indent="-899160">
              <a:lnSpc>
                <a:spcPct val="100000"/>
              </a:lnSpc>
              <a:spcBef>
                <a:spcPts val="2435"/>
              </a:spcBef>
              <a:buAutoNum type="arabicPeriod"/>
              <a:tabLst>
                <a:tab pos="911860" algn="l"/>
              </a:tabLst>
            </a:pPr>
            <a:r>
              <a:rPr dirty="0" sz="1800">
                <a:latin typeface="Microsoft JhengHei"/>
                <a:cs typeface="Microsoft JhengHei"/>
              </a:rPr>
              <a:t>將已向中央有關機關提出</a:t>
            </a:r>
            <a:r>
              <a:rPr dirty="0" sz="1800" b="1">
                <a:latin typeface="Microsoft JhengHei"/>
                <a:cs typeface="Microsoft JhengHei"/>
              </a:rPr>
              <a:t>再生能源憑證</a:t>
            </a:r>
            <a:r>
              <a:rPr dirty="0" sz="1800" spc="-5">
                <a:latin typeface="Microsoft JhengHei"/>
                <a:cs typeface="Microsoft JhengHei"/>
              </a:rPr>
              <a:t>申請之再生能源發電設備納入。</a:t>
            </a:r>
            <a:endParaRPr sz="1800">
              <a:latin typeface="Microsoft JhengHei"/>
              <a:cs typeface="Microsoft JhengHei"/>
            </a:endParaRPr>
          </a:p>
          <a:p>
            <a:pPr marL="911860" indent="-899160">
              <a:lnSpc>
                <a:spcPct val="100000"/>
              </a:lnSpc>
              <a:spcBef>
                <a:spcPts val="2425"/>
              </a:spcBef>
              <a:buAutoNum type="arabicPeriod"/>
              <a:tabLst>
                <a:tab pos="911860" algn="l"/>
              </a:tabLst>
            </a:pPr>
            <a:r>
              <a:rPr dirty="0" sz="1800">
                <a:latin typeface="Microsoft JhengHei"/>
                <a:cs typeface="Microsoft JhengHei"/>
              </a:rPr>
              <a:t>規定</a:t>
            </a:r>
            <a:r>
              <a:rPr dirty="0" sz="1800" b="1">
                <a:latin typeface="Microsoft JhengHei"/>
                <a:cs typeface="Microsoft JhengHei"/>
              </a:rPr>
              <a:t>應繳納碳費</a:t>
            </a:r>
            <a:r>
              <a:rPr dirty="0" sz="1800" spc="-10">
                <a:latin typeface="Microsoft JhengHei"/>
                <a:cs typeface="Microsoft JhengHei"/>
              </a:rPr>
              <a:t>之排放源。</a:t>
            </a:r>
            <a:endParaRPr sz="1800">
              <a:latin typeface="Microsoft JhengHei"/>
              <a:cs typeface="Microsoft JhengHei"/>
            </a:endParaRPr>
          </a:p>
          <a:p>
            <a:pPr marL="911860" indent="-899160">
              <a:lnSpc>
                <a:spcPct val="100000"/>
              </a:lnSpc>
              <a:spcBef>
                <a:spcPts val="2435"/>
              </a:spcBef>
              <a:buAutoNum type="arabicPeriod"/>
              <a:tabLst>
                <a:tab pos="911860" algn="l"/>
              </a:tabLst>
            </a:pPr>
            <a:r>
              <a:rPr dirty="0" sz="1800" spc="-10">
                <a:latin typeface="Microsoft JhengHei"/>
                <a:cs typeface="Microsoft JhengHei"/>
              </a:rPr>
              <a:t>公告事業</a:t>
            </a:r>
            <a:r>
              <a:rPr dirty="0" sz="1800" spc="-10" b="1">
                <a:latin typeface="Microsoft JhengHei"/>
                <a:cs typeface="Microsoft JhengHei"/>
              </a:rPr>
              <a:t>應盤查登錄</a:t>
            </a:r>
            <a:r>
              <a:rPr dirty="0" sz="1800" spc="-5">
                <a:latin typeface="Microsoft JhengHei"/>
                <a:cs typeface="Microsoft JhengHei"/>
              </a:rPr>
              <a:t>及查驗溫室氣體排放量之第一批及第二批排放源。</a:t>
            </a:r>
            <a:endParaRPr sz="1800">
              <a:latin typeface="Microsoft JhengHei"/>
              <a:cs typeface="Microsoft JhengHei"/>
            </a:endParaRPr>
          </a:p>
          <a:p>
            <a:pPr marL="911860" indent="-899160">
              <a:lnSpc>
                <a:spcPct val="100000"/>
              </a:lnSpc>
              <a:spcBef>
                <a:spcPts val="2440"/>
              </a:spcBef>
              <a:buAutoNum type="arabicPeriod"/>
              <a:tabLst>
                <a:tab pos="911860" algn="l"/>
              </a:tabLst>
            </a:pPr>
            <a:r>
              <a:rPr dirty="0" sz="1800">
                <a:latin typeface="Microsoft JhengHei"/>
                <a:cs typeface="Microsoft JhengHei"/>
              </a:rPr>
              <a:t>公告</a:t>
            </a:r>
            <a:r>
              <a:rPr dirty="0" sz="1800" b="1">
                <a:latin typeface="Microsoft JhengHei"/>
                <a:cs typeface="Microsoft JhengHei"/>
              </a:rPr>
              <a:t>應納入總量管制</a:t>
            </a:r>
            <a:r>
              <a:rPr dirty="0" sz="1800" spc="-10">
                <a:latin typeface="Microsoft JhengHei"/>
                <a:cs typeface="Microsoft JhengHei"/>
              </a:rPr>
              <a:t>之排放源。</a:t>
            </a:r>
            <a:endParaRPr sz="1800">
              <a:latin typeface="Microsoft JhengHei"/>
              <a:cs typeface="Microsoft JhengHei"/>
            </a:endParaRPr>
          </a:p>
          <a:p>
            <a:pPr marL="911860" indent="-899160">
              <a:lnSpc>
                <a:spcPct val="100000"/>
              </a:lnSpc>
              <a:spcBef>
                <a:spcPts val="2425"/>
              </a:spcBef>
              <a:buAutoNum type="arabicPeriod"/>
              <a:tabLst>
                <a:tab pos="911860" algn="l"/>
              </a:tabLst>
            </a:pPr>
            <a:r>
              <a:rPr dirty="0" sz="1800" spc="-10">
                <a:latin typeface="Microsoft JhengHei"/>
                <a:cs typeface="Microsoft JhengHei"/>
              </a:rPr>
              <a:t>註冊</a:t>
            </a:r>
            <a:r>
              <a:rPr dirty="0" sz="1800" spc="-10" b="1">
                <a:latin typeface="Microsoft JhengHei"/>
                <a:cs typeface="Microsoft JhengHei"/>
              </a:rPr>
              <a:t>申請日３年前</a:t>
            </a:r>
            <a:r>
              <a:rPr dirty="0" sz="1800" spc="-5">
                <a:latin typeface="Microsoft JhengHei"/>
                <a:cs typeface="Microsoft JhengHei"/>
              </a:rPr>
              <a:t>執行之</a:t>
            </a:r>
            <a:r>
              <a:rPr dirty="0" sz="1800" spc="-10" b="1">
                <a:latin typeface="Microsoft JhengHei"/>
                <a:cs typeface="Microsoft JhengHei"/>
              </a:rPr>
              <a:t>減少或避免排放類型</a:t>
            </a:r>
            <a:r>
              <a:rPr dirty="0" sz="1800" spc="-20">
                <a:latin typeface="Microsoft JhengHei"/>
                <a:cs typeface="Microsoft JhengHei"/>
              </a:rPr>
              <a:t>減量措施。</a:t>
            </a:r>
            <a:endParaRPr sz="1800">
              <a:latin typeface="Microsoft JhengHei"/>
              <a:cs typeface="Microsoft JhengHei"/>
            </a:endParaRPr>
          </a:p>
        </p:txBody>
      </p:sp>
      <p:grpSp>
        <p:nvGrpSpPr>
          <p:cNvPr id="23" name="object 23" descr=""/>
          <p:cNvGrpSpPr/>
          <p:nvPr/>
        </p:nvGrpSpPr>
        <p:grpSpPr>
          <a:xfrm>
            <a:off x="2403348" y="2055876"/>
            <a:ext cx="7583805" cy="4091940"/>
            <a:chOff x="2403348" y="2055876"/>
            <a:chExt cx="7583805" cy="4091940"/>
          </a:xfrm>
        </p:grpSpPr>
        <p:pic>
          <p:nvPicPr>
            <p:cNvPr id="24" name="object 24" descr=""/>
            <p:cNvPicPr/>
            <p:nvPr/>
          </p:nvPicPr>
          <p:blipFill>
            <a:blip r:embed="rId9" cstate="print"/>
            <a:stretch>
              <a:fillRect/>
            </a:stretch>
          </p:blipFill>
          <p:spPr>
            <a:xfrm>
              <a:off x="2403348" y="5096255"/>
              <a:ext cx="467868" cy="467868"/>
            </a:xfrm>
            <a:prstGeom prst="rect">
              <a:avLst/>
            </a:prstGeom>
          </p:spPr>
        </p:pic>
        <p:pic>
          <p:nvPicPr>
            <p:cNvPr id="25" name="object 25" descr=""/>
            <p:cNvPicPr/>
            <p:nvPr/>
          </p:nvPicPr>
          <p:blipFill>
            <a:blip r:embed="rId10" cstate="print"/>
            <a:stretch>
              <a:fillRect/>
            </a:stretch>
          </p:blipFill>
          <p:spPr>
            <a:xfrm>
              <a:off x="2403348" y="4512564"/>
              <a:ext cx="467868" cy="467868"/>
            </a:xfrm>
            <a:prstGeom prst="rect">
              <a:avLst/>
            </a:prstGeom>
          </p:spPr>
        </p:pic>
        <p:pic>
          <p:nvPicPr>
            <p:cNvPr id="26" name="object 26" descr=""/>
            <p:cNvPicPr/>
            <p:nvPr/>
          </p:nvPicPr>
          <p:blipFill>
            <a:blip r:embed="rId11" cstate="print"/>
            <a:stretch>
              <a:fillRect/>
            </a:stretch>
          </p:blipFill>
          <p:spPr>
            <a:xfrm>
              <a:off x="2403348" y="3927348"/>
              <a:ext cx="467868" cy="467868"/>
            </a:xfrm>
            <a:prstGeom prst="rect">
              <a:avLst/>
            </a:prstGeom>
          </p:spPr>
        </p:pic>
        <p:pic>
          <p:nvPicPr>
            <p:cNvPr id="27" name="object 27" descr=""/>
            <p:cNvPicPr/>
            <p:nvPr/>
          </p:nvPicPr>
          <p:blipFill>
            <a:blip r:embed="rId12" cstate="print"/>
            <a:stretch>
              <a:fillRect/>
            </a:stretch>
          </p:blipFill>
          <p:spPr>
            <a:xfrm>
              <a:off x="2403348" y="3343656"/>
              <a:ext cx="467868" cy="467868"/>
            </a:xfrm>
            <a:prstGeom prst="rect">
              <a:avLst/>
            </a:prstGeom>
          </p:spPr>
        </p:pic>
        <p:sp>
          <p:nvSpPr>
            <p:cNvPr id="28" name="object 28" descr=""/>
            <p:cNvSpPr/>
            <p:nvPr/>
          </p:nvSpPr>
          <p:spPr>
            <a:xfrm>
              <a:off x="2403348" y="5679947"/>
              <a:ext cx="467995" cy="467995"/>
            </a:xfrm>
            <a:custGeom>
              <a:avLst/>
              <a:gdLst/>
              <a:ahLst/>
              <a:cxnLst/>
              <a:rect l="l" t="t" r="r" b="b"/>
              <a:pathLst>
                <a:path w="467994" h="467995">
                  <a:moveTo>
                    <a:pt x="234314" y="0"/>
                  </a:moveTo>
                  <a:lnTo>
                    <a:pt x="200278" y="62953"/>
                  </a:lnTo>
                  <a:lnTo>
                    <a:pt x="145669" y="16167"/>
                  </a:lnTo>
                  <a:lnTo>
                    <a:pt x="137159" y="88468"/>
                  </a:lnTo>
                  <a:lnTo>
                    <a:pt x="64769" y="64655"/>
                  </a:lnTo>
                  <a:lnTo>
                    <a:pt x="88645" y="136956"/>
                  </a:lnTo>
                  <a:lnTo>
                    <a:pt x="16128" y="145465"/>
                  </a:lnTo>
                  <a:lnTo>
                    <a:pt x="63118" y="199910"/>
                  </a:lnTo>
                  <a:lnTo>
                    <a:pt x="0" y="233933"/>
                  </a:lnTo>
                  <a:lnTo>
                    <a:pt x="63118" y="267957"/>
                  </a:lnTo>
                  <a:lnTo>
                    <a:pt x="16128" y="322402"/>
                  </a:lnTo>
                  <a:lnTo>
                    <a:pt x="88645" y="330911"/>
                  </a:lnTo>
                  <a:lnTo>
                    <a:pt x="64769" y="403212"/>
                  </a:lnTo>
                  <a:lnTo>
                    <a:pt x="137159" y="378548"/>
                  </a:lnTo>
                  <a:lnTo>
                    <a:pt x="145669" y="451700"/>
                  </a:lnTo>
                  <a:lnTo>
                    <a:pt x="200278" y="404914"/>
                  </a:lnTo>
                  <a:lnTo>
                    <a:pt x="234314" y="467867"/>
                  </a:lnTo>
                  <a:lnTo>
                    <a:pt x="268477" y="404914"/>
                  </a:lnTo>
                  <a:lnTo>
                    <a:pt x="322960" y="451700"/>
                  </a:lnTo>
                  <a:lnTo>
                    <a:pt x="330707" y="378548"/>
                  </a:lnTo>
                  <a:lnTo>
                    <a:pt x="403987" y="403212"/>
                  </a:lnTo>
                  <a:lnTo>
                    <a:pt x="379221" y="330911"/>
                  </a:lnTo>
                  <a:lnTo>
                    <a:pt x="451738" y="322402"/>
                  </a:lnTo>
                  <a:lnTo>
                    <a:pt x="405638" y="267957"/>
                  </a:lnTo>
                  <a:lnTo>
                    <a:pt x="467868" y="233933"/>
                  </a:lnTo>
                  <a:lnTo>
                    <a:pt x="405638" y="199910"/>
                  </a:lnTo>
                  <a:lnTo>
                    <a:pt x="451738" y="145465"/>
                  </a:lnTo>
                  <a:lnTo>
                    <a:pt x="379221" y="136956"/>
                  </a:lnTo>
                  <a:lnTo>
                    <a:pt x="403987" y="64655"/>
                  </a:lnTo>
                  <a:lnTo>
                    <a:pt x="330707" y="88468"/>
                  </a:lnTo>
                  <a:lnTo>
                    <a:pt x="322960" y="16167"/>
                  </a:lnTo>
                  <a:lnTo>
                    <a:pt x="268477" y="62953"/>
                  </a:lnTo>
                  <a:lnTo>
                    <a:pt x="234314" y="0"/>
                  </a:lnTo>
                  <a:close/>
                </a:path>
              </a:pathLst>
            </a:custGeom>
            <a:solidFill>
              <a:srgbClr val="27A1DF"/>
            </a:solidFill>
          </p:spPr>
          <p:txBody>
            <a:bodyPr wrap="square" lIns="0" tIns="0" rIns="0" bIns="0" rtlCol="0"/>
            <a:lstStyle/>
            <a:p/>
          </p:txBody>
        </p:sp>
        <p:pic>
          <p:nvPicPr>
            <p:cNvPr id="29" name="object 29" descr=""/>
            <p:cNvPicPr/>
            <p:nvPr/>
          </p:nvPicPr>
          <p:blipFill>
            <a:blip r:embed="rId13" cstate="print"/>
            <a:stretch>
              <a:fillRect/>
            </a:stretch>
          </p:blipFill>
          <p:spPr>
            <a:xfrm>
              <a:off x="2517648" y="5856732"/>
              <a:ext cx="240791" cy="112776"/>
            </a:xfrm>
            <a:prstGeom prst="rect">
              <a:avLst/>
            </a:prstGeom>
          </p:spPr>
        </p:pic>
        <p:sp>
          <p:nvSpPr>
            <p:cNvPr id="30" name="object 30" descr=""/>
            <p:cNvSpPr/>
            <p:nvPr/>
          </p:nvSpPr>
          <p:spPr>
            <a:xfrm>
              <a:off x="2403348" y="5679947"/>
              <a:ext cx="403860" cy="402590"/>
            </a:xfrm>
            <a:custGeom>
              <a:avLst/>
              <a:gdLst/>
              <a:ahLst/>
              <a:cxnLst/>
              <a:rect l="l" t="t" r="r" b="b"/>
              <a:pathLst>
                <a:path w="403860" h="402589">
                  <a:moveTo>
                    <a:pt x="64643" y="64376"/>
                  </a:moveTo>
                  <a:lnTo>
                    <a:pt x="88900" y="136791"/>
                  </a:lnTo>
                  <a:lnTo>
                    <a:pt x="16128" y="144843"/>
                  </a:lnTo>
                  <a:lnTo>
                    <a:pt x="62610" y="199161"/>
                  </a:lnTo>
                  <a:lnTo>
                    <a:pt x="0" y="233349"/>
                  </a:lnTo>
                  <a:lnTo>
                    <a:pt x="62610" y="267550"/>
                  </a:lnTo>
                  <a:lnTo>
                    <a:pt x="16128" y="321868"/>
                  </a:lnTo>
                  <a:lnTo>
                    <a:pt x="88900" y="329920"/>
                  </a:lnTo>
                  <a:lnTo>
                    <a:pt x="64643" y="402335"/>
                  </a:lnTo>
                  <a:lnTo>
                    <a:pt x="177663" y="289686"/>
                  </a:lnTo>
                  <a:lnTo>
                    <a:pt x="113029" y="289686"/>
                  </a:lnTo>
                  <a:lnTo>
                    <a:pt x="113029" y="177025"/>
                  </a:lnTo>
                  <a:lnTo>
                    <a:pt x="290829" y="177025"/>
                  </a:lnTo>
                  <a:lnTo>
                    <a:pt x="379635" y="88518"/>
                  </a:lnTo>
                  <a:lnTo>
                    <a:pt x="137287" y="88518"/>
                  </a:lnTo>
                  <a:lnTo>
                    <a:pt x="64643" y="64376"/>
                  </a:lnTo>
                  <a:close/>
                </a:path>
                <a:path w="403860" h="402589">
                  <a:moveTo>
                    <a:pt x="129285" y="219278"/>
                  </a:moveTo>
                  <a:lnTo>
                    <a:pt x="129285" y="289686"/>
                  </a:lnTo>
                  <a:lnTo>
                    <a:pt x="161544" y="289686"/>
                  </a:lnTo>
                  <a:lnTo>
                    <a:pt x="129285" y="219278"/>
                  </a:lnTo>
                  <a:close/>
                </a:path>
                <a:path w="403860" h="402589">
                  <a:moveTo>
                    <a:pt x="177672" y="289678"/>
                  </a:moveTo>
                  <a:close/>
                </a:path>
                <a:path w="403860" h="402589">
                  <a:moveTo>
                    <a:pt x="218058" y="177025"/>
                  </a:moveTo>
                  <a:lnTo>
                    <a:pt x="177672" y="177025"/>
                  </a:lnTo>
                  <a:lnTo>
                    <a:pt x="177672" y="289678"/>
                  </a:lnTo>
                  <a:lnTo>
                    <a:pt x="195833" y="271576"/>
                  </a:lnTo>
                  <a:lnTo>
                    <a:pt x="193801" y="269570"/>
                  </a:lnTo>
                  <a:lnTo>
                    <a:pt x="193801" y="201167"/>
                  </a:lnTo>
                  <a:lnTo>
                    <a:pt x="195609" y="191453"/>
                  </a:lnTo>
                  <a:lnTo>
                    <a:pt x="200644" y="183815"/>
                  </a:lnTo>
                  <a:lnTo>
                    <a:pt x="208321" y="178816"/>
                  </a:lnTo>
                  <a:lnTo>
                    <a:pt x="218058" y="177025"/>
                  </a:lnTo>
                  <a:close/>
                </a:path>
                <a:path w="403860" h="402589">
                  <a:moveTo>
                    <a:pt x="226187" y="241401"/>
                  </a:moveTo>
                  <a:lnTo>
                    <a:pt x="210057" y="241401"/>
                  </a:lnTo>
                  <a:lnTo>
                    <a:pt x="210057" y="257492"/>
                  </a:lnTo>
                  <a:lnTo>
                    <a:pt x="226187" y="241401"/>
                  </a:lnTo>
                  <a:close/>
                </a:path>
                <a:path w="403860" h="402589">
                  <a:moveTo>
                    <a:pt x="161544" y="177025"/>
                  </a:moveTo>
                  <a:lnTo>
                    <a:pt x="129285" y="177025"/>
                  </a:lnTo>
                  <a:lnTo>
                    <a:pt x="161544" y="247434"/>
                  </a:lnTo>
                  <a:lnTo>
                    <a:pt x="161544" y="177025"/>
                  </a:lnTo>
                  <a:close/>
                </a:path>
                <a:path w="403860" h="402589">
                  <a:moveTo>
                    <a:pt x="274574" y="177025"/>
                  </a:moveTo>
                  <a:lnTo>
                    <a:pt x="258444" y="177025"/>
                  </a:lnTo>
                  <a:lnTo>
                    <a:pt x="258444" y="193116"/>
                  </a:lnTo>
                  <a:lnTo>
                    <a:pt x="213994" y="193116"/>
                  </a:lnTo>
                  <a:lnTo>
                    <a:pt x="210057" y="197142"/>
                  </a:lnTo>
                  <a:lnTo>
                    <a:pt x="210057" y="225310"/>
                  </a:lnTo>
                  <a:lnTo>
                    <a:pt x="242315" y="225310"/>
                  </a:lnTo>
                  <a:lnTo>
                    <a:pt x="274574" y="193116"/>
                  </a:lnTo>
                  <a:lnTo>
                    <a:pt x="274574" y="177025"/>
                  </a:lnTo>
                  <a:close/>
                </a:path>
                <a:path w="403860" h="402589">
                  <a:moveTo>
                    <a:pt x="145414" y="16090"/>
                  </a:moveTo>
                  <a:lnTo>
                    <a:pt x="137287" y="88518"/>
                  </a:lnTo>
                  <a:lnTo>
                    <a:pt x="331215" y="88518"/>
                  </a:lnTo>
                  <a:lnTo>
                    <a:pt x="328280" y="62356"/>
                  </a:lnTo>
                  <a:lnTo>
                    <a:pt x="199897" y="62356"/>
                  </a:lnTo>
                  <a:lnTo>
                    <a:pt x="145414" y="16090"/>
                  </a:lnTo>
                  <a:close/>
                </a:path>
                <a:path w="403860" h="402589">
                  <a:moveTo>
                    <a:pt x="403859" y="64376"/>
                  </a:moveTo>
                  <a:lnTo>
                    <a:pt x="331215" y="88518"/>
                  </a:lnTo>
                  <a:lnTo>
                    <a:pt x="379635" y="88518"/>
                  </a:lnTo>
                  <a:lnTo>
                    <a:pt x="403859" y="64376"/>
                  </a:lnTo>
                  <a:close/>
                </a:path>
                <a:path w="403860" h="402589">
                  <a:moveTo>
                    <a:pt x="234187" y="0"/>
                  </a:moveTo>
                  <a:lnTo>
                    <a:pt x="199897" y="62356"/>
                  </a:lnTo>
                  <a:lnTo>
                    <a:pt x="268604" y="62356"/>
                  </a:lnTo>
                  <a:lnTo>
                    <a:pt x="234187" y="0"/>
                  </a:lnTo>
                  <a:close/>
                </a:path>
                <a:path w="403860" h="402589">
                  <a:moveTo>
                    <a:pt x="323088" y="16090"/>
                  </a:moveTo>
                  <a:lnTo>
                    <a:pt x="268604" y="62356"/>
                  </a:lnTo>
                  <a:lnTo>
                    <a:pt x="328280" y="62356"/>
                  </a:lnTo>
                  <a:lnTo>
                    <a:pt x="323088" y="16090"/>
                  </a:lnTo>
                  <a:close/>
                </a:path>
              </a:pathLst>
            </a:custGeom>
            <a:solidFill>
              <a:srgbClr val="52B5E4"/>
            </a:solidFill>
          </p:spPr>
          <p:txBody>
            <a:bodyPr wrap="square" lIns="0" tIns="0" rIns="0" bIns="0" rtlCol="0"/>
            <a:lstStyle/>
            <a:p/>
          </p:txBody>
        </p:sp>
        <p:pic>
          <p:nvPicPr>
            <p:cNvPr id="31" name="object 31" descr=""/>
            <p:cNvPicPr/>
            <p:nvPr/>
          </p:nvPicPr>
          <p:blipFill>
            <a:blip r:embed="rId14" cstate="print"/>
            <a:stretch>
              <a:fillRect/>
            </a:stretch>
          </p:blipFill>
          <p:spPr>
            <a:xfrm>
              <a:off x="2517648" y="5856732"/>
              <a:ext cx="176783" cy="112776"/>
            </a:xfrm>
            <a:prstGeom prst="rect">
              <a:avLst/>
            </a:prstGeom>
          </p:spPr>
        </p:pic>
        <p:sp>
          <p:nvSpPr>
            <p:cNvPr id="32" name="object 32" descr=""/>
            <p:cNvSpPr/>
            <p:nvPr/>
          </p:nvSpPr>
          <p:spPr>
            <a:xfrm>
              <a:off x="9518904" y="2055876"/>
              <a:ext cx="467995" cy="480059"/>
            </a:xfrm>
            <a:custGeom>
              <a:avLst/>
              <a:gdLst/>
              <a:ahLst/>
              <a:cxnLst/>
              <a:rect l="l" t="t" r="r" b="b"/>
              <a:pathLst>
                <a:path w="467995" h="480060">
                  <a:moveTo>
                    <a:pt x="233934" y="0"/>
                  </a:moveTo>
                  <a:lnTo>
                    <a:pt x="186799" y="4875"/>
                  </a:lnTo>
                  <a:lnTo>
                    <a:pt x="142892" y="18859"/>
                  </a:lnTo>
                  <a:lnTo>
                    <a:pt x="103156" y="40987"/>
                  </a:lnTo>
                  <a:lnTo>
                    <a:pt x="68532" y="70294"/>
                  </a:lnTo>
                  <a:lnTo>
                    <a:pt x="39962" y="105816"/>
                  </a:lnTo>
                  <a:lnTo>
                    <a:pt x="18389" y="146589"/>
                  </a:lnTo>
                  <a:lnTo>
                    <a:pt x="4754" y="191648"/>
                  </a:lnTo>
                  <a:lnTo>
                    <a:pt x="0" y="240029"/>
                  </a:lnTo>
                  <a:lnTo>
                    <a:pt x="4754" y="288411"/>
                  </a:lnTo>
                  <a:lnTo>
                    <a:pt x="18389" y="333470"/>
                  </a:lnTo>
                  <a:lnTo>
                    <a:pt x="39962" y="374243"/>
                  </a:lnTo>
                  <a:lnTo>
                    <a:pt x="68532" y="409765"/>
                  </a:lnTo>
                  <a:lnTo>
                    <a:pt x="103156" y="439072"/>
                  </a:lnTo>
                  <a:lnTo>
                    <a:pt x="142892" y="461200"/>
                  </a:lnTo>
                  <a:lnTo>
                    <a:pt x="186799" y="475184"/>
                  </a:lnTo>
                  <a:lnTo>
                    <a:pt x="233934" y="480060"/>
                  </a:lnTo>
                  <a:lnTo>
                    <a:pt x="281068" y="475184"/>
                  </a:lnTo>
                  <a:lnTo>
                    <a:pt x="324975" y="461200"/>
                  </a:lnTo>
                  <a:lnTo>
                    <a:pt x="364711" y="439072"/>
                  </a:lnTo>
                  <a:lnTo>
                    <a:pt x="399335" y="409765"/>
                  </a:lnTo>
                  <a:lnTo>
                    <a:pt x="427905" y="374243"/>
                  </a:lnTo>
                  <a:lnTo>
                    <a:pt x="449478" y="333470"/>
                  </a:lnTo>
                  <a:lnTo>
                    <a:pt x="463113" y="288411"/>
                  </a:lnTo>
                  <a:lnTo>
                    <a:pt x="467868" y="240029"/>
                  </a:lnTo>
                  <a:lnTo>
                    <a:pt x="463113" y="191648"/>
                  </a:lnTo>
                  <a:lnTo>
                    <a:pt x="449478" y="146589"/>
                  </a:lnTo>
                  <a:lnTo>
                    <a:pt x="427905" y="105816"/>
                  </a:lnTo>
                  <a:lnTo>
                    <a:pt x="399335" y="70294"/>
                  </a:lnTo>
                  <a:lnTo>
                    <a:pt x="364711" y="40987"/>
                  </a:lnTo>
                  <a:lnTo>
                    <a:pt x="324975" y="18859"/>
                  </a:lnTo>
                  <a:lnTo>
                    <a:pt x="281068" y="4875"/>
                  </a:lnTo>
                  <a:lnTo>
                    <a:pt x="233934" y="0"/>
                  </a:lnTo>
                  <a:close/>
                </a:path>
              </a:pathLst>
            </a:custGeom>
            <a:solidFill>
              <a:srgbClr val="EF5F50"/>
            </a:solidFill>
          </p:spPr>
          <p:txBody>
            <a:bodyPr wrap="square" lIns="0" tIns="0" rIns="0" bIns="0" rtlCol="0"/>
            <a:lstStyle/>
            <a:p/>
          </p:txBody>
        </p:sp>
        <p:sp>
          <p:nvSpPr>
            <p:cNvPr id="33" name="object 33" descr=""/>
            <p:cNvSpPr/>
            <p:nvPr/>
          </p:nvSpPr>
          <p:spPr>
            <a:xfrm>
              <a:off x="9567672" y="2122932"/>
              <a:ext cx="372110" cy="379730"/>
            </a:xfrm>
            <a:custGeom>
              <a:avLst/>
              <a:gdLst/>
              <a:ahLst/>
              <a:cxnLst/>
              <a:rect l="l" t="t" r="r" b="b"/>
              <a:pathLst>
                <a:path w="372109" h="379730">
                  <a:moveTo>
                    <a:pt x="185927" y="0"/>
                  </a:moveTo>
                  <a:lnTo>
                    <a:pt x="136348" y="6752"/>
                  </a:lnTo>
                  <a:lnTo>
                    <a:pt x="91891" y="25823"/>
                  </a:lnTo>
                  <a:lnTo>
                    <a:pt x="54292" y="55435"/>
                  </a:lnTo>
                  <a:lnTo>
                    <a:pt x="25287" y="93810"/>
                  </a:lnTo>
                  <a:lnTo>
                    <a:pt x="6611" y="139170"/>
                  </a:lnTo>
                  <a:lnTo>
                    <a:pt x="0" y="189737"/>
                  </a:lnTo>
                  <a:lnTo>
                    <a:pt x="6611" y="240305"/>
                  </a:lnTo>
                  <a:lnTo>
                    <a:pt x="25287" y="285665"/>
                  </a:lnTo>
                  <a:lnTo>
                    <a:pt x="54292" y="324040"/>
                  </a:lnTo>
                  <a:lnTo>
                    <a:pt x="91891" y="353652"/>
                  </a:lnTo>
                  <a:lnTo>
                    <a:pt x="136348" y="372723"/>
                  </a:lnTo>
                  <a:lnTo>
                    <a:pt x="185927" y="379475"/>
                  </a:lnTo>
                  <a:lnTo>
                    <a:pt x="235507" y="372723"/>
                  </a:lnTo>
                  <a:lnTo>
                    <a:pt x="279964" y="353652"/>
                  </a:lnTo>
                  <a:lnTo>
                    <a:pt x="289102" y="346455"/>
                  </a:lnTo>
                  <a:lnTo>
                    <a:pt x="185927" y="346455"/>
                  </a:lnTo>
                  <a:lnTo>
                    <a:pt x="159140" y="344207"/>
                  </a:lnTo>
                  <a:lnTo>
                    <a:pt x="133651" y="337708"/>
                  </a:lnTo>
                  <a:lnTo>
                    <a:pt x="110043" y="327328"/>
                  </a:lnTo>
                  <a:lnTo>
                    <a:pt x="88900" y="313435"/>
                  </a:lnTo>
                  <a:lnTo>
                    <a:pt x="113184" y="288670"/>
                  </a:lnTo>
                  <a:lnTo>
                    <a:pt x="64643" y="288670"/>
                  </a:lnTo>
                  <a:lnTo>
                    <a:pt x="51083" y="267122"/>
                  </a:lnTo>
                  <a:lnTo>
                    <a:pt x="40941" y="243062"/>
                  </a:lnTo>
                  <a:lnTo>
                    <a:pt x="34585" y="217072"/>
                  </a:lnTo>
                  <a:lnTo>
                    <a:pt x="32384" y="189737"/>
                  </a:lnTo>
                  <a:lnTo>
                    <a:pt x="40209" y="140179"/>
                  </a:lnTo>
                  <a:lnTo>
                    <a:pt x="61999" y="97156"/>
                  </a:lnTo>
                  <a:lnTo>
                    <a:pt x="95231" y="63239"/>
                  </a:lnTo>
                  <a:lnTo>
                    <a:pt x="137382" y="41003"/>
                  </a:lnTo>
                  <a:lnTo>
                    <a:pt x="185927" y="33019"/>
                  </a:lnTo>
                  <a:lnTo>
                    <a:pt x="289102" y="33019"/>
                  </a:lnTo>
                  <a:lnTo>
                    <a:pt x="279964" y="25823"/>
                  </a:lnTo>
                  <a:lnTo>
                    <a:pt x="235507" y="6752"/>
                  </a:lnTo>
                  <a:lnTo>
                    <a:pt x="185927" y="0"/>
                  </a:lnTo>
                  <a:close/>
                </a:path>
                <a:path w="372109" h="379730">
                  <a:moveTo>
                    <a:pt x="344297" y="90804"/>
                  </a:moveTo>
                  <a:lnTo>
                    <a:pt x="307212" y="90804"/>
                  </a:lnTo>
                  <a:lnTo>
                    <a:pt x="320772" y="112353"/>
                  </a:lnTo>
                  <a:lnTo>
                    <a:pt x="330914" y="136413"/>
                  </a:lnTo>
                  <a:lnTo>
                    <a:pt x="337270" y="162403"/>
                  </a:lnTo>
                  <a:lnTo>
                    <a:pt x="339471" y="189737"/>
                  </a:lnTo>
                  <a:lnTo>
                    <a:pt x="331646" y="239296"/>
                  </a:lnTo>
                  <a:lnTo>
                    <a:pt x="309856" y="282319"/>
                  </a:lnTo>
                  <a:lnTo>
                    <a:pt x="276624" y="316236"/>
                  </a:lnTo>
                  <a:lnTo>
                    <a:pt x="234473" y="338472"/>
                  </a:lnTo>
                  <a:lnTo>
                    <a:pt x="185927" y="346455"/>
                  </a:lnTo>
                  <a:lnTo>
                    <a:pt x="289102" y="346455"/>
                  </a:lnTo>
                  <a:lnTo>
                    <a:pt x="317563" y="324040"/>
                  </a:lnTo>
                  <a:lnTo>
                    <a:pt x="346568" y="285665"/>
                  </a:lnTo>
                  <a:lnTo>
                    <a:pt x="365244" y="240305"/>
                  </a:lnTo>
                  <a:lnTo>
                    <a:pt x="371855" y="189737"/>
                  </a:lnTo>
                  <a:lnTo>
                    <a:pt x="365244" y="139170"/>
                  </a:lnTo>
                  <a:lnTo>
                    <a:pt x="346568" y="93810"/>
                  </a:lnTo>
                  <a:lnTo>
                    <a:pt x="344297" y="90804"/>
                  </a:lnTo>
                  <a:close/>
                </a:path>
                <a:path w="372109" h="379730">
                  <a:moveTo>
                    <a:pt x="289102" y="33019"/>
                  </a:moveTo>
                  <a:lnTo>
                    <a:pt x="185927" y="33019"/>
                  </a:lnTo>
                  <a:lnTo>
                    <a:pt x="212715" y="35268"/>
                  </a:lnTo>
                  <a:lnTo>
                    <a:pt x="238204" y="41767"/>
                  </a:lnTo>
                  <a:lnTo>
                    <a:pt x="261812" y="52147"/>
                  </a:lnTo>
                  <a:lnTo>
                    <a:pt x="282955" y="66039"/>
                  </a:lnTo>
                  <a:lnTo>
                    <a:pt x="64643" y="288670"/>
                  </a:lnTo>
                  <a:lnTo>
                    <a:pt x="113184" y="288670"/>
                  </a:lnTo>
                  <a:lnTo>
                    <a:pt x="307212" y="90804"/>
                  </a:lnTo>
                  <a:lnTo>
                    <a:pt x="344297" y="90804"/>
                  </a:lnTo>
                  <a:lnTo>
                    <a:pt x="317563" y="55435"/>
                  </a:lnTo>
                  <a:lnTo>
                    <a:pt x="289102" y="33019"/>
                  </a:lnTo>
                  <a:close/>
                </a:path>
              </a:pathLst>
            </a:custGeom>
            <a:solidFill>
              <a:srgbClr val="D25242"/>
            </a:solidFill>
          </p:spPr>
          <p:txBody>
            <a:bodyPr wrap="square" lIns="0" tIns="0" rIns="0" bIns="0" rtlCol="0"/>
            <a:lstStyle/>
            <a:p/>
          </p:txBody>
        </p:sp>
        <p:sp>
          <p:nvSpPr>
            <p:cNvPr id="34" name="object 34" descr=""/>
            <p:cNvSpPr/>
            <p:nvPr/>
          </p:nvSpPr>
          <p:spPr>
            <a:xfrm>
              <a:off x="9567672" y="2106168"/>
              <a:ext cx="372110" cy="381000"/>
            </a:xfrm>
            <a:custGeom>
              <a:avLst/>
              <a:gdLst/>
              <a:ahLst/>
              <a:cxnLst/>
              <a:rect l="l" t="t" r="r" b="b"/>
              <a:pathLst>
                <a:path w="372109" h="381000">
                  <a:moveTo>
                    <a:pt x="185927" y="0"/>
                  </a:moveTo>
                  <a:lnTo>
                    <a:pt x="136348" y="6773"/>
                  </a:lnTo>
                  <a:lnTo>
                    <a:pt x="91891" y="25908"/>
                  </a:lnTo>
                  <a:lnTo>
                    <a:pt x="54292" y="55625"/>
                  </a:lnTo>
                  <a:lnTo>
                    <a:pt x="25287" y="94149"/>
                  </a:lnTo>
                  <a:lnTo>
                    <a:pt x="6611" y="139700"/>
                  </a:lnTo>
                  <a:lnTo>
                    <a:pt x="0" y="190500"/>
                  </a:lnTo>
                  <a:lnTo>
                    <a:pt x="6611" y="241300"/>
                  </a:lnTo>
                  <a:lnTo>
                    <a:pt x="25287" y="286850"/>
                  </a:lnTo>
                  <a:lnTo>
                    <a:pt x="54292" y="325374"/>
                  </a:lnTo>
                  <a:lnTo>
                    <a:pt x="91891" y="355092"/>
                  </a:lnTo>
                  <a:lnTo>
                    <a:pt x="136348" y="374226"/>
                  </a:lnTo>
                  <a:lnTo>
                    <a:pt x="185927" y="381000"/>
                  </a:lnTo>
                  <a:lnTo>
                    <a:pt x="235507" y="374226"/>
                  </a:lnTo>
                  <a:lnTo>
                    <a:pt x="279964" y="355092"/>
                  </a:lnTo>
                  <a:lnTo>
                    <a:pt x="289123" y="347853"/>
                  </a:lnTo>
                  <a:lnTo>
                    <a:pt x="185927" y="347853"/>
                  </a:lnTo>
                  <a:lnTo>
                    <a:pt x="159140" y="345584"/>
                  </a:lnTo>
                  <a:lnTo>
                    <a:pt x="133651" y="339042"/>
                  </a:lnTo>
                  <a:lnTo>
                    <a:pt x="110043" y="328618"/>
                  </a:lnTo>
                  <a:lnTo>
                    <a:pt x="88900" y="314706"/>
                  </a:lnTo>
                  <a:lnTo>
                    <a:pt x="113074" y="289941"/>
                  </a:lnTo>
                  <a:lnTo>
                    <a:pt x="64643" y="289941"/>
                  </a:lnTo>
                  <a:lnTo>
                    <a:pt x="51083" y="268277"/>
                  </a:lnTo>
                  <a:lnTo>
                    <a:pt x="40941" y="244078"/>
                  </a:lnTo>
                  <a:lnTo>
                    <a:pt x="34585" y="217949"/>
                  </a:lnTo>
                  <a:lnTo>
                    <a:pt x="32384" y="190500"/>
                  </a:lnTo>
                  <a:lnTo>
                    <a:pt x="40209" y="140729"/>
                  </a:lnTo>
                  <a:lnTo>
                    <a:pt x="61999" y="97529"/>
                  </a:lnTo>
                  <a:lnTo>
                    <a:pt x="95231" y="63480"/>
                  </a:lnTo>
                  <a:lnTo>
                    <a:pt x="137382" y="41160"/>
                  </a:lnTo>
                  <a:lnTo>
                    <a:pt x="185927" y="33147"/>
                  </a:lnTo>
                  <a:lnTo>
                    <a:pt x="289123" y="33147"/>
                  </a:lnTo>
                  <a:lnTo>
                    <a:pt x="279964" y="25908"/>
                  </a:lnTo>
                  <a:lnTo>
                    <a:pt x="235507" y="6773"/>
                  </a:lnTo>
                  <a:lnTo>
                    <a:pt x="185927" y="0"/>
                  </a:lnTo>
                  <a:close/>
                </a:path>
                <a:path w="372109" h="381000">
                  <a:moveTo>
                    <a:pt x="344242" y="91059"/>
                  </a:moveTo>
                  <a:lnTo>
                    <a:pt x="307212" y="91059"/>
                  </a:lnTo>
                  <a:lnTo>
                    <a:pt x="320772" y="112722"/>
                  </a:lnTo>
                  <a:lnTo>
                    <a:pt x="330914" y="136921"/>
                  </a:lnTo>
                  <a:lnTo>
                    <a:pt x="337270" y="163050"/>
                  </a:lnTo>
                  <a:lnTo>
                    <a:pt x="339471" y="190500"/>
                  </a:lnTo>
                  <a:lnTo>
                    <a:pt x="331646" y="240270"/>
                  </a:lnTo>
                  <a:lnTo>
                    <a:pt x="309856" y="283470"/>
                  </a:lnTo>
                  <a:lnTo>
                    <a:pt x="276624" y="317519"/>
                  </a:lnTo>
                  <a:lnTo>
                    <a:pt x="234473" y="339839"/>
                  </a:lnTo>
                  <a:lnTo>
                    <a:pt x="185927" y="347853"/>
                  </a:lnTo>
                  <a:lnTo>
                    <a:pt x="289123" y="347853"/>
                  </a:lnTo>
                  <a:lnTo>
                    <a:pt x="317563" y="325374"/>
                  </a:lnTo>
                  <a:lnTo>
                    <a:pt x="346568" y="286850"/>
                  </a:lnTo>
                  <a:lnTo>
                    <a:pt x="365244" y="241300"/>
                  </a:lnTo>
                  <a:lnTo>
                    <a:pt x="371855" y="190500"/>
                  </a:lnTo>
                  <a:lnTo>
                    <a:pt x="365244" y="139700"/>
                  </a:lnTo>
                  <a:lnTo>
                    <a:pt x="346568" y="94149"/>
                  </a:lnTo>
                  <a:lnTo>
                    <a:pt x="344242" y="91059"/>
                  </a:lnTo>
                  <a:close/>
                </a:path>
                <a:path w="372109" h="381000">
                  <a:moveTo>
                    <a:pt x="289123" y="33147"/>
                  </a:moveTo>
                  <a:lnTo>
                    <a:pt x="185927" y="33147"/>
                  </a:lnTo>
                  <a:lnTo>
                    <a:pt x="212715" y="35415"/>
                  </a:lnTo>
                  <a:lnTo>
                    <a:pt x="238204" y="41957"/>
                  </a:lnTo>
                  <a:lnTo>
                    <a:pt x="261812" y="52381"/>
                  </a:lnTo>
                  <a:lnTo>
                    <a:pt x="282955" y="66294"/>
                  </a:lnTo>
                  <a:lnTo>
                    <a:pt x="64643" y="289941"/>
                  </a:lnTo>
                  <a:lnTo>
                    <a:pt x="113074" y="289941"/>
                  </a:lnTo>
                  <a:lnTo>
                    <a:pt x="307212" y="91059"/>
                  </a:lnTo>
                  <a:lnTo>
                    <a:pt x="344242" y="91059"/>
                  </a:lnTo>
                  <a:lnTo>
                    <a:pt x="317563" y="55625"/>
                  </a:lnTo>
                  <a:lnTo>
                    <a:pt x="289123" y="33147"/>
                  </a:lnTo>
                  <a:close/>
                </a:path>
              </a:pathLst>
            </a:custGeom>
            <a:solidFill>
              <a:srgbClr val="FFFFFF"/>
            </a:solidFill>
          </p:spPr>
          <p:txBody>
            <a:bodyPr wrap="square" lIns="0" tIns="0" rIns="0" bIns="0" rtlCol="0"/>
            <a:lstStyle/>
            <a:p/>
          </p:txBody>
        </p:sp>
      </p:grpSp>
      <p:sp>
        <p:nvSpPr>
          <p:cNvPr id="35" name="object 35" descr=""/>
          <p:cNvSpPr txBox="1"/>
          <p:nvPr/>
        </p:nvSpPr>
        <p:spPr>
          <a:xfrm>
            <a:off x="10028301" y="2154427"/>
            <a:ext cx="1444625" cy="269240"/>
          </a:xfrm>
          <a:prstGeom prst="rect">
            <a:avLst/>
          </a:prstGeom>
        </p:spPr>
        <p:txBody>
          <a:bodyPr wrap="square" lIns="0" tIns="12065" rIns="0" bIns="0" rtlCol="0" vert="horz">
            <a:spAutoFit/>
          </a:bodyPr>
          <a:lstStyle/>
          <a:p>
            <a:pPr marL="12700">
              <a:lnSpc>
                <a:spcPct val="100000"/>
              </a:lnSpc>
              <a:spcBef>
                <a:spcPts val="95"/>
              </a:spcBef>
            </a:pPr>
            <a:r>
              <a:rPr dirty="0" sz="1600" spc="-30" b="1">
                <a:latin typeface="Microsoft JhengHei"/>
                <a:cs typeface="Microsoft JhengHei"/>
              </a:rPr>
              <a:t>自然人不得申請</a:t>
            </a:r>
            <a:endParaRPr sz="1600">
              <a:latin typeface="Microsoft JhengHei"/>
              <a:cs typeface="Microsoft JhengHei"/>
            </a:endParaRPr>
          </a:p>
        </p:txBody>
      </p:sp>
      <p:sp>
        <p:nvSpPr>
          <p:cNvPr id="36" name="object 36"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11</a:t>
            </a:fld>
          </a:p>
        </p:txBody>
      </p:sp>
      <p:sp>
        <p:nvSpPr>
          <p:cNvPr id="37" name="object 37"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補充：哪些事業屬於公告應盤查登錄對象？</a:t>
            </a:r>
          </a:p>
        </p:txBody>
      </p:sp>
      <p:grpSp>
        <p:nvGrpSpPr>
          <p:cNvPr id="3" name="object 3" descr=""/>
          <p:cNvGrpSpPr/>
          <p:nvPr/>
        </p:nvGrpSpPr>
        <p:grpSpPr>
          <a:xfrm>
            <a:off x="780287" y="1149096"/>
            <a:ext cx="10799445" cy="5219065"/>
            <a:chOff x="780287" y="1149096"/>
            <a:chExt cx="10799445" cy="5219065"/>
          </a:xfrm>
        </p:grpSpPr>
        <p:sp>
          <p:nvSpPr>
            <p:cNvPr id="4" name="object 4" descr=""/>
            <p:cNvSpPr/>
            <p:nvPr/>
          </p:nvSpPr>
          <p:spPr>
            <a:xfrm>
              <a:off x="780287" y="2567940"/>
              <a:ext cx="10799445" cy="405765"/>
            </a:xfrm>
            <a:custGeom>
              <a:avLst/>
              <a:gdLst/>
              <a:ahLst/>
              <a:cxnLst/>
              <a:rect l="l" t="t" r="r" b="b"/>
              <a:pathLst>
                <a:path w="10799445" h="405764">
                  <a:moveTo>
                    <a:pt x="0" y="405384"/>
                  </a:moveTo>
                  <a:lnTo>
                    <a:pt x="10799064" y="405384"/>
                  </a:lnTo>
                  <a:lnTo>
                    <a:pt x="10799064" y="0"/>
                  </a:lnTo>
                  <a:lnTo>
                    <a:pt x="0" y="0"/>
                  </a:lnTo>
                  <a:lnTo>
                    <a:pt x="0" y="405384"/>
                  </a:lnTo>
                  <a:close/>
                </a:path>
              </a:pathLst>
            </a:custGeom>
            <a:solidFill>
              <a:srgbClr val="5B9BD4">
                <a:alpha val="50195"/>
              </a:srgbClr>
            </a:solidFill>
          </p:spPr>
          <p:txBody>
            <a:bodyPr wrap="square" lIns="0" tIns="0" rIns="0" bIns="0" rtlCol="0"/>
            <a:lstStyle/>
            <a:p/>
          </p:txBody>
        </p:sp>
        <p:sp>
          <p:nvSpPr>
            <p:cNvPr id="5" name="object 5" descr=""/>
            <p:cNvSpPr/>
            <p:nvPr/>
          </p:nvSpPr>
          <p:spPr>
            <a:xfrm>
              <a:off x="780287" y="2157984"/>
              <a:ext cx="10799445" cy="410209"/>
            </a:xfrm>
            <a:custGeom>
              <a:avLst/>
              <a:gdLst/>
              <a:ahLst/>
              <a:cxnLst/>
              <a:rect l="l" t="t" r="r" b="b"/>
              <a:pathLst>
                <a:path w="10799445" h="410210">
                  <a:moveTo>
                    <a:pt x="10799064" y="0"/>
                  </a:moveTo>
                  <a:lnTo>
                    <a:pt x="0" y="0"/>
                  </a:lnTo>
                  <a:lnTo>
                    <a:pt x="0" y="409956"/>
                  </a:lnTo>
                  <a:lnTo>
                    <a:pt x="10799064" y="409956"/>
                  </a:lnTo>
                  <a:lnTo>
                    <a:pt x="10799064" y="0"/>
                  </a:lnTo>
                  <a:close/>
                </a:path>
              </a:pathLst>
            </a:custGeom>
            <a:solidFill>
              <a:srgbClr val="DEEBF7"/>
            </a:solidFill>
          </p:spPr>
          <p:txBody>
            <a:bodyPr wrap="square" lIns="0" tIns="0" rIns="0" bIns="0" rtlCol="0"/>
            <a:lstStyle/>
            <a:p/>
          </p:txBody>
        </p:sp>
        <p:sp>
          <p:nvSpPr>
            <p:cNvPr id="6" name="object 6" descr=""/>
            <p:cNvSpPr/>
            <p:nvPr/>
          </p:nvSpPr>
          <p:spPr>
            <a:xfrm>
              <a:off x="780287" y="2973324"/>
              <a:ext cx="10799445" cy="2668905"/>
            </a:xfrm>
            <a:custGeom>
              <a:avLst/>
              <a:gdLst/>
              <a:ahLst/>
              <a:cxnLst/>
              <a:rect l="l" t="t" r="r" b="b"/>
              <a:pathLst>
                <a:path w="10799445" h="2668904">
                  <a:moveTo>
                    <a:pt x="10799064" y="0"/>
                  </a:moveTo>
                  <a:lnTo>
                    <a:pt x="0" y="0"/>
                  </a:lnTo>
                  <a:lnTo>
                    <a:pt x="0" y="2668524"/>
                  </a:lnTo>
                  <a:lnTo>
                    <a:pt x="10799064" y="2668524"/>
                  </a:lnTo>
                  <a:lnTo>
                    <a:pt x="10799064" y="0"/>
                  </a:lnTo>
                  <a:close/>
                </a:path>
              </a:pathLst>
            </a:custGeom>
            <a:solidFill>
              <a:srgbClr val="F1F1F1"/>
            </a:solidFill>
          </p:spPr>
          <p:txBody>
            <a:bodyPr wrap="square" lIns="0" tIns="0" rIns="0" bIns="0" rtlCol="0"/>
            <a:lstStyle/>
            <a:p/>
          </p:txBody>
        </p:sp>
        <p:pic>
          <p:nvPicPr>
            <p:cNvPr id="7" name="object 7" descr=""/>
            <p:cNvPicPr/>
            <p:nvPr/>
          </p:nvPicPr>
          <p:blipFill>
            <a:blip r:embed="rId2" cstate="print"/>
            <a:stretch>
              <a:fillRect/>
            </a:stretch>
          </p:blipFill>
          <p:spPr>
            <a:xfrm>
              <a:off x="888491" y="1149096"/>
              <a:ext cx="960120" cy="958596"/>
            </a:xfrm>
            <a:prstGeom prst="rect">
              <a:avLst/>
            </a:prstGeom>
          </p:spPr>
        </p:pic>
        <p:sp>
          <p:nvSpPr>
            <p:cNvPr id="8" name="object 8" descr=""/>
            <p:cNvSpPr/>
            <p:nvPr/>
          </p:nvSpPr>
          <p:spPr>
            <a:xfrm>
              <a:off x="6577584" y="5474208"/>
              <a:ext cx="805180" cy="826135"/>
            </a:xfrm>
            <a:custGeom>
              <a:avLst/>
              <a:gdLst/>
              <a:ahLst/>
              <a:cxnLst/>
              <a:rect l="l" t="t" r="r" b="b"/>
              <a:pathLst>
                <a:path w="805179" h="826135">
                  <a:moveTo>
                    <a:pt x="402336" y="0"/>
                  </a:moveTo>
                  <a:lnTo>
                    <a:pt x="355406" y="2778"/>
                  </a:lnTo>
                  <a:lnTo>
                    <a:pt x="310069" y="10907"/>
                  </a:lnTo>
                  <a:lnTo>
                    <a:pt x="266626" y="24077"/>
                  </a:lnTo>
                  <a:lnTo>
                    <a:pt x="225378" y="41978"/>
                  </a:lnTo>
                  <a:lnTo>
                    <a:pt x="186628" y="64300"/>
                  </a:lnTo>
                  <a:lnTo>
                    <a:pt x="150676" y="90733"/>
                  </a:lnTo>
                  <a:lnTo>
                    <a:pt x="117824" y="120967"/>
                  </a:lnTo>
                  <a:lnTo>
                    <a:pt x="88374" y="154692"/>
                  </a:lnTo>
                  <a:lnTo>
                    <a:pt x="62627" y="191599"/>
                  </a:lnTo>
                  <a:lnTo>
                    <a:pt x="40885" y="231376"/>
                  </a:lnTo>
                  <a:lnTo>
                    <a:pt x="23450" y="273716"/>
                  </a:lnTo>
                  <a:lnTo>
                    <a:pt x="10623" y="318307"/>
                  </a:lnTo>
                  <a:lnTo>
                    <a:pt x="2706" y="364839"/>
                  </a:lnTo>
                  <a:lnTo>
                    <a:pt x="0" y="413003"/>
                  </a:lnTo>
                  <a:lnTo>
                    <a:pt x="2706" y="461168"/>
                  </a:lnTo>
                  <a:lnTo>
                    <a:pt x="10623" y="507700"/>
                  </a:lnTo>
                  <a:lnTo>
                    <a:pt x="23450" y="552291"/>
                  </a:lnTo>
                  <a:lnTo>
                    <a:pt x="40885" y="594631"/>
                  </a:lnTo>
                  <a:lnTo>
                    <a:pt x="62627" y="634408"/>
                  </a:lnTo>
                  <a:lnTo>
                    <a:pt x="88374" y="671315"/>
                  </a:lnTo>
                  <a:lnTo>
                    <a:pt x="117824" y="705040"/>
                  </a:lnTo>
                  <a:lnTo>
                    <a:pt x="150676" y="735274"/>
                  </a:lnTo>
                  <a:lnTo>
                    <a:pt x="186628" y="761707"/>
                  </a:lnTo>
                  <a:lnTo>
                    <a:pt x="225378" y="784029"/>
                  </a:lnTo>
                  <a:lnTo>
                    <a:pt x="266626" y="801930"/>
                  </a:lnTo>
                  <a:lnTo>
                    <a:pt x="310069" y="815100"/>
                  </a:lnTo>
                  <a:lnTo>
                    <a:pt x="355406" y="823229"/>
                  </a:lnTo>
                  <a:lnTo>
                    <a:pt x="402336" y="826007"/>
                  </a:lnTo>
                  <a:lnTo>
                    <a:pt x="449265" y="823229"/>
                  </a:lnTo>
                  <a:lnTo>
                    <a:pt x="494602" y="815100"/>
                  </a:lnTo>
                  <a:lnTo>
                    <a:pt x="538045" y="801930"/>
                  </a:lnTo>
                  <a:lnTo>
                    <a:pt x="579293" y="784029"/>
                  </a:lnTo>
                  <a:lnTo>
                    <a:pt x="618043" y="761707"/>
                  </a:lnTo>
                  <a:lnTo>
                    <a:pt x="653995" y="735274"/>
                  </a:lnTo>
                  <a:lnTo>
                    <a:pt x="686847" y="705040"/>
                  </a:lnTo>
                  <a:lnTo>
                    <a:pt x="716297" y="671315"/>
                  </a:lnTo>
                  <a:lnTo>
                    <a:pt x="742044" y="634408"/>
                  </a:lnTo>
                  <a:lnTo>
                    <a:pt x="763786" y="594631"/>
                  </a:lnTo>
                  <a:lnTo>
                    <a:pt x="781221" y="552291"/>
                  </a:lnTo>
                  <a:lnTo>
                    <a:pt x="794048" y="507700"/>
                  </a:lnTo>
                  <a:lnTo>
                    <a:pt x="801965" y="461168"/>
                  </a:lnTo>
                  <a:lnTo>
                    <a:pt x="804672" y="413003"/>
                  </a:lnTo>
                  <a:lnTo>
                    <a:pt x="801965" y="364839"/>
                  </a:lnTo>
                  <a:lnTo>
                    <a:pt x="794048" y="318307"/>
                  </a:lnTo>
                  <a:lnTo>
                    <a:pt x="781221" y="273716"/>
                  </a:lnTo>
                  <a:lnTo>
                    <a:pt x="763786" y="231376"/>
                  </a:lnTo>
                  <a:lnTo>
                    <a:pt x="742044" y="191599"/>
                  </a:lnTo>
                  <a:lnTo>
                    <a:pt x="716297" y="154692"/>
                  </a:lnTo>
                  <a:lnTo>
                    <a:pt x="686847" y="120967"/>
                  </a:lnTo>
                  <a:lnTo>
                    <a:pt x="653995" y="90733"/>
                  </a:lnTo>
                  <a:lnTo>
                    <a:pt x="618043" y="64300"/>
                  </a:lnTo>
                  <a:lnTo>
                    <a:pt x="579293" y="41978"/>
                  </a:lnTo>
                  <a:lnTo>
                    <a:pt x="538045" y="24077"/>
                  </a:lnTo>
                  <a:lnTo>
                    <a:pt x="494602" y="10907"/>
                  </a:lnTo>
                  <a:lnTo>
                    <a:pt x="449265" y="2778"/>
                  </a:lnTo>
                  <a:lnTo>
                    <a:pt x="402336" y="0"/>
                  </a:lnTo>
                  <a:close/>
                </a:path>
              </a:pathLst>
            </a:custGeom>
            <a:solidFill>
              <a:srgbClr val="EF5F50"/>
            </a:solidFill>
          </p:spPr>
          <p:txBody>
            <a:bodyPr wrap="square" lIns="0" tIns="0" rIns="0" bIns="0" rtlCol="0"/>
            <a:lstStyle/>
            <a:p/>
          </p:txBody>
        </p:sp>
        <p:sp>
          <p:nvSpPr>
            <p:cNvPr id="9" name="object 9" descr=""/>
            <p:cNvSpPr/>
            <p:nvPr/>
          </p:nvSpPr>
          <p:spPr>
            <a:xfrm>
              <a:off x="6659879" y="5588508"/>
              <a:ext cx="640080" cy="655320"/>
            </a:xfrm>
            <a:custGeom>
              <a:avLst/>
              <a:gdLst/>
              <a:ahLst/>
              <a:cxnLst/>
              <a:rect l="l" t="t" r="r" b="b"/>
              <a:pathLst>
                <a:path w="640079" h="655320">
                  <a:moveTo>
                    <a:pt x="320040" y="0"/>
                  </a:moveTo>
                  <a:lnTo>
                    <a:pt x="272596" y="3537"/>
                  </a:lnTo>
                  <a:lnTo>
                    <a:pt x="227365" y="13818"/>
                  </a:lnTo>
                  <a:lnTo>
                    <a:pt x="184831" y="30344"/>
                  </a:lnTo>
                  <a:lnTo>
                    <a:pt x="145480" y="52617"/>
                  </a:lnTo>
                  <a:lnTo>
                    <a:pt x="109800" y="80141"/>
                  </a:lnTo>
                  <a:lnTo>
                    <a:pt x="78275" y="112417"/>
                  </a:lnTo>
                  <a:lnTo>
                    <a:pt x="51392" y="148948"/>
                  </a:lnTo>
                  <a:lnTo>
                    <a:pt x="29637" y="189235"/>
                  </a:lnTo>
                  <a:lnTo>
                    <a:pt x="13496" y="232781"/>
                  </a:lnTo>
                  <a:lnTo>
                    <a:pt x="3478" y="278981"/>
                  </a:lnTo>
                  <a:lnTo>
                    <a:pt x="0" y="327659"/>
                  </a:lnTo>
                  <a:lnTo>
                    <a:pt x="3360" y="374906"/>
                  </a:lnTo>
                  <a:lnTo>
                    <a:pt x="13496" y="422538"/>
                  </a:lnTo>
                  <a:lnTo>
                    <a:pt x="29637" y="466084"/>
                  </a:lnTo>
                  <a:lnTo>
                    <a:pt x="51392" y="506371"/>
                  </a:lnTo>
                  <a:lnTo>
                    <a:pt x="78275" y="542902"/>
                  </a:lnTo>
                  <a:lnTo>
                    <a:pt x="109800" y="575178"/>
                  </a:lnTo>
                  <a:lnTo>
                    <a:pt x="145480" y="602702"/>
                  </a:lnTo>
                  <a:lnTo>
                    <a:pt x="184831" y="624975"/>
                  </a:lnTo>
                  <a:lnTo>
                    <a:pt x="227365" y="641501"/>
                  </a:lnTo>
                  <a:lnTo>
                    <a:pt x="272596" y="651782"/>
                  </a:lnTo>
                  <a:lnTo>
                    <a:pt x="320040" y="655319"/>
                  </a:lnTo>
                  <a:lnTo>
                    <a:pt x="367483" y="651782"/>
                  </a:lnTo>
                  <a:lnTo>
                    <a:pt x="412714" y="641501"/>
                  </a:lnTo>
                  <a:lnTo>
                    <a:pt x="455248" y="624975"/>
                  </a:lnTo>
                  <a:lnTo>
                    <a:pt x="494599" y="602702"/>
                  </a:lnTo>
                  <a:lnTo>
                    <a:pt x="500260" y="598335"/>
                  </a:lnTo>
                  <a:lnTo>
                    <a:pt x="320040" y="598335"/>
                  </a:lnTo>
                  <a:lnTo>
                    <a:pt x="273889" y="594438"/>
                  </a:lnTo>
                  <a:lnTo>
                    <a:pt x="230012" y="583196"/>
                  </a:lnTo>
                  <a:lnTo>
                    <a:pt x="189398" y="565277"/>
                  </a:lnTo>
                  <a:lnTo>
                    <a:pt x="153035" y="541350"/>
                  </a:lnTo>
                  <a:lnTo>
                    <a:pt x="194772" y="498614"/>
                  </a:lnTo>
                  <a:lnTo>
                    <a:pt x="111378" y="498614"/>
                  </a:lnTo>
                  <a:lnTo>
                    <a:pt x="87987" y="461383"/>
                  </a:lnTo>
                  <a:lnTo>
                    <a:pt x="70453" y="419814"/>
                  </a:lnTo>
                  <a:lnTo>
                    <a:pt x="59443" y="374906"/>
                  </a:lnTo>
                  <a:lnTo>
                    <a:pt x="55625" y="327659"/>
                  </a:lnTo>
                  <a:lnTo>
                    <a:pt x="59885" y="278981"/>
                  </a:lnTo>
                  <a:lnTo>
                    <a:pt x="72166" y="233176"/>
                  </a:lnTo>
                  <a:lnTo>
                    <a:pt x="91722" y="191004"/>
                  </a:lnTo>
                  <a:lnTo>
                    <a:pt x="117806" y="153230"/>
                  </a:lnTo>
                  <a:lnTo>
                    <a:pt x="149673" y="120614"/>
                  </a:lnTo>
                  <a:lnTo>
                    <a:pt x="186577" y="93919"/>
                  </a:lnTo>
                  <a:lnTo>
                    <a:pt x="227770" y="73908"/>
                  </a:lnTo>
                  <a:lnTo>
                    <a:pt x="272506" y="61342"/>
                  </a:lnTo>
                  <a:lnTo>
                    <a:pt x="320040" y="56984"/>
                  </a:lnTo>
                  <a:lnTo>
                    <a:pt x="500260" y="56984"/>
                  </a:lnTo>
                  <a:lnTo>
                    <a:pt x="494599" y="52617"/>
                  </a:lnTo>
                  <a:lnTo>
                    <a:pt x="455248" y="30344"/>
                  </a:lnTo>
                  <a:lnTo>
                    <a:pt x="412714" y="13818"/>
                  </a:lnTo>
                  <a:lnTo>
                    <a:pt x="367483" y="3537"/>
                  </a:lnTo>
                  <a:lnTo>
                    <a:pt x="320040" y="0"/>
                  </a:lnTo>
                  <a:close/>
                </a:path>
                <a:path w="640079" h="655320">
                  <a:moveTo>
                    <a:pt x="592876" y="156705"/>
                  </a:moveTo>
                  <a:lnTo>
                    <a:pt x="528701" y="156705"/>
                  </a:lnTo>
                  <a:lnTo>
                    <a:pt x="552092" y="193936"/>
                  </a:lnTo>
                  <a:lnTo>
                    <a:pt x="569626" y="235505"/>
                  </a:lnTo>
                  <a:lnTo>
                    <a:pt x="580636" y="280413"/>
                  </a:lnTo>
                  <a:lnTo>
                    <a:pt x="584453" y="327659"/>
                  </a:lnTo>
                  <a:lnTo>
                    <a:pt x="580194" y="376338"/>
                  </a:lnTo>
                  <a:lnTo>
                    <a:pt x="567913" y="422143"/>
                  </a:lnTo>
                  <a:lnTo>
                    <a:pt x="548357" y="464315"/>
                  </a:lnTo>
                  <a:lnTo>
                    <a:pt x="522273" y="502089"/>
                  </a:lnTo>
                  <a:lnTo>
                    <a:pt x="490406" y="534705"/>
                  </a:lnTo>
                  <a:lnTo>
                    <a:pt x="453502" y="561400"/>
                  </a:lnTo>
                  <a:lnTo>
                    <a:pt x="412309" y="581411"/>
                  </a:lnTo>
                  <a:lnTo>
                    <a:pt x="367573" y="593977"/>
                  </a:lnTo>
                  <a:lnTo>
                    <a:pt x="320040" y="598335"/>
                  </a:lnTo>
                  <a:lnTo>
                    <a:pt x="500260" y="598335"/>
                  </a:lnTo>
                  <a:lnTo>
                    <a:pt x="561804" y="542902"/>
                  </a:lnTo>
                  <a:lnTo>
                    <a:pt x="588687" y="506371"/>
                  </a:lnTo>
                  <a:lnTo>
                    <a:pt x="610442" y="466084"/>
                  </a:lnTo>
                  <a:lnTo>
                    <a:pt x="626583" y="422538"/>
                  </a:lnTo>
                  <a:lnTo>
                    <a:pt x="636601" y="376338"/>
                  </a:lnTo>
                  <a:lnTo>
                    <a:pt x="640079" y="327659"/>
                  </a:lnTo>
                  <a:lnTo>
                    <a:pt x="636719" y="280413"/>
                  </a:lnTo>
                  <a:lnTo>
                    <a:pt x="636601" y="278981"/>
                  </a:lnTo>
                  <a:lnTo>
                    <a:pt x="626583" y="232781"/>
                  </a:lnTo>
                  <a:lnTo>
                    <a:pt x="610442" y="189235"/>
                  </a:lnTo>
                  <a:lnTo>
                    <a:pt x="592876" y="156705"/>
                  </a:lnTo>
                  <a:close/>
                </a:path>
                <a:path w="640079" h="655320">
                  <a:moveTo>
                    <a:pt x="500260" y="56984"/>
                  </a:moveTo>
                  <a:lnTo>
                    <a:pt x="320040" y="56984"/>
                  </a:lnTo>
                  <a:lnTo>
                    <a:pt x="366190" y="60881"/>
                  </a:lnTo>
                  <a:lnTo>
                    <a:pt x="410067" y="72123"/>
                  </a:lnTo>
                  <a:lnTo>
                    <a:pt x="450681" y="90042"/>
                  </a:lnTo>
                  <a:lnTo>
                    <a:pt x="487045" y="113969"/>
                  </a:lnTo>
                  <a:lnTo>
                    <a:pt x="111378" y="498614"/>
                  </a:lnTo>
                  <a:lnTo>
                    <a:pt x="194772" y="498614"/>
                  </a:lnTo>
                  <a:lnTo>
                    <a:pt x="528701" y="156705"/>
                  </a:lnTo>
                  <a:lnTo>
                    <a:pt x="592876" y="156705"/>
                  </a:lnTo>
                  <a:lnTo>
                    <a:pt x="588687" y="148948"/>
                  </a:lnTo>
                  <a:lnTo>
                    <a:pt x="561804" y="112417"/>
                  </a:lnTo>
                  <a:lnTo>
                    <a:pt x="530279" y="80141"/>
                  </a:lnTo>
                  <a:lnTo>
                    <a:pt x="500260" y="56984"/>
                  </a:lnTo>
                  <a:close/>
                </a:path>
              </a:pathLst>
            </a:custGeom>
            <a:solidFill>
              <a:srgbClr val="D25242"/>
            </a:solidFill>
          </p:spPr>
          <p:txBody>
            <a:bodyPr wrap="square" lIns="0" tIns="0" rIns="0" bIns="0" rtlCol="0"/>
            <a:lstStyle/>
            <a:p/>
          </p:txBody>
        </p:sp>
        <p:sp>
          <p:nvSpPr>
            <p:cNvPr id="10" name="object 10" descr=""/>
            <p:cNvSpPr/>
            <p:nvPr/>
          </p:nvSpPr>
          <p:spPr>
            <a:xfrm>
              <a:off x="6659879" y="5559552"/>
              <a:ext cx="640080" cy="655320"/>
            </a:xfrm>
            <a:custGeom>
              <a:avLst/>
              <a:gdLst/>
              <a:ahLst/>
              <a:cxnLst/>
              <a:rect l="l" t="t" r="r" b="b"/>
              <a:pathLst>
                <a:path w="640079" h="655320">
                  <a:moveTo>
                    <a:pt x="320040" y="0"/>
                  </a:moveTo>
                  <a:lnTo>
                    <a:pt x="272596" y="3537"/>
                  </a:lnTo>
                  <a:lnTo>
                    <a:pt x="227365" y="13818"/>
                  </a:lnTo>
                  <a:lnTo>
                    <a:pt x="184831" y="30344"/>
                  </a:lnTo>
                  <a:lnTo>
                    <a:pt x="145480" y="52617"/>
                  </a:lnTo>
                  <a:lnTo>
                    <a:pt x="109800" y="80141"/>
                  </a:lnTo>
                  <a:lnTo>
                    <a:pt x="78275" y="112417"/>
                  </a:lnTo>
                  <a:lnTo>
                    <a:pt x="51392" y="148948"/>
                  </a:lnTo>
                  <a:lnTo>
                    <a:pt x="29637" y="189235"/>
                  </a:lnTo>
                  <a:lnTo>
                    <a:pt x="13496" y="232781"/>
                  </a:lnTo>
                  <a:lnTo>
                    <a:pt x="3478" y="278981"/>
                  </a:lnTo>
                  <a:lnTo>
                    <a:pt x="0" y="327660"/>
                  </a:lnTo>
                  <a:lnTo>
                    <a:pt x="3360" y="374906"/>
                  </a:lnTo>
                  <a:lnTo>
                    <a:pt x="13496" y="422538"/>
                  </a:lnTo>
                  <a:lnTo>
                    <a:pt x="29637" y="466084"/>
                  </a:lnTo>
                  <a:lnTo>
                    <a:pt x="51392" y="506371"/>
                  </a:lnTo>
                  <a:lnTo>
                    <a:pt x="78275" y="542902"/>
                  </a:lnTo>
                  <a:lnTo>
                    <a:pt x="109800" y="575178"/>
                  </a:lnTo>
                  <a:lnTo>
                    <a:pt x="145480" y="602702"/>
                  </a:lnTo>
                  <a:lnTo>
                    <a:pt x="184831" y="624975"/>
                  </a:lnTo>
                  <a:lnTo>
                    <a:pt x="227365" y="641501"/>
                  </a:lnTo>
                  <a:lnTo>
                    <a:pt x="272596" y="651782"/>
                  </a:lnTo>
                  <a:lnTo>
                    <a:pt x="320040" y="655320"/>
                  </a:lnTo>
                  <a:lnTo>
                    <a:pt x="367483" y="651782"/>
                  </a:lnTo>
                  <a:lnTo>
                    <a:pt x="412714" y="641501"/>
                  </a:lnTo>
                  <a:lnTo>
                    <a:pt x="455248" y="624975"/>
                  </a:lnTo>
                  <a:lnTo>
                    <a:pt x="494599" y="602702"/>
                  </a:lnTo>
                  <a:lnTo>
                    <a:pt x="500260" y="598335"/>
                  </a:lnTo>
                  <a:lnTo>
                    <a:pt x="320040" y="598335"/>
                  </a:lnTo>
                  <a:lnTo>
                    <a:pt x="273889" y="594438"/>
                  </a:lnTo>
                  <a:lnTo>
                    <a:pt x="230012" y="583196"/>
                  </a:lnTo>
                  <a:lnTo>
                    <a:pt x="189398" y="565277"/>
                  </a:lnTo>
                  <a:lnTo>
                    <a:pt x="153035" y="541350"/>
                  </a:lnTo>
                  <a:lnTo>
                    <a:pt x="194772" y="498614"/>
                  </a:lnTo>
                  <a:lnTo>
                    <a:pt x="111378" y="498614"/>
                  </a:lnTo>
                  <a:lnTo>
                    <a:pt x="87987" y="461383"/>
                  </a:lnTo>
                  <a:lnTo>
                    <a:pt x="70453" y="419814"/>
                  </a:lnTo>
                  <a:lnTo>
                    <a:pt x="59443" y="374906"/>
                  </a:lnTo>
                  <a:lnTo>
                    <a:pt x="55625" y="327660"/>
                  </a:lnTo>
                  <a:lnTo>
                    <a:pt x="59885" y="278981"/>
                  </a:lnTo>
                  <a:lnTo>
                    <a:pt x="72166" y="233176"/>
                  </a:lnTo>
                  <a:lnTo>
                    <a:pt x="91722" y="191004"/>
                  </a:lnTo>
                  <a:lnTo>
                    <a:pt x="117806" y="153230"/>
                  </a:lnTo>
                  <a:lnTo>
                    <a:pt x="149673" y="120614"/>
                  </a:lnTo>
                  <a:lnTo>
                    <a:pt x="186577" y="93919"/>
                  </a:lnTo>
                  <a:lnTo>
                    <a:pt x="227770" y="73908"/>
                  </a:lnTo>
                  <a:lnTo>
                    <a:pt x="272506" y="61342"/>
                  </a:lnTo>
                  <a:lnTo>
                    <a:pt x="320040" y="56984"/>
                  </a:lnTo>
                  <a:lnTo>
                    <a:pt x="500260" y="56984"/>
                  </a:lnTo>
                  <a:lnTo>
                    <a:pt x="494599" y="52617"/>
                  </a:lnTo>
                  <a:lnTo>
                    <a:pt x="455248" y="30344"/>
                  </a:lnTo>
                  <a:lnTo>
                    <a:pt x="412714" y="13818"/>
                  </a:lnTo>
                  <a:lnTo>
                    <a:pt x="367483" y="3537"/>
                  </a:lnTo>
                  <a:lnTo>
                    <a:pt x="320040" y="0"/>
                  </a:lnTo>
                  <a:close/>
                </a:path>
                <a:path w="640079" h="655320">
                  <a:moveTo>
                    <a:pt x="592876" y="156705"/>
                  </a:moveTo>
                  <a:lnTo>
                    <a:pt x="528701" y="156705"/>
                  </a:lnTo>
                  <a:lnTo>
                    <a:pt x="552092" y="193936"/>
                  </a:lnTo>
                  <a:lnTo>
                    <a:pt x="569626" y="235505"/>
                  </a:lnTo>
                  <a:lnTo>
                    <a:pt x="580636" y="280413"/>
                  </a:lnTo>
                  <a:lnTo>
                    <a:pt x="584453" y="327660"/>
                  </a:lnTo>
                  <a:lnTo>
                    <a:pt x="580194" y="376338"/>
                  </a:lnTo>
                  <a:lnTo>
                    <a:pt x="567913" y="422143"/>
                  </a:lnTo>
                  <a:lnTo>
                    <a:pt x="548357" y="464315"/>
                  </a:lnTo>
                  <a:lnTo>
                    <a:pt x="522273" y="502089"/>
                  </a:lnTo>
                  <a:lnTo>
                    <a:pt x="490406" y="534705"/>
                  </a:lnTo>
                  <a:lnTo>
                    <a:pt x="453502" y="561400"/>
                  </a:lnTo>
                  <a:lnTo>
                    <a:pt x="412309" y="581411"/>
                  </a:lnTo>
                  <a:lnTo>
                    <a:pt x="367573" y="593977"/>
                  </a:lnTo>
                  <a:lnTo>
                    <a:pt x="320040" y="598335"/>
                  </a:lnTo>
                  <a:lnTo>
                    <a:pt x="500260" y="598335"/>
                  </a:lnTo>
                  <a:lnTo>
                    <a:pt x="561804" y="542902"/>
                  </a:lnTo>
                  <a:lnTo>
                    <a:pt x="588687" y="506371"/>
                  </a:lnTo>
                  <a:lnTo>
                    <a:pt x="610442" y="466084"/>
                  </a:lnTo>
                  <a:lnTo>
                    <a:pt x="626583" y="422538"/>
                  </a:lnTo>
                  <a:lnTo>
                    <a:pt x="636601" y="376338"/>
                  </a:lnTo>
                  <a:lnTo>
                    <a:pt x="640079" y="327660"/>
                  </a:lnTo>
                  <a:lnTo>
                    <a:pt x="636719" y="280413"/>
                  </a:lnTo>
                  <a:lnTo>
                    <a:pt x="636601" y="278981"/>
                  </a:lnTo>
                  <a:lnTo>
                    <a:pt x="626583" y="232781"/>
                  </a:lnTo>
                  <a:lnTo>
                    <a:pt x="610442" y="189235"/>
                  </a:lnTo>
                  <a:lnTo>
                    <a:pt x="592876" y="156705"/>
                  </a:lnTo>
                  <a:close/>
                </a:path>
                <a:path w="640079" h="655320">
                  <a:moveTo>
                    <a:pt x="500260" y="56984"/>
                  </a:moveTo>
                  <a:lnTo>
                    <a:pt x="320040" y="56984"/>
                  </a:lnTo>
                  <a:lnTo>
                    <a:pt x="366190" y="60881"/>
                  </a:lnTo>
                  <a:lnTo>
                    <a:pt x="410067" y="72123"/>
                  </a:lnTo>
                  <a:lnTo>
                    <a:pt x="450681" y="90042"/>
                  </a:lnTo>
                  <a:lnTo>
                    <a:pt x="487045" y="113969"/>
                  </a:lnTo>
                  <a:lnTo>
                    <a:pt x="111378" y="498614"/>
                  </a:lnTo>
                  <a:lnTo>
                    <a:pt x="194772" y="498614"/>
                  </a:lnTo>
                  <a:lnTo>
                    <a:pt x="528701" y="156705"/>
                  </a:lnTo>
                  <a:lnTo>
                    <a:pt x="592876" y="156705"/>
                  </a:lnTo>
                  <a:lnTo>
                    <a:pt x="588687" y="148948"/>
                  </a:lnTo>
                  <a:lnTo>
                    <a:pt x="561804" y="112417"/>
                  </a:lnTo>
                  <a:lnTo>
                    <a:pt x="530279" y="80141"/>
                  </a:lnTo>
                  <a:lnTo>
                    <a:pt x="500260" y="56984"/>
                  </a:lnTo>
                  <a:close/>
                </a:path>
              </a:pathLst>
            </a:custGeom>
            <a:solidFill>
              <a:srgbClr val="FFFFFF"/>
            </a:solidFill>
          </p:spPr>
          <p:txBody>
            <a:bodyPr wrap="square" lIns="0" tIns="0" rIns="0" bIns="0" rtlCol="0"/>
            <a:lstStyle/>
            <a:p/>
          </p:txBody>
        </p:sp>
        <p:pic>
          <p:nvPicPr>
            <p:cNvPr id="11" name="object 11" descr=""/>
            <p:cNvPicPr/>
            <p:nvPr/>
          </p:nvPicPr>
          <p:blipFill>
            <a:blip r:embed="rId3" cstate="print"/>
            <a:stretch>
              <a:fillRect/>
            </a:stretch>
          </p:blipFill>
          <p:spPr>
            <a:xfrm>
              <a:off x="7331964" y="5495543"/>
              <a:ext cx="1611629" cy="567690"/>
            </a:xfrm>
            <a:prstGeom prst="rect">
              <a:avLst/>
            </a:prstGeom>
          </p:spPr>
        </p:pic>
        <p:pic>
          <p:nvPicPr>
            <p:cNvPr id="12" name="object 12" descr=""/>
            <p:cNvPicPr/>
            <p:nvPr/>
          </p:nvPicPr>
          <p:blipFill>
            <a:blip r:embed="rId4" cstate="print"/>
            <a:stretch>
              <a:fillRect/>
            </a:stretch>
          </p:blipFill>
          <p:spPr>
            <a:xfrm>
              <a:off x="7484364" y="5861310"/>
              <a:ext cx="1306829" cy="49460"/>
            </a:xfrm>
            <a:prstGeom prst="rect">
              <a:avLst/>
            </a:prstGeom>
          </p:spPr>
        </p:pic>
        <p:pic>
          <p:nvPicPr>
            <p:cNvPr id="13" name="object 13" descr=""/>
            <p:cNvPicPr/>
            <p:nvPr/>
          </p:nvPicPr>
          <p:blipFill>
            <a:blip r:embed="rId5" cstate="print"/>
            <a:stretch>
              <a:fillRect/>
            </a:stretch>
          </p:blipFill>
          <p:spPr>
            <a:xfrm>
              <a:off x="8604504" y="5495543"/>
              <a:ext cx="2626613" cy="567690"/>
            </a:xfrm>
            <a:prstGeom prst="rect">
              <a:avLst/>
            </a:prstGeom>
          </p:spPr>
        </p:pic>
        <p:pic>
          <p:nvPicPr>
            <p:cNvPr id="14" name="object 14" descr=""/>
            <p:cNvPicPr/>
            <p:nvPr/>
          </p:nvPicPr>
          <p:blipFill>
            <a:blip r:embed="rId6" cstate="print"/>
            <a:stretch>
              <a:fillRect/>
            </a:stretch>
          </p:blipFill>
          <p:spPr>
            <a:xfrm>
              <a:off x="7331964" y="5800343"/>
              <a:ext cx="3899154" cy="567690"/>
            </a:xfrm>
            <a:prstGeom prst="rect">
              <a:avLst/>
            </a:prstGeom>
          </p:spPr>
        </p:pic>
      </p:grpSp>
      <p:sp>
        <p:nvSpPr>
          <p:cNvPr id="15" name="object 15" descr=""/>
          <p:cNvSpPr txBox="1"/>
          <p:nvPr/>
        </p:nvSpPr>
        <p:spPr>
          <a:xfrm>
            <a:off x="839216" y="1437513"/>
            <a:ext cx="10568305" cy="4758055"/>
          </a:xfrm>
          <a:prstGeom prst="rect">
            <a:avLst/>
          </a:prstGeom>
        </p:spPr>
        <p:txBody>
          <a:bodyPr wrap="square" lIns="0" tIns="12700" rIns="0" bIns="0" rtlCol="0" vert="horz">
            <a:spAutoFit/>
          </a:bodyPr>
          <a:lstStyle/>
          <a:p>
            <a:pPr marL="1099820">
              <a:lnSpc>
                <a:spcPct val="100000"/>
              </a:lnSpc>
              <a:spcBef>
                <a:spcPts val="100"/>
              </a:spcBef>
            </a:pPr>
            <a:r>
              <a:rPr dirty="0" sz="2400" spc="-5">
                <a:latin typeface="Microsoft JhengHei"/>
                <a:cs typeface="Microsoft JhengHei"/>
              </a:rPr>
              <a:t>公告事業</a:t>
            </a:r>
            <a:r>
              <a:rPr dirty="0" sz="2400" b="1">
                <a:latin typeface="Microsoft JhengHei"/>
                <a:cs typeface="Microsoft JhengHei"/>
              </a:rPr>
              <a:t>應盤查登錄</a:t>
            </a:r>
            <a:r>
              <a:rPr dirty="0" sz="2400" spc="-5">
                <a:latin typeface="Microsoft JhengHei"/>
                <a:cs typeface="Microsoft JhengHei"/>
              </a:rPr>
              <a:t>及查驗溫室氣體排放量之第一批及第二批排放源。</a:t>
            </a:r>
            <a:endParaRPr sz="2400">
              <a:latin typeface="Microsoft JhengHei"/>
              <a:cs typeface="Microsoft JhengHei"/>
            </a:endParaRPr>
          </a:p>
          <a:p>
            <a:pPr marL="5111750" marR="1277620" indent="-3712210">
              <a:lnSpc>
                <a:spcPct val="147700"/>
              </a:lnSpc>
              <a:spcBef>
                <a:spcPts val="2155"/>
              </a:spcBef>
            </a:pPr>
            <a:r>
              <a:rPr dirty="0" sz="1800">
                <a:latin typeface="Microsoft JhengHei"/>
                <a:cs typeface="Microsoft JhengHei"/>
              </a:rPr>
              <a:t>113年2月22</a:t>
            </a:r>
            <a:r>
              <a:rPr dirty="0" sz="1800" spc="-5">
                <a:latin typeface="Microsoft JhengHei"/>
                <a:cs typeface="Microsoft JhengHei"/>
              </a:rPr>
              <a:t>日修正公告之「事業應盤查登錄及查驗溫室氣體排放量之排放源」</a:t>
            </a:r>
            <a:r>
              <a:rPr dirty="0" sz="1800" spc="-25">
                <a:solidFill>
                  <a:srgbClr val="000066"/>
                </a:solidFill>
                <a:latin typeface="Microsoft JhengHei"/>
                <a:cs typeface="Microsoft JhengHei"/>
              </a:rPr>
              <a:t>附表</a:t>
            </a:r>
            <a:endParaRPr sz="1800">
              <a:latin typeface="Microsoft JhengHei"/>
              <a:cs typeface="Microsoft JhengHei"/>
            </a:endParaRPr>
          </a:p>
          <a:p>
            <a:pPr marL="12700">
              <a:lnSpc>
                <a:spcPct val="100000"/>
              </a:lnSpc>
              <a:spcBef>
                <a:spcPts val="1295"/>
              </a:spcBef>
            </a:pPr>
            <a:r>
              <a:rPr dirty="0" u="sng" sz="1800" spc="-20" b="1">
                <a:uFill>
                  <a:solidFill>
                    <a:srgbClr val="000000"/>
                  </a:solidFill>
                </a:uFill>
                <a:latin typeface="Microsoft JhengHei"/>
                <a:cs typeface="Microsoft JhengHei"/>
              </a:rPr>
              <a:t>第一批</a:t>
            </a:r>
            <a:endParaRPr sz="1800">
              <a:latin typeface="Microsoft JhengHei"/>
              <a:cs typeface="Microsoft JhengHei"/>
            </a:endParaRPr>
          </a:p>
          <a:p>
            <a:pPr marL="634365">
              <a:lnSpc>
                <a:spcPct val="100000"/>
              </a:lnSpc>
              <a:spcBef>
                <a:spcPts val="1030"/>
              </a:spcBef>
            </a:pPr>
            <a:r>
              <a:rPr dirty="0" sz="1800" b="1">
                <a:latin typeface="Microsoft JhengHei"/>
                <a:cs typeface="Microsoft JhengHei"/>
              </a:rPr>
              <a:t>行業製程別：</a:t>
            </a:r>
            <a:r>
              <a:rPr dirty="0" sz="1800">
                <a:solidFill>
                  <a:srgbClr val="000066"/>
                </a:solidFill>
                <a:latin typeface="Microsoft JhengHei"/>
                <a:cs typeface="Microsoft JhengHei"/>
              </a:rPr>
              <a:t>（</a:t>
            </a:r>
            <a:r>
              <a:rPr dirty="0" sz="1800" spc="-5">
                <a:solidFill>
                  <a:srgbClr val="000066"/>
                </a:solidFill>
                <a:latin typeface="Microsoft JhengHei"/>
                <a:cs typeface="Microsoft JhengHei"/>
              </a:rPr>
              <a:t>發電、鋼鐵、水泥、半導體、薄膜電晶體液晶顯示器、石油煉製等行業</a:t>
            </a:r>
            <a:r>
              <a:rPr dirty="0" sz="1800">
                <a:solidFill>
                  <a:srgbClr val="000066"/>
                </a:solidFill>
                <a:latin typeface="Microsoft JhengHei"/>
                <a:cs typeface="Microsoft JhengHei"/>
              </a:rPr>
              <a:t>）</a:t>
            </a:r>
            <a:r>
              <a:rPr dirty="0" sz="1800" spc="-50">
                <a:solidFill>
                  <a:srgbClr val="000066"/>
                </a:solidFill>
                <a:latin typeface="Microsoft JhengHei"/>
                <a:cs typeface="Microsoft JhengHei"/>
              </a:rPr>
              <a:t>、</a:t>
            </a:r>
            <a:endParaRPr sz="1800">
              <a:latin typeface="Microsoft JhengHei"/>
              <a:cs typeface="Microsoft JhengHei"/>
            </a:endParaRPr>
          </a:p>
          <a:p>
            <a:pPr marL="634365">
              <a:lnSpc>
                <a:spcPct val="100000"/>
              </a:lnSpc>
              <a:spcBef>
                <a:spcPts val="434"/>
              </a:spcBef>
            </a:pPr>
            <a:r>
              <a:rPr dirty="0" sz="1800" b="1">
                <a:latin typeface="Microsoft JhengHei"/>
                <a:cs typeface="Microsoft JhengHei"/>
              </a:rPr>
              <a:t>各行業：</a:t>
            </a:r>
            <a:r>
              <a:rPr dirty="0" sz="1800">
                <a:solidFill>
                  <a:srgbClr val="000066"/>
                </a:solidFill>
                <a:latin typeface="Microsoft JhengHei"/>
                <a:cs typeface="Microsoft JhengHei"/>
              </a:rPr>
              <a:t>全廠（場）化石燃料燃燒之直接排放產生溫室氣體年排放量達</a:t>
            </a:r>
            <a:r>
              <a:rPr dirty="0" sz="1800" spc="-10">
                <a:solidFill>
                  <a:srgbClr val="000066"/>
                </a:solidFill>
                <a:latin typeface="Microsoft JhengHei"/>
                <a:cs typeface="Microsoft JhengHei"/>
              </a:rPr>
              <a:t>2.5</a:t>
            </a:r>
            <a:r>
              <a:rPr dirty="0" sz="1800" spc="-5">
                <a:solidFill>
                  <a:srgbClr val="000066"/>
                </a:solidFill>
                <a:latin typeface="Microsoft JhengHei"/>
                <a:cs typeface="Microsoft JhengHei"/>
              </a:rPr>
              <a:t>萬公噸二氧化碳當量者。</a:t>
            </a:r>
            <a:endParaRPr sz="1800">
              <a:latin typeface="Microsoft JhengHei"/>
              <a:cs typeface="Microsoft JhengHei"/>
            </a:endParaRPr>
          </a:p>
          <a:p>
            <a:pPr marL="12700">
              <a:lnSpc>
                <a:spcPct val="100000"/>
              </a:lnSpc>
              <a:spcBef>
                <a:spcPts val="2230"/>
              </a:spcBef>
            </a:pPr>
            <a:r>
              <a:rPr dirty="0" u="sng" sz="1800" spc="-20" b="1">
                <a:uFill>
                  <a:solidFill>
                    <a:srgbClr val="000000"/>
                  </a:solidFill>
                </a:uFill>
                <a:latin typeface="Microsoft JhengHei"/>
                <a:cs typeface="Microsoft JhengHei"/>
              </a:rPr>
              <a:t>第二批</a:t>
            </a:r>
            <a:endParaRPr sz="1800">
              <a:latin typeface="Microsoft JhengHei"/>
              <a:cs typeface="Microsoft JhengHei"/>
            </a:endParaRPr>
          </a:p>
          <a:p>
            <a:pPr marL="634365">
              <a:lnSpc>
                <a:spcPct val="100000"/>
              </a:lnSpc>
              <a:spcBef>
                <a:spcPts val="1035"/>
              </a:spcBef>
            </a:pPr>
            <a:r>
              <a:rPr dirty="0" sz="1800" b="1">
                <a:latin typeface="Microsoft JhengHei"/>
                <a:cs typeface="Microsoft JhengHei"/>
              </a:rPr>
              <a:t>製造業：</a:t>
            </a:r>
            <a:r>
              <a:rPr dirty="0" sz="1800">
                <a:solidFill>
                  <a:srgbClr val="000066"/>
                </a:solidFill>
                <a:latin typeface="Microsoft JhengHei"/>
                <a:cs typeface="Microsoft JhengHei"/>
              </a:rPr>
              <a:t>全廠（場）</a:t>
            </a:r>
            <a:r>
              <a:rPr dirty="0" sz="1800" spc="-5">
                <a:solidFill>
                  <a:srgbClr val="000066"/>
                </a:solidFill>
                <a:latin typeface="Microsoft JhengHei"/>
                <a:cs typeface="Microsoft JhengHei"/>
              </a:rPr>
              <a:t>化石燃料燃燒之直接排放及使用電力之間接排放產生溫室氣體年排放量合計達</a:t>
            </a:r>
            <a:endParaRPr sz="1800">
              <a:latin typeface="Microsoft JhengHei"/>
              <a:cs typeface="Microsoft JhengHei"/>
            </a:endParaRPr>
          </a:p>
          <a:p>
            <a:pPr marL="1536700">
              <a:lnSpc>
                <a:spcPct val="100000"/>
              </a:lnSpc>
              <a:spcBef>
                <a:spcPts val="434"/>
              </a:spcBef>
            </a:pPr>
            <a:r>
              <a:rPr dirty="0" sz="1800" spc="-10">
                <a:solidFill>
                  <a:srgbClr val="000066"/>
                </a:solidFill>
                <a:latin typeface="Microsoft JhengHei"/>
                <a:cs typeface="Microsoft JhengHei"/>
              </a:rPr>
              <a:t>2.5</a:t>
            </a:r>
            <a:r>
              <a:rPr dirty="0" sz="1800" spc="-5">
                <a:solidFill>
                  <a:srgbClr val="000066"/>
                </a:solidFill>
                <a:latin typeface="Microsoft JhengHei"/>
                <a:cs typeface="Microsoft JhengHei"/>
              </a:rPr>
              <a:t>萬公噸二氧化碳當量者。</a:t>
            </a:r>
            <a:endParaRPr sz="1800">
              <a:latin typeface="Microsoft JhengHei"/>
              <a:cs typeface="Microsoft JhengHei"/>
            </a:endParaRPr>
          </a:p>
          <a:p>
            <a:pPr marL="6653530" marR="344805">
              <a:lnSpc>
                <a:spcPct val="100000"/>
              </a:lnSpc>
              <a:spcBef>
                <a:spcPts val="1625"/>
              </a:spcBef>
            </a:pPr>
            <a:r>
              <a:rPr dirty="0" u="sng" sz="2000" b="1">
                <a:solidFill>
                  <a:srgbClr val="C00000"/>
                </a:solidFill>
                <a:uFill>
                  <a:solidFill>
                    <a:srgbClr val="C00000"/>
                  </a:solidFill>
                </a:uFill>
                <a:latin typeface="Microsoft JhengHei"/>
                <a:cs typeface="Microsoft JhengHei"/>
              </a:rPr>
              <a:t>專案邊界內</a:t>
            </a:r>
            <a:r>
              <a:rPr dirty="0" sz="2000" spc="-10" b="1">
                <a:solidFill>
                  <a:srgbClr val="C00000"/>
                </a:solidFill>
                <a:latin typeface="Microsoft JhengHei"/>
                <a:cs typeface="Microsoft JhengHei"/>
              </a:rPr>
              <a:t>含應盤查登錄之排放源者，不得申請自願減量專案。</a:t>
            </a:r>
            <a:endParaRPr sz="2000">
              <a:latin typeface="Microsoft JhengHei"/>
              <a:cs typeface="Microsoft JhengHei"/>
            </a:endParaRPr>
          </a:p>
        </p:txBody>
      </p:sp>
      <p:sp>
        <p:nvSpPr>
          <p:cNvPr id="16" name="object 16"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11</a:t>
            </a:fld>
          </a:p>
        </p:txBody>
      </p:sp>
      <p:sp>
        <p:nvSpPr>
          <p:cNvPr id="17" name="object 17"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
          <p:cNvSpPr/>
          <p:nvPr/>
        </p:nvSpPr>
        <p:spPr>
          <a:xfrm>
            <a:off x="2313432" y="5478779"/>
            <a:ext cx="4403090" cy="433070"/>
          </a:xfrm>
          <a:custGeom>
            <a:avLst/>
            <a:gdLst/>
            <a:ahLst/>
            <a:cxnLst/>
            <a:rect l="l" t="t" r="r" b="b"/>
            <a:pathLst>
              <a:path w="4403090" h="433070">
                <a:moveTo>
                  <a:pt x="972312" y="0"/>
                </a:moveTo>
                <a:lnTo>
                  <a:pt x="0" y="0"/>
                </a:lnTo>
                <a:lnTo>
                  <a:pt x="0" y="108204"/>
                </a:lnTo>
                <a:lnTo>
                  <a:pt x="972312" y="108204"/>
                </a:lnTo>
                <a:lnTo>
                  <a:pt x="972312" y="0"/>
                </a:lnTo>
                <a:close/>
              </a:path>
              <a:path w="4403090" h="433070">
                <a:moveTo>
                  <a:pt x="4402836" y="324624"/>
                </a:moveTo>
                <a:lnTo>
                  <a:pt x="2927604" y="324624"/>
                </a:lnTo>
                <a:lnTo>
                  <a:pt x="2927604" y="432816"/>
                </a:lnTo>
                <a:lnTo>
                  <a:pt x="4402836" y="432816"/>
                </a:lnTo>
                <a:lnTo>
                  <a:pt x="4402836" y="324624"/>
                </a:lnTo>
                <a:close/>
              </a:path>
            </a:pathLst>
          </a:custGeom>
          <a:solidFill>
            <a:srgbClr val="F8CAAC"/>
          </a:solidFill>
        </p:spPr>
        <p:txBody>
          <a:bodyPr wrap="square" lIns="0" tIns="0" rIns="0" bIns="0" rtlCol="0"/>
          <a:lstStyle/>
          <a:p/>
        </p:txBody>
      </p:sp>
      <p:sp>
        <p:nvSpPr>
          <p:cNvPr id="3" name="object 3"/>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自願減量專案申請程序為何？</a:t>
            </a:r>
          </a:p>
        </p:txBody>
      </p:sp>
      <p:grpSp>
        <p:nvGrpSpPr>
          <p:cNvPr id="4" name="object 4" descr=""/>
          <p:cNvGrpSpPr/>
          <p:nvPr/>
        </p:nvGrpSpPr>
        <p:grpSpPr>
          <a:xfrm>
            <a:off x="829055" y="4628388"/>
            <a:ext cx="1007744" cy="455295"/>
            <a:chOff x="829055" y="4628388"/>
            <a:chExt cx="1007744" cy="455295"/>
          </a:xfrm>
        </p:grpSpPr>
        <p:sp>
          <p:nvSpPr>
            <p:cNvPr id="5" name="object 5" descr=""/>
            <p:cNvSpPr/>
            <p:nvPr/>
          </p:nvSpPr>
          <p:spPr>
            <a:xfrm>
              <a:off x="829055" y="4637532"/>
              <a:ext cx="1007744" cy="360045"/>
            </a:xfrm>
            <a:custGeom>
              <a:avLst/>
              <a:gdLst/>
              <a:ahLst/>
              <a:cxnLst/>
              <a:rect l="l" t="t" r="r" b="b"/>
              <a:pathLst>
                <a:path w="1007744" h="360045">
                  <a:moveTo>
                    <a:pt x="1007363" y="0"/>
                  </a:moveTo>
                  <a:lnTo>
                    <a:pt x="0" y="0"/>
                  </a:lnTo>
                  <a:lnTo>
                    <a:pt x="0" y="359664"/>
                  </a:lnTo>
                  <a:lnTo>
                    <a:pt x="1007363" y="359664"/>
                  </a:lnTo>
                  <a:lnTo>
                    <a:pt x="1007363" y="0"/>
                  </a:lnTo>
                  <a:close/>
                </a:path>
              </a:pathLst>
            </a:custGeom>
            <a:solidFill>
              <a:srgbClr val="81B113"/>
            </a:solidFill>
          </p:spPr>
          <p:txBody>
            <a:bodyPr wrap="square" lIns="0" tIns="0" rIns="0" bIns="0" rtlCol="0"/>
            <a:lstStyle/>
            <a:p/>
          </p:txBody>
        </p:sp>
        <p:pic>
          <p:nvPicPr>
            <p:cNvPr id="6" name="object 6" descr=""/>
            <p:cNvPicPr/>
            <p:nvPr/>
          </p:nvPicPr>
          <p:blipFill>
            <a:blip r:embed="rId2" cstate="print"/>
            <a:stretch>
              <a:fillRect/>
            </a:stretch>
          </p:blipFill>
          <p:spPr>
            <a:xfrm>
              <a:off x="891539" y="4628388"/>
              <a:ext cx="474713" cy="454913"/>
            </a:xfrm>
            <a:prstGeom prst="rect">
              <a:avLst/>
            </a:prstGeom>
          </p:spPr>
        </p:pic>
        <p:pic>
          <p:nvPicPr>
            <p:cNvPr id="7" name="object 7" descr=""/>
            <p:cNvPicPr/>
            <p:nvPr/>
          </p:nvPicPr>
          <p:blipFill>
            <a:blip r:embed="rId3" cstate="print"/>
            <a:stretch>
              <a:fillRect/>
            </a:stretch>
          </p:blipFill>
          <p:spPr>
            <a:xfrm>
              <a:off x="1146047" y="4628388"/>
              <a:ext cx="392417" cy="454913"/>
            </a:xfrm>
            <a:prstGeom prst="rect">
              <a:avLst/>
            </a:prstGeom>
          </p:spPr>
        </p:pic>
        <p:pic>
          <p:nvPicPr>
            <p:cNvPr id="8" name="object 8" descr=""/>
            <p:cNvPicPr/>
            <p:nvPr/>
          </p:nvPicPr>
          <p:blipFill>
            <a:blip r:embed="rId4" cstate="print"/>
            <a:stretch>
              <a:fillRect/>
            </a:stretch>
          </p:blipFill>
          <p:spPr>
            <a:xfrm>
              <a:off x="1316736" y="4628388"/>
              <a:ext cx="474713" cy="454913"/>
            </a:xfrm>
            <a:prstGeom prst="rect">
              <a:avLst/>
            </a:prstGeom>
          </p:spPr>
        </p:pic>
      </p:grpSp>
      <p:sp>
        <p:nvSpPr>
          <p:cNvPr id="9" name="object 9" descr=""/>
          <p:cNvSpPr txBox="1"/>
          <p:nvPr/>
        </p:nvSpPr>
        <p:spPr>
          <a:xfrm>
            <a:off x="829055" y="4637532"/>
            <a:ext cx="1007744" cy="360045"/>
          </a:xfrm>
          <a:prstGeom prst="rect">
            <a:avLst/>
          </a:prstGeom>
        </p:spPr>
        <p:txBody>
          <a:bodyPr wrap="square" lIns="0" tIns="52704" rIns="0" bIns="0" rtlCol="0" vert="horz">
            <a:spAutoFit/>
          </a:bodyPr>
          <a:lstStyle/>
          <a:p>
            <a:pPr marL="189230">
              <a:lnSpc>
                <a:spcPct val="100000"/>
              </a:lnSpc>
              <a:spcBef>
                <a:spcPts val="414"/>
              </a:spcBef>
            </a:pPr>
            <a:r>
              <a:rPr dirty="0" sz="1600" spc="-5" b="1">
                <a:solidFill>
                  <a:srgbClr val="FFFFFF"/>
                </a:solidFill>
                <a:latin typeface="Microsoft JhengHei"/>
                <a:cs typeface="Microsoft JhengHei"/>
              </a:rPr>
              <a:t>第 </a:t>
            </a:r>
            <a:r>
              <a:rPr dirty="0" sz="1600" b="1">
                <a:solidFill>
                  <a:srgbClr val="FFFFFF"/>
                </a:solidFill>
                <a:latin typeface="Microsoft JhengHei"/>
                <a:cs typeface="Microsoft JhengHei"/>
              </a:rPr>
              <a:t>3</a:t>
            </a:r>
            <a:r>
              <a:rPr dirty="0" sz="1600" spc="-35" b="1">
                <a:solidFill>
                  <a:srgbClr val="FFFFFF"/>
                </a:solidFill>
                <a:latin typeface="Microsoft JhengHei"/>
                <a:cs typeface="Microsoft JhengHei"/>
              </a:rPr>
              <a:t> 條</a:t>
            </a:r>
            <a:endParaRPr sz="1600">
              <a:latin typeface="Microsoft JhengHei"/>
              <a:cs typeface="Microsoft JhengHei"/>
            </a:endParaRPr>
          </a:p>
        </p:txBody>
      </p:sp>
      <p:sp>
        <p:nvSpPr>
          <p:cNvPr id="10" name="object 10" descr=""/>
          <p:cNvSpPr txBox="1"/>
          <p:nvPr/>
        </p:nvSpPr>
        <p:spPr>
          <a:xfrm>
            <a:off x="2089785" y="4559046"/>
            <a:ext cx="9069070" cy="1013460"/>
          </a:xfrm>
          <a:prstGeom prst="rect">
            <a:avLst/>
          </a:prstGeom>
        </p:spPr>
        <p:txBody>
          <a:bodyPr wrap="square" lIns="0" tIns="12700" rIns="0" bIns="0" rtlCol="0" vert="horz">
            <a:spAutoFit/>
          </a:bodyPr>
          <a:lstStyle/>
          <a:p>
            <a:pPr algn="just" marL="12700" marR="5080">
              <a:lnSpc>
                <a:spcPct val="120000"/>
              </a:lnSpc>
              <a:spcBef>
                <a:spcPts val="100"/>
              </a:spcBef>
            </a:pPr>
            <a:r>
              <a:rPr dirty="0" sz="1800" spc="-5">
                <a:latin typeface="Microsoft JhengHei"/>
                <a:cs typeface="Microsoft JhengHei"/>
              </a:rPr>
              <a:t>事業或各級政府為取得自願減量專案減量額度，應自行或共同依本辦法規定提出申請，檢</a:t>
            </a:r>
            <a:r>
              <a:rPr dirty="0" sz="1800">
                <a:latin typeface="Microsoft JhengHei"/>
                <a:cs typeface="Microsoft JhengHei"/>
              </a:rPr>
              <a:t>具</a:t>
            </a:r>
            <a:r>
              <a:rPr dirty="0" sz="1800">
                <a:solidFill>
                  <a:srgbClr val="006FC0"/>
                </a:solidFill>
                <a:latin typeface="Microsoft JhengHei"/>
                <a:cs typeface="Microsoft JhengHei"/>
              </a:rPr>
              <a:t>使用中央主管機關審定公開溫室氣體減量方法</a:t>
            </a:r>
            <a:r>
              <a:rPr dirty="0" sz="1800" spc="-5">
                <a:latin typeface="Microsoft JhengHei"/>
                <a:cs typeface="Microsoft JhengHei"/>
              </a:rPr>
              <a:t>之專案計畫書及相關文件，向中央主管機</a:t>
            </a:r>
            <a:r>
              <a:rPr dirty="0" sz="1800">
                <a:latin typeface="Microsoft JhengHei"/>
                <a:cs typeface="Microsoft JhengHei"/>
              </a:rPr>
              <a:t>關</a:t>
            </a:r>
            <a:r>
              <a:rPr dirty="0" sz="1800" b="1">
                <a:latin typeface="Microsoft JhengHei"/>
                <a:cs typeface="Microsoft JhengHei"/>
              </a:rPr>
              <a:t>申請註冊</a:t>
            </a:r>
            <a:r>
              <a:rPr dirty="0" sz="1800" spc="-5">
                <a:latin typeface="Microsoft JhengHei"/>
                <a:cs typeface="Microsoft JhengHei"/>
              </a:rPr>
              <a:t>，經審查通過後據以執行，於執行完成提出監測報告及相關文件，經中央主管</a:t>
            </a:r>
            <a:endParaRPr sz="1800">
              <a:latin typeface="Microsoft JhengHei"/>
              <a:cs typeface="Microsoft JhengHei"/>
            </a:endParaRPr>
          </a:p>
        </p:txBody>
      </p:sp>
      <p:sp>
        <p:nvSpPr>
          <p:cNvPr id="11" name="object 11" descr=""/>
          <p:cNvSpPr txBox="1"/>
          <p:nvPr/>
        </p:nvSpPr>
        <p:spPr>
          <a:xfrm>
            <a:off x="2089785" y="5601716"/>
            <a:ext cx="4826635" cy="299720"/>
          </a:xfrm>
          <a:prstGeom prst="rect">
            <a:avLst/>
          </a:prstGeom>
        </p:spPr>
        <p:txBody>
          <a:bodyPr wrap="square" lIns="0" tIns="12700" rIns="0" bIns="0" rtlCol="0" vert="horz">
            <a:spAutoFit/>
          </a:bodyPr>
          <a:lstStyle/>
          <a:p>
            <a:pPr marL="12700">
              <a:lnSpc>
                <a:spcPct val="100000"/>
              </a:lnSpc>
              <a:spcBef>
                <a:spcPts val="100"/>
              </a:spcBef>
            </a:pPr>
            <a:r>
              <a:rPr dirty="0" sz="1800">
                <a:latin typeface="Microsoft JhengHei"/>
                <a:cs typeface="Microsoft JhengHei"/>
              </a:rPr>
              <a:t>機關審查核准具實際減量成效後</a:t>
            </a:r>
            <a:r>
              <a:rPr dirty="0" sz="1800" b="1">
                <a:latin typeface="Microsoft JhengHei"/>
                <a:cs typeface="Microsoft JhengHei"/>
              </a:rPr>
              <a:t>取得減量額度</a:t>
            </a:r>
            <a:r>
              <a:rPr dirty="0" sz="1800" spc="-50">
                <a:latin typeface="Microsoft JhengHei"/>
                <a:cs typeface="Microsoft JhengHei"/>
              </a:rPr>
              <a:t>。</a:t>
            </a:r>
            <a:endParaRPr sz="1800">
              <a:latin typeface="Microsoft JhengHei"/>
              <a:cs typeface="Microsoft JhengHei"/>
            </a:endParaRPr>
          </a:p>
        </p:txBody>
      </p:sp>
      <p:grpSp>
        <p:nvGrpSpPr>
          <p:cNvPr id="12" name="object 12" descr=""/>
          <p:cNvGrpSpPr/>
          <p:nvPr/>
        </p:nvGrpSpPr>
        <p:grpSpPr>
          <a:xfrm>
            <a:off x="255244" y="1962150"/>
            <a:ext cx="10918825" cy="1963420"/>
            <a:chOff x="255244" y="1962150"/>
            <a:chExt cx="10918825" cy="1963420"/>
          </a:xfrm>
        </p:grpSpPr>
        <p:sp>
          <p:nvSpPr>
            <p:cNvPr id="13" name="object 13" descr=""/>
            <p:cNvSpPr/>
            <p:nvPr/>
          </p:nvSpPr>
          <p:spPr>
            <a:xfrm>
              <a:off x="2190749" y="1962150"/>
              <a:ext cx="2228215" cy="1963420"/>
            </a:xfrm>
            <a:custGeom>
              <a:avLst/>
              <a:gdLst/>
              <a:ahLst/>
              <a:cxnLst/>
              <a:rect l="l" t="t" r="r" b="b"/>
              <a:pathLst>
                <a:path w="2228215" h="1963420">
                  <a:moveTo>
                    <a:pt x="2228088" y="0"/>
                  </a:moveTo>
                  <a:lnTo>
                    <a:pt x="0" y="0"/>
                  </a:lnTo>
                  <a:lnTo>
                    <a:pt x="0" y="1962912"/>
                  </a:lnTo>
                  <a:lnTo>
                    <a:pt x="2228088" y="1962912"/>
                  </a:lnTo>
                  <a:lnTo>
                    <a:pt x="2228088" y="0"/>
                  </a:lnTo>
                  <a:close/>
                </a:path>
              </a:pathLst>
            </a:custGeom>
            <a:solidFill>
              <a:srgbClr val="EDF5DF"/>
            </a:solidFill>
          </p:spPr>
          <p:txBody>
            <a:bodyPr wrap="square" lIns="0" tIns="0" rIns="0" bIns="0" rtlCol="0"/>
            <a:lstStyle/>
            <a:p/>
          </p:txBody>
        </p:sp>
        <p:sp>
          <p:nvSpPr>
            <p:cNvPr id="14" name="object 14" descr=""/>
            <p:cNvSpPr/>
            <p:nvPr/>
          </p:nvSpPr>
          <p:spPr>
            <a:xfrm>
              <a:off x="255231" y="2283713"/>
              <a:ext cx="10910570" cy="560705"/>
            </a:xfrm>
            <a:custGeom>
              <a:avLst/>
              <a:gdLst/>
              <a:ahLst/>
              <a:cxnLst/>
              <a:rect l="l" t="t" r="r" b="b"/>
              <a:pathLst>
                <a:path w="10910570" h="560705">
                  <a:moveTo>
                    <a:pt x="1918500" y="522351"/>
                  </a:moveTo>
                  <a:lnTo>
                    <a:pt x="1842427" y="483997"/>
                  </a:lnTo>
                  <a:lnTo>
                    <a:pt x="1842376" y="512546"/>
                  </a:lnTo>
                  <a:lnTo>
                    <a:pt x="63" y="508635"/>
                  </a:lnTo>
                  <a:lnTo>
                    <a:pt x="0" y="527685"/>
                  </a:lnTo>
                  <a:lnTo>
                    <a:pt x="1842338" y="531596"/>
                  </a:lnTo>
                  <a:lnTo>
                    <a:pt x="1842300" y="560197"/>
                  </a:lnTo>
                  <a:lnTo>
                    <a:pt x="1899831" y="531622"/>
                  </a:lnTo>
                  <a:lnTo>
                    <a:pt x="1918500" y="522351"/>
                  </a:lnTo>
                  <a:close/>
                </a:path>
                <a:path w="10910570" h="560705">
                  <a:moveTo>
                    <a:pt x="2994698" y="28575"/>
                  </a:moveTo>
                  <a:lnTo>
                    <a:pt x="2918498" y="28575"/>
                  </a:lnTo>
                  <a:lnTo>
                    <a:pt x="2918498" y="47625"/>
                  </a:lnTo>
                  <a:lnTo>
                    <a:pt x="2994698" y="47625"/>
                  </a:lnTo>
                  <a:lnTo>
                    <a:pt x="2994698" y="28575"/>
                  </a:lnTo>
                  <a:close/>
                </a:path>
                <a:path w="10910570" h="560705">
                  <a:moveTo>
                    <a:pt x="3128048" y="28575"/>
                  </a:moveTo>
                  <a:lnTo>
                    <a:pt x="3051835" y="28575"/>
                  </a:lnTo>
                  <a:lnTo>
                    <a:pt x="3051835" y="47625"/>
                  </a:lnTo>
                  <a:lnTo>
                    <a:pt x="3128048" y="47625"/>
                  </a:lnTo>
                  <a:lnTo>
                    <a:pt x="3128048" y="28575"/>
                  </a:lnTo>
                  <a:close/>
                </a:path>
                <a:path w="10910570" h="560705">
                  <a:moveTo>
                    <a:pt x="3261398" y="28575"/>
                  </a:moveTo>
                  <a:lnTo>
                    <a:pt x="3185198" y="28575"/>
                  </a:lnTo>
                  <a:lnTo>
                    <a:pt x="3185198" y="47625"/>
                  </a:lnTo>
                  <a:lnTo>
                    <a:pt x="3261398" y="47625"/>
                  </a:lnTo>
                  <a:lnTo>
                    <a:pt x="3261398" y="28575"/>
                  </a:lnTo>
                  <a:close/>
                </a:path>
                <a:path w="10910570" h="560705">
                  <a:moveTo>
                    <a:pt x="3394748" y="28575"/>
                  </a:moveTo>
                  <a:lnTo>
                    <a:pt x="3318548" y="28575"/>
                  </a:lnTo>
                  <a:lnTo>
                    <a:pt x="3318548" y="47625"/>
                  </a:lnTo>
                  <a:lnTo>
                    <a:pt x="3394748" y="47625"/>
                  </a:lnTo>
                  <a:lnTo>
                    <a:pt x="3394748" y="28575"/>
                  </a:lnTo>
                  <a:close/>
                </a:path>
                <a:path w="10910570" h="560705">
                  <a:moveTo>
                    <a:pt x="3528098" y="28575"/>
                  </a:moveTo>
                  <a:lnTo>
                    <a:pt x="3451898" y="28575"/>
                  </a:lnTo>
                  <a:lnTo>
                    <a:pt x="3451898" y="47625"/>
                  </a:lnTo>
                  <a:lnTo>
                    <a:pt x="3528098" y="47625"/>
                  </a:lnTo>
                  <a:lnTo>
                    <a:pt x="3528098" y="28575"/>
                  </a:lnTo>
                  <a:close/>
                </a:path>
                <a:path w="10910570" h="560705">
                  <a:moveTo>
                    <a:pt x="3661448" y="28575"/>
                  </a:moveTo>
                  <a:lnTo>
                    <a:pt x="3585248" y="28575"/>
                  </a:lnTo>
                  <a:lnTo>
                    <a:pt x="3585248" y="47625"/>
                  </a:lnTo>
                  <a:lnTo>
                    <a:pt x="3661448" y="47625"/>
                  </a:lnTo>
                  <a:lnTo>
                    <a:pt x="3661448" y="28575"/>
                  </a:lnTo>
                  <a:close/>
                </a:path>
                <a:path w="10910570" h="560705">
                  <a:moveTo>
                    <a:pt x="3794798" y="28575"/>
                  </a:moveTo>
                  <a:lnTo>
                    <a:pt x="3718598" y="28575"/>
                  </a:lnTo>
                  <a:lnTo>
                    <a:pt x="3718598" y="47625"/>
                  </a:lnTo>
                  <a:lnTo>
                    <a:pt x="3794798" y="47625"/>
                  </a:lnTo>
                  <a:lnTo>
                    <a:pt x="3794798" y="28575"/>
                  </a:lnTo>
                  <a:close/>
                </a:path>
                <a:path w="10910570" h="560705">
                  <a:moveTo>
                    <a:pt x="3928148" y="28575"/>
                  </a:moveTo>
                  <a:lnTo>
                    <a:pt x="3851948" y="28575"/>
                  </a:lnTo>
                  <a:lnTo>
                    <a:pt x="3851948" y="47625"/>
                  </a:lnTo>
                  <a:lnTo>
                    <a:pt x="3928148" y="47625"/>
                  </a:lnTo>
                  <a:lnTo>
                    <a:pt x="3928148" y="28575"/>
                  </a:lnTo>
                  <a:close/>
                </a:path>
                <a:path w="10910570" h="560705">
                  <a:moveTo>
                    <a:pt x="4061498" y="28575"/>
                  </a:moveTo>
                  <a:lnTo>
                    <a:pt x="3985298" y="28575"/>
                  </a:lnTo>
                  <a:lnTo>
                    <a:pt x="3985298" y="47625"/>
                  </a:lnTo>
                  <a:lnTo>
                    <a:pt x="4061498" y="47625"/>
                  </a:lnTo>
                  <a:lnTo>
                    <a:pt x="4061498" y="28575"/>
                  </a:lnTo>
                  <a:close/>
                </a:path>
                <a:path w="10910570" h="560705">
                  <a:moveTo>
                    <a:pt x="4163352" y="38100"/>
                  </a:moveTo>
                  <a:lnTo>
                    <a:pt x="4087152" y="0"/>
                  </a:lnTo>
                  <a:lnTo>
                    <a:pt x="4087152" y="76200"/>
                  </a:lnTo>
                  <a:lnTo>
                    <a:pt x="4163352" y="38100"/>
                  </a:lnTo>
                  <a:close/>
                </a:path>
                <a:path w="10910570" h="560705">
                  <a:moveTo>
                    <a:pt x="10909973" y="460248"/>
                  </a:moveTo>
                  <a:lnTo>
                    <a:pt x="10891431" y="451104"/>
                  </a:lnTo>
                  <a:lnTo>
                    <a:pt x="10833519" y="422529"/>
                  </a:lnTo>
                  <a:lnTo>
                    <a:pt x="10833659" y="451180"/>
                  </a:lnTo>
                  <a:lnTo>
                    <a:pt x="5463578" y="480060"/>
                  </a:lnTo>
                  <a:lnTo>
                    <a:pt x="5463578" y="499110"/>
                  </a:lnTo>
                  <a:lnTo>
                    <a:pt x="10833748" y="470230"/>
                  </a:lnTo>
                  <a:lnTo>
                    <a:pt x="10833900" y="498729"/>
                  </a:lnTo>
                  <a:lnTo>
                    <a:pt x="10909973" y="460248"/>
                  </a:lnTo>
                  <a:close/>
                </a:path>
              </a:pathLst>
            </a:custGeom>
            <a:solidFill>
              <a:srgbClr val="777777"/>
            </a:solidFill>
          </p:spPr>
          <p:txBody>
            <a:bodyPr wrap="square" lIns="0" tIns="0" rIns="0" bIns="0" rtlCol="0"/>
            <a:lstStyle/>
            <a:p/>
          </p:txBody>
        </p:sp>
        <p:sp>
          <p:nvSpPr>
            <p:cNvPr id="15" name="object 15" descr=""/>
            <p:cNvSpPr/>
            <p:nvPr/>
          </p:nvSpPr>
          <p:spPr>
            <a:xfrm>
              <a:off x="10264901" y="2294381"/>
              <a:ext cx="899160" cy="899160"/>
            </a:xfrm>
            <a:custGeom>
              <a:avLst/>
              <a:gdLst/>
              <a:ahLst/>
              <a:cxnLst/>
              <a:rect l="l" t="t" r="r" b="b"/>
              <a:pathLst>
                <a:path w="899159" h="899160">
                  <a:moveTo>
                    <a:pt x="449579" y="0"/>
                  </a:moveTo>
                  <a:lnTo>
                    <a:pt x="400595" y="2638"/>
                  </a:lnTo>
                  <a:lnTo>
                    <a:pt x="353137" y="10369"/>
                  </a:lnTo>
                  <a:lnTo>
                    <a:pt x="307482" y="22920"/>
                  </a:lnTo>
                  <a:lnTo>
                    <a:pt x="263902" y="40016"/>
                  </a:lnTo>
                  <a:lnTo>
                    <a:pt x="222673" y="61383"/>
                  </a:lnTo>
                  <a:lnTo>
                    <a:pt x="184068" y="86746"/>
                  </a:lnTo>
                  <a:lnTo>
                    <a:pt x="148363" y="115830"/>
                  </a:lnTo>
                  <a:lnTo>
                    <a:pt x="115830" y="148363"/>
                  </a:lnTo>
                  <a:lnTo>
                    <a:pt x="86746" y="184068"/>
                  </a:lnTo>
                  <a:lnTo>
                    <a:pt x="61383" y="222673"/>
                  </a:lnTo>
                  <a:lnTo>
                    <a:pt x="40016" y="263902"/>
                  </a:lnTo>
                  <a:lnTo>
                    <a:pt x="22920" y="307482"/>
                  </a:lnTo>
                  <a:lnTo>
                    <a:pt x="10369" y="353137"/>
                  </a:lnTo>
                  <a:lnTo>
                    <a:pt x="2638" y="400595"/>
                  </a:lnTo>
                  <a:lnTo>
                    <a:pt x="0" y="449579"/>
                  </a:lnTo>
                  <a:lnTo>
                    <a:pt x="2638" y="498564"/>
                  </a:lnTo>
                  <a:lnTo>
                    <a:pt x="10369" y="546022"/>
                  </a:lnTo>
                  <a:lnTo>
                    <a:pt x="22920" y="591677"/>
                  </a:lnTo>
                  <a:lnTo>
                    <a:pt x="40016" y="635257"/>
                  </a:lnTo>
                  <a:lnTo>
                    <a:pt x="61383" y="676486"/>
                  </a:lnTo>
                  <a:lnTo>
                    <a:pt x="86746" y="715091"/>
                  </a:lnTo>
                  <a:lnTo>
                    <a:pt x="115830" y="750796"/>
                  </a:lnTo>
                  <a:lnTo>
                    <a:pt x="148363" y="783329"/>
                  </a:lnTo>
                  <a:lnTo>
                    <a:pt x="184068" y="812413"/>
                  </a:lnTo>
                  <a:lnTo>
                    <a:pt x="222673" y="837776"/>
                  </a:lnTo>
                  <a:lnTo>
                    <a:pt x="263902" y="859143"/>
                  </a:lnTo>
                  <a:lnTo>
                    <a:pt x="307482" y="876239"/>
                  </a:lnTo>
                  <a:lnTo>
                    <a:pt x="353137" y="888790"/>
                  </a:lnTo>
                  <a:lnTo>
                    <a:pt x="400595" y="896521"/>
                  </a:lnTo>
                  <a:lnTo>
                    <a:pt x="449579" y="899159"/>
                  </a:lnTo>
                  <a:lnTo>
                    <a:pt x="498564" y="896521"/>
                  </a:lnTo>
                  <a:lnTo>
                    <a:pt x="546022" y="888790"/>
                  </a:lnTo>
                  <a:lnTo>
                    <a:pt x="591677" y="876239"/>
                  </a:lnTo>
                  <a:lnTo>
                    <a:pt x="635257" y="859143"/>
                  </a:lnTo>
                  <a:lnTo>
                    <a:pt x="676486" y="837776"/>
                  </a:lnTo>
                  <a:lnTo>
                    <a:pt x="715091" y="812413"/>
                  </a:lnTo>
                  <a:lnTo>
                    <a:pt x="750796" y="783329"/>
                  </a:lnTo>
                  <a:lnTo>
                    <a:pt x="783329" y="750796"/>
                  </a:lnTo>
                  <a:lnTo>
                    <a:pt x="812413" y="715091"/>
                  </a:lnTo>
                  <a:lnTo>
                    <a:pt x="837776" y="676486"/>
                  </a:lnTo>
                  <a:lnTo>
                    <a:pt x="859143" y="635257"/>
                  </a:lnTo>
                  <a:lnTo>
                    <a:pt x="876239" y="591677"/>
                  </a:lnTo>
                  <a:lnTo>
                    <a:pt x="888790" y="546022"/>
                  </a:lnTo>
                  <a:lnTo>
                    <a:pt x="896521" y="498564"/>
                  </a:lnTo>
                  <a:lnTo>
                    <a:pt x="899159" y="449579"/>
                  </a:lnTo>
                  <a:lnTo>
                    <a:pt x="896521" y="400595"/>
                  </a:lnTo>
                  <a:lnTo>
                    <a:pt x="888790" y="353137"/>
                  </a:lnTo>
                  <a:lnTo>
                    <a:pt x="876239" y="307482"/>
                  </a:lnTo>
                  <a:lnTo>
                    <a:pt x="859143" y="263902"/>
                  </a:lnTo>
                  <a:lnTo>
                    <a:pt x="837776" y="222673"/>
                  </a:lnTo>
                  <a:lnTo>
                    <a:pt x="812413" y="184068"/>
                  </a:lnTo>
                  <a:lnTo>
                    <a:pt x="783329" y="148363"/>
                  </a:lnTo>
                  <a:lnTo>
                    <a:pt x="750796" y="115830"/>
                  </a:lnTo>
                  <a:lnTo>
                    <a:pt x="715091" y="86746"/>
                  </a:lnTo>
                  <a:lnTo>
                    <a:pt x="676486" y="61383"/>
                  </a:lnTo>
                  <a:lnTo>
                    <a:pt x="635257" y="40016"/>
                  </a:lnTo>
                  <a:lnTo>
                    <a:pt x="591677" y="22920"/>
                  </a:lnTo>
                  <a:lnTo>
                    <a:pt x="546022" y="10369"/>
                  </a:lnTo>
                  <a:lnTo>
                    <a:pt x="498564" y="2638"/>
                  </a:lnTo>
                  <a:lnTo>
                    <a:pt x="449579" y="0"/>
                  </a:lnTo>
                  <a:close/>
                </a:path>
              </a:pathLst>
            </a:custGeom>
            <a:solidFill>
              <a:srgbClr val="FFFFFF"/>
            </a:solidFill>
          </p:spPr>
          <p:txBody>
            <a:bodyPr wrap="square" lIns="0" tIns="0" rIns="0" bIns="0" rtlCol="0"/>
            <a:lstStyle/>
            <a:p/>
          </p:txBody>
        </p:sp>
        <p:sp>
          <p:nvSpPr>
            <p:cNvPr id="16" name="object 16" descr=""/>
            <p:cNvSpPr/>
            <p:nvPr/>
          </p:nvSpPr>
          <p:spPr>
            <a:xfrm>
              <a:off x="10264901" y="2294381"/>
              <a:ext cx="899160" cy="899160"/>
            </a:xfrm>
            <a:custGeom>
              <a:avLst/>
              <a:gdLst/>
              <a:ahLst/>
              <a:cxnLst/>
              <a:rect l="l" t="t" r="r" b="b"/>
              <a:pathLst>
                <a:path w="899159" h="899160">
                  <a:moveTo>
                    <a:pt x="0" y="449579"/>
                  </a:moveTo>
                  <a:lnTo>
                    <a:pt x="2638" y="400595"/>
                  </a:lnTo>
                  <a:lnTo>
                    <a:pt x="10369" y="353137"/>
                  </a:lnTo>
                  <a:lnTo>
                    <a:pt x="22920" y="307482"/>
                  </a:lnTo>
                  <a:lnTo>
                    <a:pt x="40016" y="263902"/>
                  </a:lnTo>
                  <a:lnTo>
                    <a:pt x="61383" y="222673"/>
                  </a:lnTo>
                  <a:lnTo>
                    <a:pt x="86746" y="184068"/>
                  </a:lnTo>
                  <a:lnTo>
                    <a:pt x="115830" y="148363"/>
                  </a:lnTo>
                  <a:lnTo>
                    <a:pt x="148363" y="115830"/>
                  </a:lnTo>
                  <a:lnTo>
                    <a:pt x="184068" y="86746"/>
                  </a:lnTo>
                  <a:lnTo>
                    <a:pt x="222673" y="61383"/>
                  </a:lnTo>
                  <a:lnTo>
                    <a:pt x="263902" y="40016"/>
                  </a:lnTo>
                  <a:lnTo>
                    <a:pt x="307482" y="22920"/>
                  </a:lnTo>
                  <a:lnTo>
                    <a:pt x="353137" y="10369"/>
                  </a:lnTo>
                  <a:lnTo>
                    <a:pt x="400595" y="2638"/>
                  </a:lnTo>
                  <a:lnTo>
                    <a:pt x="449579" y="0"/>
                  </a:lnTo>
                  <a:lnTo>
                    <a:pt x="498564" y="2638"/>
                  </a:lnTo>
                  <a:lnTo>
                    <a:pt x="546022" y="10369"/>
                  </a:lnTo>
                  <a:lnTo>
                    <a:pt x="591677" y="22920"/>
                  </a:lnTo>
                  <a:lnTo>
                    <a:pt x="635257" y="40016"/>
                  </a:lnTo>
                  <a:lnTo>
                    <a:pt x="676486" y="61383"/>
                  </a:lnTo>
                  <a:lnTo>
                    <a:pt x="715091" y="86746"/>
                  </a:lnTo>
                  <a:lnTo>
                    <a:pt x="750796" y="115830"/>
                  </a:lnTo>
                  <a:lnTo>
                    <a:pt x="783329" y="148363"/>
                  </a:lnTo>
                  <a:lnTo>
                    <a:pt x="812413" y="184068"/>
                  </a:lnTo>
                  <a:lnTo>
                    <a:pt x="837776" y="222673"/>
                  </a:lnTo>
                  <a:lnTo>
                    <a:pt x="859143" y="263902"/>
                  </a:lnTo>
                  <a:lnTo>
                    <a:pt x="876239" y="307482"/>
                  </a:lnTo>
                  <a:lnTo>
                    <a:pt x="888790" y="353137"/>
                  </a:lnTo>
                  <a:lnTo>
                    <a:pt x="896521" y="400595"/>
                  </a:lnTo>
                  <a:lnTo>
                    <a:pt x="899159" y="449579"/>
                  </a:lnTo>
                  <a:lnTo>
                    <a:pt x="896521" y="498564"/>
                  </a:lnTo>
                  <a:lnTo>
                    <a:pt x="888790" y="546022"/>
                  </a:lnTo>
                  <a:lnTo>
                    <a:pt x="876239" y="591677"/>
                  </a:lnTo>
                  <a:lnTo>
                    <a:pt x="859143" y="635257"/>
                  </a:lnTo>
                  <a:lnTo>
                    <a:pt x="837776" y="676486"/>
                  </a:lnTo>
                  <a:lnTo>
                    <a:pt x="812413" y="715091"/>
                  </a:lnTo>
                  <a:lnTo>
                    <a:pt x="783329" y="750796"/>
                  </a:lnTo>
                  <a:lnTo>
                    <a:pt x="750796" y="783329"/>
                  </a:lnTo>
                  <a:lnTo>
                    <a:pt x="715091" y="812413"/>
                  </a:lnTo>
                  <a:lnTo>
                    <a:pt x="676486" y="837776"/>
                  </a:lnTo>
                  <a:lnTo>
                    <a:pt x="635257" y="859143"/>
                  </a:lnTo>
                  <a:lnTo>
                    <a:pt x="591677" y="876239"/>
                  </a:lnTo>
                  <a:lnTo>
                    <a:pt x="546022" y="888790"/>
                  </a:lnTo>
                  <a:lnTo>
                    <a:pt x="498564" y="896521"/>
                  </a:lnTo>
                  <a:lnTo>
                    <a:pt x="449579" y="899159"/>
                  </a:lnTo>
                  <a:lnTo>
                    <a:pt x="400595" y="896521"/>
                  </a:lnTo>
                  <a:lnTo>
                    <a:pt x="353137" y="888790"/>
                  </a:lnTo>
                  <a:lnTo>
                    <a:pt x="307482" y="876239"/>
                  </a:lnTo>
                  <a:lnTo>
                    <a:pt x="263902" y="859143"/>
                  </a:lnTo>
                  <a:lnTo>
                    <a:pt x="222673" y="837776"/>
                  </a:lnTo>
                  <a:lnTo>
                    <a:pt x="184068" y="812413"/>
                  </a:lnTo>
                  <a:lnTo>
                    <a:pt x="148363" y="783329"/>
                  </a:lnTo>
                  <a:lnTo>
                    <a:pt x="115830" y="750796"/>
                  </a:lnTo>
                  <a:lnTo>
                    <a:pt x="86746" y="715091"/>
                  </a:lnTo>
                  <a:lnTo>
                    <a:pt x="61383" y="676486"/>
                  </a:lnTo>
                  <a:lnTo>
                    <a:pt x="40016" y="635257"/>
                  </a:lnTo>
                  <a:lnTo>
                    <a:pt x="22920" y="591677"/>
                  </a:lnTo>
                  <a:lnTo>
                    <a:pt x="10369" y="546022"/>
                  </a:lnTo>
                  <a:lnTo>
                    <a:pt x="2638" y="498564"/>
                  </a:lnTo>
                  <a:lnTo>
                    <a:pt x="0" y="449579"/>
                  </a:lnTo>
                  <a:close/>
                </a:path>
              </a:pathLst>
            </a:custGeom>
            <a:ln w="19050">
              <a:solidFill>
                <a:srgbClr val="92C8A0"/>
              </a:solidFill>
            </a:ln>
          </p:spPr>
          <p:txBody>
            <a:bodyPr wrap="square" lIns="0" tIns="0" rIns="0" bIns="0" rtlCol="0"/>
            <a:lstStyle/>
            <a:p/>
          </p:txBody>
        </p:sp>
      </p:grpSp>
      <p:sp>
        <p:nvSpPr>
          <p:cNvPr id="17" name="object 17" descr=""/>
          <p:cNvSpPr txBox="1"/>
          <p:nvPr/>
        </p:nvSpPr>
        <p:spPr>
          <a:xfrm>
            <a:off x="225552" y="1476755"/>
            <a:ext cx="1945005" cy="360045"/>
          </a:xfrm>
          <a:prstGeom prst="rect">
            <a:avLst/>
          </a:prstGeom>
          <a:solidFill>
            <a:srgbClr val="FDF89A"/>
          </a:solidFill>
        </p:spPr>
        <p:txBody>
          <a:bodyPr wrap="square" lIns="0" tIns="36195" rIns="0" bIns="0" rtlCol="0" vert="horz">
            <a:spAutoFit/>
          </a:bodyPr>
          <a:lstStyle/>
          <a:p>
            <a:pPr marL="532130">
              <a:lnSpc>
                <a:spcPct val="100000"/>
              </a:lnSpc>
              <a:spcBef>
                <a:spcPts val="285"/>
              </a:spcBef>
            </a:pPr>
            <a:r>
              <a:rPr dirty="0" sz="1800" spc="-25" b="1">
                <a:solidFill>
                  <a:srgbClr val="5A7322"/>
                </a:solidFill>
                <a:latin typeface="Microsoft JhengHei"/>
                <a:cs typeface="Microsoft JhengHei"/>
              </a:rPr>
              <a:t>0</a:t>
            </a:r>
            <a:r>
              <a:rPr dirty="0" sz="1800" spc="-20" b="1">
                <a:solidFill>
                  <a:srgbClr val="5A7322"/>
                </a:solidFill>
                <a:latin typeface="Microsoft JhengHei"/>
                <a:cs typeface="Microsoft JhengHei"/>
              </a:rPr>
              <a:t>.準備期</a:t>
            </a:r>
            <a:endParaRPr sz="1800">
              <a:latin typeface="Microsoft JhengHei"/>
              <a:cs typeface="Microsoft JhengHei"/>
            </a:endParaRPr>
          </a:p>
        </p:txBody>
      </p:sp>
      <p:sp>
        <p:nvSpPr>
          <p:cNvPr id="18" name="object 18" descr=""/>
          <p:cNvSpPr txBox="1"/>
          <p:nvPr/>
        </p:nvSpPr>
        <p:spPr>
          <a:xfrm>
            <a:off x="2170176" y="1476755"/>
            <a:ext cx="5541645" cy="360045"/>
          </a:xfrm>
          <a:prstGeom prst="rect">
            <a:avLst/>
          </a:prstGeom>
          <a:solidFill>
            <a:srgbClr val="D5E7B0"/>
          </a:solidFill>
        </p:spPr>
        <p:txBody>
          <a:bodyPr wrap="square" lIns="0" tIns="36195" rIns="0" bIns="0" rtlCol="0" vert="horz">
            <a:spAutoFit/>
          </a:bodyPr>
          <a:lstStyle/>
          <a:p>
            <a:pPr marL="1988820">
              <a:lnSpc>
                <a:spcPct val="100000"/>
              </a:lnSpc>
              <a:spcBef>
                <a:spcPts val="285"/>
              </a:spcBef>
            </a:pPr>
            <a:r>
              <a:rPr dirty="0" sz="1800" spc="-20" b="1">
                <a:solidFill>
                  <a:srgbClr val="5A7322"/>
                </a:solidFill>
                <a:latin typeface="Microsoft JhengHei"/>
                <a:cs typeface="Microsoft JhengHei"/>
              </a:rPr>
              <a:t>1.</a:t>
            </a:r>
            <a:r>
              <a:rPr dirty="0" sz="1800" spc="-10" b="1">
                <a:solidFill>
                  <a:srgbClr val="5A7322"/>
                </a:solidFill>
                <a:latin typeface="Microsoft JhengHei"/>
                <a:cs typeface="Microsoft JhengHei"/>
              </a:rPr>
              <a:t>註冊申請階段</a:t>
            </a:r>
            <a:endParaRPr sz="1800">
              <a:latin typeface="Microsoft JhengHei"/>
              <a:cs typeface="Microsoft JhengHei"/>
            </a:endParaRPr>
          </a:p>
        </p:txBody>
      </p:sp>
      <p:sp>
        <p:nvSpPr>
          <p:cNvPr id="19" name="object 19" descr=""/>
          <p:cNvSpPr txBox="1"/>
          <p:nvPr/>
        </p:nvSpPr>
        <p:spPr>
          <a:xfrm>
            <a:off x="7711440" y="1476755"/>
            <a:ext cx="3477895" cy="360045"/>
          </a:xfrm>
          <a:prstGeom prst="rect">
            <a:avLst/>
          </a:prstGeom>
          <a:solidFill>
            <a:srgbClr val="BADDC4"/>
          </a:solidFill>
        </p:spPr>
        <p:txBody>
          <a:bodyPr wrap="square" lIns="0" tIns="36195" rIns="0" bIns="0" rtlCol="0" vert="horz">
            <a:spAutoFit/>
          </a:bodyPr>
          <a:lstStyle/>
          <a:p>
            <a:pPr marL="956310">
              <a:lnSpc>
                <a:spcPct val="100000"/>
              </a:lnSpc>
              <a:spcBef>
                <a:spcPts val="285"/>
              </a:spcBef>
            </a:pPr>
            <a:r>
              <a:rPr dirty="0" sz="1800" spc="-25" b="1">
                <a:solidFill>
                  <a:srgbClr val="376C45"/>
                </a:solidFill>
                <a:latin typeface="Microsoft JhengHei"/>
                <a:cs typeface="Microsoft JhengHei"/>
              </a:rPr>
              <a:t>2</a:t>
            </a:r>
            <a:r>
              <a:rPr dirty="0" sz="1800" spc="-20" b="1">
                <a:solidFill>
                  <a:srgbClr val="376C45"/>
                </a:solidFill>
                <a:latin typeface="Microsoft JhengHei"/>
                <a:cs typeface="Microsoft JhengHei"/>
              </a:rPr>
              <a:t>.額度申請階段</a:t>
            </a:r>
            <a:endParaRPr sz="1800">
              <a:latin typeface="Microsoft JhengHei"/>
              <a:cs typeface="Microsoft JhengHei"/>
            </a:endParaRPr>
          </a:p>
        </p:txBody>
      </p:sp>
      <p:sp>
        <p:nvSpPr>
          <p:cNvPr id="20" name="object 20" descr=""/>
          <p:cNvSpPr txBox="1"/>
          <p:nvPr/>
        </p:nvSpPr>
        <p:spPr>
          <a:xfrm>
            <a:off x="11269726" y="1468882"/>
            <a:ext cx="703580" cy="2461895"/>
          </a:xfrm>
          <a:prstGeom prst="rect">
            <a:avLst/>
          </a:prstGeom>
          <a:solidFill>
            <a:srgbClr val="AED7C9"/>
          </a:solidFill>
        </p:spPr>
        <p:txBody>
          <a:bodyPr wrap="square" lIns="0" tIns="366395" rIns="0" bIns="0" rtlCol="0" vert="horz">
            <a:spAutoFit/>
          </a:bodyPr>
          <a:lstStyle/>
          <a:p>
            <a:pPr algn="just" marL="173990" marR="165735">
              <a:lnSpc>
                <a:spcPct val="100000"/>
              </a:lnSpc>
              <a:spcBef>
                <a:spcPts val="2885"/>
              </a:spcBef>
            </a:pPr>
            <a:r>
              <a:rPr dirty="0" sz="2800" spc="-50" b="1">
                <a:solidFill>
                  <a:srgbClr val="366D5B"/>
                </a:solidFill>
                <a:latin typeface="Microsoft JhengHei"/>
                <a:cs typeface="Microsoft JhengHei"/>
              </a:rPr>
              <a:t>額度取得</a:t>
            </a:r>
            <a:endParaRPr sz="2800">
              <a:latin typeface="Microsoft JhengHei"/>
              <a:cs typeface="Microsoft JhengHei"/>
            </a:endParaRPr>
          </a:p>
        </p:txBody>
      </p:sp>
      <p:sp>
        <p:nvSpPr>
          <p:cNvPr id="21" name="object 21" descr=""/>
          <p:cNvSpPr txBox="1"/>
          <p:nvPr/>
        </p:nvSpPr>
        <p:spPr>
          <a:xfrm>
            <a:off x="632866" y="3462273"/>
            <a:ext cx="1095375" cy="239395"/>
          </a:xfrm>
          <a:prstGeom prst="rect">
            <a:avLst/>
          </a:prstGeom>
        </p:spPr>
        <p:txBody>
          <a:bodyPr wrap="square" lIns="0" tIns="13335" rIns="0" bIns="0" rtlCol="0" vert="horz">
            <a:spAutoFit/>
          </a:bodyPr>
          <a:lstStyle/>
          <a:p>
            <a:pPr marL="12700">
              <a:lnSpc>
                <a:spcPct val="100000"/>
              </a:lnSpc>
              <a:spcBef>
                <a:spcPts val="105"/>
              </a:spcBef>
            </a:pPr>
            <a:r>
              <a:rPr dirty="0" sz="1400" spc="-10">
                <a:solidFill>
                  <a:srgbClr val="00799E"/>
                </a:solidFill>
                <a:latin typeface="Microsoft JhengHei"/>
                <a:cs typeface="Microsoft JhengHei"/>
              </a:rPr>
              <a:t>專案參與單位</a:t>
            </a:r>
            <a:endParaRPr sz="1400">
              <a:latin typeface="Microsoft JhengHei"/>
              <a:cs typeface="Microsoft JhengHei"/>
            </a:endParaRPr>
          </a:p>
        </p:txBody>
      </p:sp>
      <p:sp>
        <p:nvSpPr>
          <p:cNvPr id="22" name="object 22" descr=""/>
          <p:cNvSpPr txBox="1"/>
          <p:nvPr/>
        </p:nvSpPr>
        <p:spPr>
          <a:xfrm>
            <a:off x="10499217" y="2601848"/>
            <a:ext cx="431165" cy="269240"/>
          </a:xfrm>
          <a:prstGeom prst="rect">
            <a:avLst/>
          </a:prstGeom>
        </p:spPr>
        <p:txBody>
          <a:bodyPr wrap="square" lIns="0" tIns="12065" rIns="0" bIns="0" rtlCol="0" vert="horz">
            <a:spAutoFit/>
          </a:bodyPr>
          <a:lstStyle/>
          <a:p>
            <a:pPr marL="12700">
              <a:lnSpc>
                <a:spcPct val="100000"/>
              </a:lnSpc>
              <a:spcBef>
                <a:spcPts val="95"/>
              </a:spcBef>
            </a:pPr>
            <a:r>
              <a:rPr dirty="0" sz="1600" spc="-40" b="1">
                <a:latin typeface="Microsoft JhengHei"/>
                <a:cs typeface="Microsoft JhengHei"/>
              </a:rPr>
              <a:t>審查</a:t>
            </a:r>
            <a:endParaRPr sz="1600">
              <a:latin typeface="Microsoft JhengHei"/>
              <a:cs typeface="Microsoft JhengHei"/>
            </a:endParaRPr>
          </a:p>
        </p:txBody>
      </p:sp>
      <p:grpSp>
        <p:nvGrpSpPr>
          <p:cNvPr id="23" name="object 23" descr=""/>
          <p:cNvGrpSpPr/>
          <p:nvPr/>
        </p:nvGrpSpPr>
        <p:grpSpPr>
          <a:xfrm>
            <a:off x="7880984" y="2297048"/>
            <a:ext cx="920115" cy="920115"/>
            <a:chOff x="7880984" y="2297048"/>
            <a:chExt cx="920115" cy="920115"/>
          </a:xfrm>
        </p:grpSpPr>
        <p:sp>
          <p:nvSpPr>
            <p:cNvPr id="24" name="object 24" descr=""/>
            <p:cNvSpPr/>
            <p:nvPr/>
          </p:nvSpPr>
          <p:spPr>
            <a:xfrm>
              <a:off x="7890509" y="2306573"/>
              <a:ext cx="901065" cy="901065"/>
            </a:xfrm>
            <a:custGeom>
              <a:avLst/>
              <a:gdLst/>
              <a:ahLst/>
              <a:cxnLst/>
              <a:rect l="l" t="t" r="r" b="b"/>
              <a:pathLst>
                <a:path w="901065" h="901064">
                  <a:moveTo>
                    <a:pt x="450342" y="0"/>
                  </a:moveTo>
                  <a:lnTo>
                    <a:pt x="401281" y="2643"/>
                  </a:lnTo>
                  <a:lnTo>
                    <a:pt x="353748" y="10389"/>
                  </a:lnTo>
                  <a:lnTo>
                    <a:pt x="308018" y="22963"/>
                  </a:lnTo>
                  <a:lnTo>
                    <a:pt x="264367" y="40090"/>
                  </a:lnTo>
                  <a:lnTo>
                    <a:pt x="223068" y="61496"/>
                  </a:lnTo>
                  <a:lnTo>
                    <a:pt x="184397" y="86904"/>
                  </a:lnTo>
                  <a:lnTo>
                    <a:pt x="148630" y="116040"/>
                  </a:lnTo>
                  <a:lnTo>
                    <a:pt x="116040" y="148630"/>
                  </a:lnTo>
                  <a:lnTo>
                    <a:pt x="86904" y="184397"/>
                  </a:lnTo>
                  <a:lnTo>
                    <a:pt x="61496" y="223068"/>
                  </a:lnTo>
                  <a:lnTo>
                    <a:pt x="40090" y="264367"/>
                  </a:lnTo>
                  <a:lnTo>
                    <a:pt x="22963" y="308018"/>
                  </a:lnTo>
                  <a:lnTo>
                    <a:pt x="10389" y="353748"/>
                  </a:lnTo>
                  <a:lnTo>
                    <a:pt x="2643" y="401281"/>
                  </a:lnTo>
                  <a:lnTo>
                    <a:pt x="0" y="450341"/>
                  </a:lnTo>
                  <a:lnTo>
                    <a:pt x="2643" y="499402"/>
                  </a:lnTo>
                  <a:lnTo>
                    <a:pt x="10389" y="546935"/>
                  </a:lnTo>
                  <a:lnTo>
                    <a:pt x="22963" y="592665"/>
                  </a:lnTo>
                  <a:lnTo>
                    <a:pt x="40090" y="636316"/>
                  </a:lnTo>
                  <a:lnTo>
                    <a:pt x="61496" y="677615"/>
                  </a:lnTo>
                  <a:lnTo>
                    <a:pt x="86904" y="716286"/>
                  </a:lnTo>
                  <a:lnTo>
                    <a:pt x="116040" y="752053"/>
                  </a:lnTo>
                  <a:lnTo>
                    <a:pt x="148630" y="784643"/>
                  </a:lnTo>
                  <a:lnTo>
                    <a:pt x="184397" y="813779"/>
                  </a:lnTo>
                  <a:lnTo>
                    <a:pt x="223068" y="839187"/>
                  </a:lnTo>
                  <a:lnTo>
                    <a:pt x="264367" y="860593"/>
                  </a:lnTo>
                  <a:lnTo>
                    <a:pt x="308018" y="877720"/>
                  </a:lnTo>
                  <a:lnTo>
                    <a:pt x="353748" y="890294"/>
                  </a:lnTo>
                  <a:lnTo>
                    <a:pt x="401281" y="898040"/>
                  </a:lnTo>
                  <a:lnTo>
                    <a:pt x="450342" y="900684"/>
                  </a:lnTo>
                  <a:lnTo>
                    <a:pt x="499402" y="898040"/>
                  </a:lnTo>
                  <a:lnTo>
                    <a:pt x="546935" y="890294"/>
                  </a:lnTo>
                  <a:lnTo>
                    <a:pt x="592665" y="877720"/>
                  </a:lnTo>
                  <a:lnTo>
                    <a:pt x="636316" y="860593"/>
                  </a:lnTo>
                  <a:lnTo>
                    <a:pt x="677615" y="839187"/>
                  </a:lnTo>
                  <a:lnTo>
                    <a:pt x="716286" y="813779"/>
                  </a:lnTo>
                  <a:lnTo>
                    <a:pt x="752053" y="784643"/>
                  </a:lnTo>
                  <a:lnTo>
                    <a:pt x="784643" y="752053"/>
                  </a:lnTo>
                  <a:lnTo>
                    <a:pt x="813779" y="716286"/>
                  </a:lnTo>
                  <a:lnTo>
                    <a:pt x="839187" y="677615"/>
                  </a:lnTo>
                  <a:lnTo>
                    <a:pt x="860593" y="636316"/>
                  </a:lnTo>
                  <a:lnTo>
                    <a:pt x="877720" y="592665"/>
                  </a:lnTo>
                  <a:lnTo>
                    <a:pt x="890294" y="546935"/>
                  </a:lnTo>
                  <a:lnTo>
                    <a:pt x="898040" y="499402"/>
                  </a:lnTo>
                  <a:lnTo>
                    <a:pt x="900684" y="450341"/>
                  </a:lnTo>
                  <a:lnTo>
                    <a:pt x="898040" y="401281"/>
                  </a:lnTo>
                  <a:lnTo>
                    <a:pt x="890294" y="353748"/>
                  </a:lnTo>
                  <a:lnTo>
                    <a:pt x="877720" y="308018"/>
                  </a:lnTo>
                  <a:lnTo>
                    <a:pt x="860593" y="264367"/>
                  </a:lnTo>
                  <a:lnTo>
                    <a:pt x="839187" y="223068"/>
                  </a:lnTo>
                  <a:lnTo>
                    <a:pt x="813779" y="184397"/>
                  </a:lnTo>
                  <a:lnTo>
                    <a:pt x="784643" y="148630"/>
                  </a:lnTo>
                  <a:lnTo>
                    <a:pt x="752053" y="116040"/>
                  </a:lnTo>
                  <a:lnTo>
                    <a:pt x="716286" y="86904"/>
                  </a:lnTo>
                  <a:lnTo>
                    <a:pt x="677615" y="61496"/>
                  </a:lnTo>
                  <a:lnTo>
                    <a:pt x="636316" y="40090"/>
                  </a:lnTo>
                  <a:lnTo>
                    <a:pt x="592665" y="22963"/>
                  </a:lnTo>
                  <a:lnTo>
                    <a:pt x="546935" y="10389"/>
                  </a:lnTo>
                  <a:lnTo>
                    <a:pt x="499402" y="2643"/>
                  </a:lnTo>
                  <a:lnTo>
                    <a:pt x="450342" y="0"/>
                  </a:lnTo>
                  <a:close/>
                </a:path>
              </a:pathLst>
            </a:custGeom>
            <a:solidFill>
              <a:srgbClr val="FFFFFF"/>
            </a:solidFill>
          </p:spPr>
          <p:txBody>
            <a:bodyPr wrap="square" lIns="0" tIns="0" rIns="0" bIns="0" rtlCol="0"/>
            <a:lstStyle/>
            <a:p/>
          </p:txBody>
        </p:sp>
        <p:sp>
          <p:nvSpPr>
            <p:cNvPr id="25" name="object 25" descr=""/>
            <p:cNvSpPr/>
            <p:nvPr/>
          </p:nvSpPr>
          <p:spPr>
            <a:xfrm>
              <a:off x="7890509" y="2306573"/>
              <a:ext cx="901065" cy="901065"/>
            </a:xfrm>
            <a:custGeom>
              <a:avLst/>
              <a:gdLst/>
              <a:ahLst/>
              <a:cxnLst/>
              <a:rect l="l" t="t" r="r" b="b"/>
              <a:pathLst>
                <a:path w="901065" h="901064">
                  <a:moveTo>
                    <a:pt x="0" y="450341"/>
                  </a:moveTo>
                  <a:lnTo>
                    <a:pt x="2643" y="401281"/>
                  </a:lnTo>
                  <a:lnTo>
                    <a:pt x="10389" y="353748"/>
                  </a:lnTo>
                  <a:lnTo>
                    <a:pt x="22963" y="308018"/>
                  </a:lnTo>
                  <a:lnTo>
                    <a:pt x="40090" y="264367"/>
                  </a:lnTo>
                  <a:lnTo>
                    <a:pt x="61496" y="223068"/>
                  </a:lnTo>
                  <a:lnTo>
                    <a:pt x="86904" y="184397"/>
                  </a:lnTo>
                  <a:lnTo>
                    <a:pt x="116040" y="148630"/>
                  </a:lnTo>
                  <a:lnTo>
                    <a:pt x="148630" y="116040"/>
                  </a:lnTo>
                  <a:lnTo>
                    <a:pt x="184397" y="86904"/>
                  </a:lnTo>
                  <a:lnTo>
                    <a:pt x="223068" y="61496"/>
                  </a:lnTo>
                  <a:lnTo>
                    <a:pt x="264367" y="40090"/>
                  </a:lnTo>
                  <a:lnTo>
                    <a:pt x="308018" y="22963"/>
                  </a:lnTo>
                  <a:lnTo>
                    <a:pt x="353748" y="10389"/>
                  </a:lnTo>
                  <a:lnTo>
                    <a:pt x="401281" y="2643"/>
                  </a:lnTo>
                  <a:lnTo>
                    <a:pt x="450342" y="0"/>
                  </a:lnTo>
                  <a:lnTo>
                    <a:pt x="499402" y="2643"/>
                  </a:lnTo>
                  <a:lnTo>
                    <a:pt x="546935" y="10389"/>
                  </a:lnTo>
                  <a:lnTo>
                    <a:pt x="592665" y="22963"/>
                  </a:lnTo>
                  <a:lnTo>
                    <a:pt x="636316" y="40090"/>
                  </a:lnTo>
                  <a:lnTo>
                    <a:pt x="677615" y="61496"/>
                  </a:lnTo>
                  <a:lnTo>
                    <a:pt x="716286" y="86904"/>
                  </a:lnTo>
                  <a:lnTo>
                    <a:pt x="752053" y="116040"/>
                  </a:lnTo>
                  <a:lnTo>
                    <a:pt x="784643" y="148630"/>
                  </a:lnTo>
                  <a:lnTo>
                    <a:pt x="813779" y="184397"/>
                  </a:lnTo>
                  <a:lnTo>
                    <a:pt x="839187" y="223068"/>
                  </a:lnTo>
                  <a:lnTo>
                    <a:pt x="860593" y="264367"/>
                  </a:lnTo>
                  <a:lnTo>
                    <a:pt x="877720" y="308018"/>
                  </a:lnTo>
                  <a:lnTo>
                    <a:pt x="890294" y="353748"/>
                  </a:lnTo>
                  <a:lnTo>
                    <a:pt x="898040" y="401281"/>
                  </a:lnTo>
                  <a:lnTo>
                    <a:pt x="900684" y="450341"/>
                  </a:lnTo>
                  <a:lnTo>
                    <a:pt x="898040" y="499402"/>
                  </a:lnTo>
                  <a:lnTo>
                    <a:pt x="890294" y="546935"/>
                  </a:lnTo>
                  <a:lnTo>
                    <a:pt x="877720" y="592665"/>
                  </a:lnTo>
                  <a:lnTo>
                    <a:pt x="860593" y="636316"/>
                  </a:lnTo>
                  <a:lnTo>
                    <a:pt x="839187" y="677615"/>
                  </a:lnTo>
                  <a:lnTo>
                    <a:pt x="813779" y="716286"/>
                  </a:lnTo>
                  <a:lnTo>
                    <a:pt x="784643" y="752053"/>
                  </a:lnTo>
                  <a:lnTo>
                    <a:pt x="752053" y="784643"/>
                  </a:lnTo>
                  <a:lnTo>
                    <a:pt x="716286" y="813779"/>
                  </a:lnTo>
                  <a:lnTo>
                    <a:pt x="677615" y="839187"/>
                  </a:lnTo>
                  <a:lnTo>
                    <a:pt x="636316" y="860593"/>
                  </a:lnTo>
                  <a:lnTo>
                    <a:pt x="592665" y="877720"/>
                  </a:lnTo>
                  <a:lnTo>
                    <a:pt x="546935" y="890294"/>
                  </a:lnTo>
                  <a:lnTo>
                    <a:pt x="499402" y="898040"/>
                  </a:lnTo>
                  <a:lnTo>
                    <a:pt x="450342" y="900684"/>
                  </a:lnTo>
                  <a:lnTo>
                    <a:pt x="401281" y="898040"/>
                  </a:lnTo>
                  <a:lnTo>
                    <a:pt x="353748" y="890294"/>
                  </a:lnTo>
                  <a:lnTo>
                    <a:pt x="308018" y="877720"/>
                  </a:lnTo>
                  <a:lnTo>
                    <a:pt x="264367" y="860593"/>
                  </a:lnTo>
                  <a:lnTo>
                    <a:pt x="223068" y="839187"/>
                  </a:lnTo>
                  <a:lnTo>
                    <a:pt x="184397" y="813779"/>
                  </a:lnTo>
                  <a:lnTo>
                    <a:pt x="148630" y="784643"/>
                  </a:lnTo>
                  <a:lnTo>
                    <a:pt x="116040" y="752053"/>
                  </a:lnTo>
                  <a:lnTo>
                    <a:pt x="86904" y="716286"/>
                  </a:lnTo>
                  <a:lnTo>
                    <a:pt x="61496" y="677615"/>
                  </a:lnTo>
                  <a:lnTo>
                    <a:pt x="40090" y="636316"/>
                  </a:lnTo>
                  <a:lnTo>
                    <a:pt x="22963" y="592665"/>
                  </a:lnTo>
                  <a:lnTo>
                    <a:pt x="10389" y="546935"/>
                  </a:lnTo>
                  <a:lnTo>
                    <a:pt x="2643" y="499402"/>
                  </a:lnTo>
                  <a:lnTo>
                    <a:pt x="0" y="450341"/>
                  </a:lnTo>
                  <a:close/>
                </a:path>
              </a:pathLst>
            </a:custGeom>
            <a:ln w="19049">
              <a:solidFill>
                <a:srgbClr val="92C8A0"/>
              </a:solidFill>
            </a:ln>
          </p:spPr>
          <p:txBody>
            <a:bodyPr wrap="square" lIns="0" tIns="0" rIns="0" bIns="0" rtlCol="0"/>
            <a:lstStyle/>
            <a:p/>
          </p:txBody>
        </p:sp>
      </p:grpSp>
      <p:sp>
        <p:nvSpPr>
          <p:cNvPr id="26" name="object 26" descr=""/>
          <p:cNvSpPr txBox="1"/>
          <p:nvPr/>
        </p:nvSpPr>
        <p:spPr>
          <a:xfrm>
            <a:off x="7782306" y="1959101"/>
            <a:ext cx="1129665" cy="1965960"/>
          </a:xfrm>
          <a:prstGeom prst="rect">
            <a:avLst/>
          </a:prstGeom>
          <a:ln w="28575">
            <a:solidFill>
              <a:srgbClr val="00799E"/>
            </a:solidFill>
          </a:ln>
        </p:spPr>
        <p:txBody>
          <a:bodyPr wrap="square" lIns="0" tIns="0" rIns="0" bIns="0" rtlCol="0" vert="horz">
            <a:spAutoFit/>
          </a:bodyPr>
          <a:lstStyle/>
          <a:p>
            <a:pPr>
              <a:lnSpc>
                <a:spcPct val="100000"/>
              </a:lnSpc>
            </a:pPr>
            <a:endParaRPr sz="1600">
              <a:latin typeface="Times New Roman"/>
              <a:cs typeface="Times New Roman"/>
            </a:endParaRPr>
          </a:p>
          <a:p>
            <a:pPr>
              <a:lnSpc>
                <a:spcPct val="100000"/>
              </a:lnSpc>
              <a:spcBef>
                <a:spcPts val="760"/>
              </a:spcBef>
            </a:pPr>
            <a:endParaRPr sz="1600">
              <a:latin typeface="Times New Roman"/>
              <a:cs typeface="Times New Roman"/>
            </a:endParaRPr>
          </a:p>
          <a:p>
            <a:pPr algn="ctr" marR="4445">
              <a:lnSpc>
                <a:spcPct val="100000"/>
              </a:lnSpc>
            </a:pPr>
            <a:r>
              <a:rPr dirty="0" sz="1600" spc="-35" b="1">
                <a:solidFill>
                  <a:srgbClr val="00799E"/>
                </a:solidFill>
                <a:latin typeface="Microsoft JhengHei"/>
                <a:cs typeface="Microsoft JhengHei"/>
              </a:rPr>
              <a:t>監測報告</a:t>
            </a:r>
            <a:endParaRPr sz="1600">
              <a:latin typeface="Microsoft JhengHei"/>
              <a:cs typeface="Microsoft JhengHei"/>
            </a:endParaRPr>
          </a:p>
          <a:p>
            <a:pPr algn="ctr" marR="4445">
              <a:lnSpc>
                <a:spcPct val="100000"/>
              </a:lnSpc>
              <a:spcBef>
                <a:spcPts val="5"/>
              </a:spcBef>
            </a:pPr>
            <a:r>
              <a:rPr dirty="0" sz="1400" spc="-25" b="1">
                <a:latin typeface="Microsoft JhengHei"/>
                <a:cs typeface="Microsoft JhengHei"/>
              </a:rPr>
              <a:t>撰寫</a:t>
            </a:r>
            <a:endParaRPr sz="1400">
              <a:latin typeface="Microsoft JhengHei"/>
              <a:cs typeface="Microsoft JhengHei"/>
            </a:endParaRPr>
          </a:p>
          <a:p>
            <a:pPr>
              <a:lnSpc>
                <a:spcPct val="100000"/>
              </a:lnSpc>
              <a:spcBef>
                <a:spcPts val="625"/>
              </a:spcBef>
            </a:pPr>
            <a:endParaRPr sz="1400">
              <a:latin typeface="Microsoft JhengHei"/>
              <a:cs typeface="Microsoft JhengHei"/>
            </a:endParaRPr>
          </a:p>
          <a:p>
            <a:pPr algn="ctr" marR="10160">
              <a:lnSpc>
                <a:spcPct val="100000"/>
              </a:lnSpc>
            </a:pPr>
            <a:r>
              <a:rPr dirty="0" sz="1400" spc="-15">
                <a:solidFill>
                  <a:srgbClr val="00799E"/>
                </a:solidFill>
                <a:latin typeface="Microsoft JhengHei"/>
                <a:cs typeface="Microsoft JhengHei"/>
              </a:rPr>
              <a:t>專案實際</a:t>
            </a:r>
            <a:endParaRPr sz="1400">
              <a:latin typeface="Microsoft JhengHei"/>
              <a:cs typeface="Microsoft JhengHei"/>
            </a:endParaRPr>
          </a:p>
          <a:p>
            <a:pPr algn="ctr" marR="8890">
              <a:lnSpc>
                <a:spcPct val="100000"/>
              </a:lnSpc>
            </a:pPr>
            <a:r>
              <a:rPr dirty="0" sz="1400" spc="-25">
                <a:solidFill>
                  <a:srgbClr val="00799E"/>
                </a:solidFill>
                <a:latin typeface="Microsoft JhengHei"/>
                <a:cs typeface="Microsoft JhengHei"/>
              </a:rPr>
              <a:t>執行者</a:t>
            </a:r>
            <a:endParaRPr sz="1400">
              <a:latin typeface="Microsoft JhengHei"/>
              <a:cs typeface="Microsoft JhengHei"/>
            </a:endParaRPr>
          </a:p>
        </p:txBody>
      </p:sp>
      <p:grpSp>
        <p:nvGrpSpPr>
          <p:cNvPr id="27" name="object 27" descr=""/>
          <p:cNvGrpSpPr/>
          <p:nvPr/>
        </p:nvGrpSpPr>
        <p:grpSpPr>
          <a:xfrm>
            <a:off x="9129141" y="2312289"/>
            <a:ext cx="918210" cy="920115"/>
            <a:chOff x="9129141" y="2312289"/>
            <a:chExt cx="918210" cy="920115"/>
          </a:xfrm>
        </p:grpSpPr>
        <p:sp>
          <p:nvSpPr>
            <p:cNvPr id="28" name="object 28" descr=""/>
            <p:cNvSpPr/>
            <p:nvPr/>
          </p:nvSpPr>
          <p:spPr>
            <a:xfrm>
              <a:off x="9138666" y="2321814"/>
              <a:ext cx="899160" cy="901065"/>
            </a:xfrm>
            <a:custGeom>
              <a:avLst/>
              <a:gdLst/>
              <a:ahLst/>
              <a:cxnLst/>
              <a:rect l="l" t="t" r="r" b="b"/>
              <a:pathLst>
                <a:path w="899159" h="901064">
                  <a:moveTo>
                    <a:pt x="449579" y="0"/>
                  </a:moveTo>
                  <a:lnTo>
                    <a:pt x="400595" y="2643"/>
                  </a:lnTo>
                  <a:lnTo>
                    <a:pt x="353137" y="10389"/>
                  </a:lnTo>
                  <a:lnTo>
                    <a:pt x="307482" y="22963"/>
                  </a:lnTo>
                  <a:lnTo>
                    <a:pt x="263902" y="40090"/>
                  </a:lnTo>
                  <a:lnTo>
                    <a:pt x="222673" y="61496"/>
                  </a:lnTo>
                  <a:lnTo>
                    <a:pt x="184068" y="86904"/>
                  </a:lnTo>
                  <a:lnTo>
                    <a:pt x="148363" y="116040"/>
                  </a:lnTo>
                  <a:lnTo>
                    <a:pt x="115830" y="148630"/>
                  </a:lnTo>
                  <a:lnTo>
                    <a:pt x="86746" y="184397"/>
                  </a:lnTo>
                  <a:lnTo>
                    <a:pt x="61383" y="223068"/>
                  </a:lnTo>
                  <a:lnTo>
                    <a:pt x="40016" y="264367"/>
                  </a:lnTo>
                  <a:lnTo>
                    <a:pt x="22920" y="308018"/>
                  </a:lnTo>
                  <a:lnTo>
                    <a:pt x="10369" y="353748"/>
                  </a:lnTo>
                  <a:lnTo>
                    <a:pt x="2638" y="401281"/>
                  </a:lnTo>
                  <a:lnTo>
                    <a:pt x="0" y="450341"/>
                  </a:lnTo>
                  <a:lnTo>
                    <a:pt x="2638" y="499402"/>
                  </a:lnTo>
                  <a:lnTo>
                    <a:pt x="10369" y="546935"/>
                  </a:lnTo>
                  <a:lnTo>
                    <a:pt x="22920" y="592665"/>
                  </a:lnTo>
                  <a:lnTo>
                    <a:pt x="40016" y="636316"/>
                  </a:lnTo>
                  <a:lnTo>
                    <a:pt x="61383" y="677615"/>
                  </a:lnTo>
                  <a:lnTo>
                    <a:pt x="86746" y="716286"/>
                  </a:lnTo>
                  <a:lnTo>
                    <a:pt x="115830" y="752053"/>
                  </a:lnTo>
                  <a:lnTo>
                    <a:pt x="148363" y="784643"/>
                  </a:lnTo>
                  <a:lnTo>
                    <a:pt x="184068" y="813779"/>
                  </a:lnTo>
                  <a:lnTo>
                    <a:pt x="222673" y="839187"/>
                  </a:lnTo>
                  <a:lnTo>
                    <a:pt x="263902" y="860593"/>
                  </a:lnTo>
                  <a:lnTo>
                    <a:pt x="307482" y="877720"/>
                  </a:lnTo>
                  <a:lnTo>
                    <a:pt x="353137" y="890294"/>
                  </a:lnTo>
                  <a:lnTo>
                    <a:pt x="400595" y="898040"/>
                  </a:lnTo>
                  <a:lnTo>
                    <a:pt x="449579" y="900684"/>
                  </a:lnTo>
                  <a:lnTo>
                    <a:pt x="498564" y="898040"/>
                  </a:lnTo>
                  <a:lnTo>
                    <a:pt x="546022" y="890294"/>
                  </a:lnTo>
                  <a:lnTo>
                    <a:pt x="591677" y="877720"/>
                  </a:lnTo>
                  <a:lnTo>
                    <a:pt x="635257" y="860593"/>
                  </a:lnTo>
                  <a:lnTo>
                    <a:pt x="676486" y="839187"/>
                  </a:lnTo>
                  <a:lnTo>
                    <a:pt x="715091" y="813779"/>
                  </a:lnTo>
                  <a:lnTo>
                    <a:pt x="750796" y="784643"/>
                  </a:lnTo>
                  <a:lnTo>
                    <a:pt x="783329" y="752053"/>
                  </a:lnTo>
                  <a:lnTo>
                    <a:pt x="812413" y="716286"/>
                  </a:lnTo>
                  <a:lnTo>
                    <a:pt x="837776" y="677615"/>
                  </a:lnTo>
                  <a:lnTo>
                    <a:pt x="859143" y="636316"/>
                  </a:lnTo>
                  <a:lnTo>
                    <a:pt x="876239" y="592665"/>
                  </a:lnTo>
                  <a:lnTo>
                    <a:pt x="888790" y="546935"/>
                  </a:lnTo>
                  <a:lnTo>
                    <a:pt x="896521" y="499402"/>
                  </a:lnTo>
                  <a:lnTo>
                    <a:pt x="899159" y="450341"/>
                  </a:lnTo>
                  <a:lnTo>
                    <a:pt x="896521" y="401281"/>
                  </a:lnTo>
                  <a:lnTo>
                    <a:pt x="888790" y="353748"/>
                  </a:lnTo>
                  <a:lnTo>
                    <a:pt x="876239" y="308018"/>
                  </a:lnTo>
                  <a:lnTo>
                    <a:pt x="859143" y="264367"/>
                  </a:lnTo>
                  <a:lnTo>
                    <a:pt x="837776" y="223068"/>
                  </a:lnTo>
                  <a:lnTo>
                    <a:pt x="812413" y="184397"/>
                  </a:lnTo>
                  <a:lnTo>
                    <a:pt x="783329" y="148630"/>
                  </a:lnTo>
                  <a:lnTo>
                    <a:pt x="750796" y="116040"/>
                  </a:lnTo>
                  <a:lnTo>
                    <a:pt x="715091" y="86904"/>
                  </a:lnTo>
                  <a:lnTo>
                    <a:pt x="676486" y="61496"/>
                  </a:lnTo>
                  <a:lnTo>
                    <a:pt x="635257" y="40090"/>
                  </a:lnTo>
                  <a:lnTo>
                    <a:pt x="591677" y="22963"/>
                  </a:lnTo>
                  <a:lnTo>
                    <a:pt x="546022" y="10389"/>
                  </a:lnTo>
                  <a:lnTo>
                    <a:pt x="498564" y="2643"/>
                  </a:lnTo>
                  <a:lnTo>
                    <a:pt x="449579" y="0"/>
                  </a:lnTo>
                  <a:close/>
                </a:path>
              </a:pathLst>
            </a:custGeom>
            <a:solidFill>
              <a:srgbClr val="FFFFFF"/>
            </a:solidFill>
          </p:spPr>
          <p:txBody>
            <a:bodyPr wrap="square" lIns="0" tIns="0" rIns="0" bIns="0" rtlCol="0"/>
            <a:lstStyle/>
            <a:p/>
          </p:txBody>
        </p:sp>
        <p:sp>
          <p:nvSpPr>
            <p:cNvPr id="29" name="object 29" descr=""/>
            <p:cNvSpPr/>
            <p:nvPr/>
          </p:nvSpPr>
          <p:spPr>
            <a:xfrm>
              <a:off x="9138666" y="2321814"/>
              <a:ext cx="899160" cy="901065"/>
            </a:xfrm>
            <a:custGeom>
              <a:avLst/>
              <a:gdLst/>
              <a:ahLst/>
              <a:cxnLst/>
              <a:rect l="l" t="t" r="r" b="b"/>
              <a:pathLst>
                <a:path w="899159" h="901064">
                  <a:moveTo>
                    <a:pt x="0" y="450341"/>
                  </a:moveTo>
                  <a:lnTo>
                    <a:pt x="2638" y="401281"/>
                  </a:lnTo>
                  <a:lnTo>
                    <a:pt x="10369" y="353748"/>
                  </a:lnTo>
                  <a:lnTo>
                    <a:pt x="22920" y="308018"/>
                  </a:lnTo>
                  <a:lnTo>
                    <a:pt x="40016" y="264367"/>
                  </a:lnTo>
                  <a:lnTo>
                    <a:pt x="61383" y="223068"/>
                  </a:lnTo>
                  <a:lnTo>
                    <a:pt x="86746" y="184397"/>
                  </a:lnTo>
                  <a:lnTo>
                    <a:pt x="115830" y="148630"/>
                  </a:lnTo>
                  <a:lnTo>
                    <a:pt x="148363" y="116040"/>
                  </a:lnTo>
                  <a:lnTo>
                    <a:pt x="184068" y="86904"/>
                  </a:lnTo>
                  <a:lnTo>
                    <a:pt x="222673" y="61496"/>
                  </a:lnTo>
                  <a:lnTo>
                    <a:pt x="263902" y="40090"/>
                  </a:lnTo>
                  <a:lnTo>
                    <a:pt x="307482" y="22963"/>
                  </a:lnTo>
                  <a:lnTo>
                    <a:pt x="353137" y="10389"/>
                  </a:lnTo>
                  <a:lnTo>
                    <a:pt x="400595" y="2643"/>
                  </a:lnTo>
                  <a:lnTo>
                    <a:pt x="449579" y="0"/>
                  </a:lnTo>
                  <a:lnTo>
                    <a:pt x="498564" y="2643"/>
                  </a:lnTo>
                  <a:lnTo>
                    <a:pt x="546022" y="10389"/>
                  </a:lnTo>
                  <a:lnTo>
                    <a:pt x="591677" y="22963"/>
                  </a:lnTo>
                  <a:lnTo>
                    <a:pt x="635257" y="40090"/>
                  </a:lnTo>
                  <a:lnTo>
                    <a:pt x="676486" y="61496"/>
                  </a:lnTo>
                  <a:lnTo>
                    <a:pt x="715091" y="86904"/>
                  </a:lnTo>
                  <a:lnTo>
                    <a:pt x="750796" y="116040"/>
                  </a:lnTo>
                  <a:lnTo>
                    <a:pt x="783329" y="148630"/>
                  </a:lnTo>
                  <a:lnTo>
                    <a:pt x="812413" y="184397"/>
                  </a:lnTo>
                  <a:lnTo>
                    <a:pt x="837776" y="223068"/>
                  </a:lnTo>
                  <a:lnTo>
                    <a:pt x="859143" y="264367"/>
                  </a:lnTo>
                  <a:lnTo>
                    <a:pt x="876239" y="308018"/>
                  </a:lnTo>
                  <a:lnTo>
                    <a:pt x="888790" y="353748"/>
                  </a:lnTo>
                  <a:lnTo>
                    <a:pt x="896521" y="401281"/>
                  </a:lnTo>
                  <a:lnTo>
                    <a:pt x="899159" y="450341"/>
                  </a:lnTo>
                  <a:lnTo>
                    <a:pt x="896521" y="499402"/>
                  </a:lnTo>
                  <a:lnTo>
                    <a:pt x="888790" y="546935"/>
                  </a:lnTo>
                  <a:lnTo>
                    <a:pt x="876239" y="592665"/>
                  </a:lnTo>
                  <a:lnTo>
                    <a:pt x="859143" y="636316"/>
                  </a:lnTo>
                  <a:lnTo>
                    <a:pt x="837776" y="677615"/>
                  </a:lnTo>
                  <a:lnTo>
                    <a:pt x="812413" y="716286"/>
                  </a:lnTo>
                  <a:lnTo>
                    <a:pt x="783329" y="752053"/>
                  </a:lnTo>
                  <a:lnTo>
                    <a:pt x="750796" y="784643"/>
                  </a:lnTo>
                  <a:lnTo>
                    <a:pt x="715091" y="813779"/>
                  </a:lnTo>
                  <a:lnTo>
                    <a:pt x="676486" y="839187"/>
                  </a:lnTo>
                  <a:lnTo>
                    <a:pt x="635257" y="860593"/>
                  </a:lnTo>
                  <a:lnTo>
                    <a:pt x="591677" y="877720"/>
                  </a:lnTo>
                  <a:lnTo>
                    <a:pt x="546022" y="890294"/>
                  </a:lnTo>
                  <a:lnTo>
                    <a:pt x="498564" y="898040"/>
                  </a:lnTo>
                  <a:lnTo>
                    <a:pt x="449579" y="900684"/>
                  </a:lnTo>
                  <a:lnTo>
                    <a:pt x="400595" y="898040"/>
                  </a:lnTo>
                  <a:lnTo>
                    <a:pt x="353137" y="890294"/>
                  </a:lnTo>
                  <a:lnTo>
                    <a:pt x="307482" y="877720"/>
                  </a:lnTo>
                  <a:lnTo>
                    <a:pt x="263902" y="860593"/>
                  </a:lnTo>
                  <a:lnTo>
                    <a:pt x="222673" y="839187"/>
                  </a:lnTo>
                  <a:lnTo>
                    <a:pt x="184068" y="813779"/>
                  </a:lnTo>
                  <a:lnTo>
                    <a:pt x="148363" y="784643"/>
                  </a:lnTo>
                  <a:lnTo>
                    <a:pt x="115830" y="752053"/>
                  </a:lnTo>
                  <a:lnTo>
                    <a:pt x="86746" y="716286"/>
                  </a:lnTo>
                  <a:lnTo>
                    <a:pt x="61383" y="677615"/>
                  </a:lnTo>
                  <a:lnTo>
                    <a:pt x="40016" y="636316"/>
                  </a:lnTo>
                  <a:lnTo>
                    <a:pt x="22920" y="592665"/>
                  </a:lnTo>
                  <a:lnTo>
                    <a:pt x="10369" y="546935"/>
                  </a:lnTo>
                  <a:lnTo>
                    <a:pt x="2638" y="499402"/>
                  </a:lnTo>
                  <a:lnTo>
                    <a:pt x="0" y="450341"/>
                  </a:lnTo>
                  <a:close/>
                </a:path>
              </a:pathLst>
            </a:custGeom>
            <a:ln w="19049">
              <a:solidFill>
                <a:srgbClr val="EC7C30"/>
              </a:solidFill>
            </a:ln>
          </p:spPr>
          <p:txBody>
            <a:bodyPr wrap="square" lIns="0" tIns="0" rIns="0" bIns="0" rtlCol="0"/>
            <a:lstStyle/>
            <a:p/>
          </p:txBody>
        </p:sp>
      </p:grpSp>
      <p:sp>
        <p:nvSpPr>
          <p:cNvPr id="30" name="object 30" descr=""/>
          <p:cNvSpPr txBox="1"/>
          <p:nvPr/>
        </p:nvSpPr>
        <p:spPr>
          <a:xfrm>
            <a:off x="9022842" y="1959101"/>
            <a:ext cx="1129665" cy="1965960"/>
          </a:xfrm>
          <a:prstGeom prst="rect">
            <a:avLst/>
          </a:prstGeom>
          <a:ln w="28575">
            <a:solidFill>
              <a:srgbClr val="40B9BC"/>
            </a:solidFill>
          </a:ln>
        </p:spPr>
        <p:txBody>
          <a:bodyPr wrap="square" lIns="0" tIns="0" rIns="0" bIns="0" rtlCol="0" vert="horz">
            <a:spAutoFit/>
          </a:bodyPr>
          <a:lstStyle/>
          <a:p>
            <a:pPr>
              <a:lnSpc>
                <a:spcPct val="100000"/>
              </a:lnSpc>
            </a:pPr>
            <a:endParaRPr sz="1400">
              <a:latin typeface="Times New Roman"/>
              <a:cs typeface="Times New Roman"/>
            </a:endParaRPr>
          </a:p>
          <a:p>
            <a:pPr>
              <a:lnSpc>
                <a:spcPct val="100000"/>
              </a:lnSpc>
              <a:spcBef>
                <a:spcPts val="1195"/>
              </a:spcBef>
            </a:pPr>
            <a:endParaRPr sz="1400">
              <a:latin typeface="Times New Roman"/>
              <a:cs typeface="Times New Roman"/>
            </a:endParaRPr>
          </a:p>
          <a:p>
            <a:pPr algn="ctr">
              <a:lnSpc>
                <a:spcPts val="1680"/>
              </a:lnSpc>
              <a:spcBef>
                <a:spcPts val="5"/>
              </a:spcBef>
            </a:pPr>
            <a:r>
              <a:rPr dirty="0" sz="1400" spc="-20" b="1">
                <a:latin typeface="Microsoft JhengHei"/>
                <a:cs typeface="Microsoft JhengHei"/>
              </a:rPr>
              <a:t>查驗機構</a:t>
            </a:r>
            <a:endParaRPr sz="1400">
              <a:latin typeface="Microsoft JhengHei"/>
              <a:cs typeface="Microsoft JhengHei"/>
            </a:endParaRPr>
          </a:p>
          <a:p>
            <a:pPr algn="ctr">
              <a:lnSpc>
                <a:spcPts val="2160"/>
              </a:lnSpc>
            </a:pPr>
            <a:r>
              <a:rPr dirty="0" sz="1800" spc="-25" b="1">
                <a:solidFill>
                  <a:srgbClr val="C55A11"/>
                </a:solidFill>
                <a:latin typeface="Microsoft JhengHei"/>
                <a:cs typeface="Microsoft JhengHei"/>
              </a:rPr>
              <a:t>查證</a:t>
            </a:r>
            <a:endParaRPr sz="1800">
              <a:latin typeface="Microsoft JhengHei"/>
              <a:cs typeface="Microsoft JhengHei"/>
            </a:endParaRPr>
          </a:p>
          <a:p>
            <a:pPr algn="ctr">
              <a:lnSpc>
                <a:spcPct val="100000"/>
              </a:lnSpc>
              <a:spcBef>
                <a:spcPts val="2830"/>
              </a:spcBef>
            </a:pPr>
            <a:r>
              <a:rPr dirty="0" sz="1400" spc="-25">
                <a:solidFill>
                  <a:srgbClr val="C55A11"/>
                </a:solidFill>
                <a:latin typeface="Microsoft JhengHei"/>
                <a:cs typeface="Microsoft JhengHei"/>
              </a:rPr>
              <a:t>查驗</a:t>
            </a:r>
            <a:endParaRPr sz="1400">
              <a:latin typeface="Microsoft JhengHei"/>
              <a:cs typeface="Microsoft JhengHei"/>
            </a:endParaRPr>
          </a:p>
          <a:p>
            <a:pPr algn="ctr">
              <a:lnSpc>
                <a:spcPct val="100000"/>
              </a:lnSpc>
            </a:pPr>
            <a:r>
              <a:rPr dirty="0" sz="1400" spc="-30">
                <a:solidFill>
                  <a:srgbClr val="C55A11"/>
                </a:solidFill>
                <a:latin typeface="Microsoft JhengHei"/>
                <a:cs typeface="Microsoft JhengHei"/>
              </a:rPr>
              <a:t>機構</a:t>
            </a:r>
            <a:endParaRPr sz="1400">
              <a:latin typeface="Microsoft JhengHei"/>
              <a:cs typeface="Microsoft JhengHei"/>
            </a:endParaRPr>
          </a:p>
        </p:txBody>
      </p:sp>
      <p:grpSp>
        <p:nvGrpSpPr>
          <p:cNvPr id="31" name="object 31" descr=""/>
          <p:cNvGrpSpPr/>
          <p:nvPr/>
        </p:nvGrpSpPr>
        <p:grpSpPr>
          <a:xfrm>
            <a:off x="245745" y="2342769"/>
            <a:ext cx="3994150" cy="924560"/>
            <a:chOff x="245745" y="2342769"/>
            <a:chExt cx="3994150" cy="924560"/>
          </a:xfrm>
        </p:grpSpPr>
        <p:sp>
          <p:nvSpPr>
            <p:cNvPr id="32" name="object 32" descr=""/>
            <p:cNvSpPr/>
            <p:nvPr/>
          </p:nvSpPr>
          <p:spPr>
            <a:xfrm>
              <a:off x="3330702" y="2358390"/>
              <a:ext cx="899160" cy="899160"/>
            </a:xfrm>
            <a:custGeom>
              <a:avLst/>
              <a:gdLst/>
              <a:ahLst/>
              <a:cxnLst/>
              <a:rect l="l" t="t" r="r" b="b"/>
              <a:pathLst>
                <a:path w="899160" h="899160">
                  <a:moveTo>
                    <a:pt x="449580" y="0"/>
                  </a:moveTo>
                  <a:lnTo>
                    <a:pt x="400595" y="2638"/>
                  </a:lnTo>
                  <a:lnTo>
                    <a:pt x="353137" y="10369"/>
                  </a:lnTo>
                  <a:lnTo>
                    <a:pt x="307482" y="22920"/>
                  </a:lnTo>
                  <a:lnTo>
                    <a:pt x="263902" y="40016"/>
                  </a:lnTo>
                  <a:lnTo>
                    <a:pt x="222673" y="61383"/>
                  </a:lnTo>
                  <a:lnTo>
                    <a:pt x="184068" y="86746"/>
                  </a:lnTo>
                  <a:lnTo>
                    <a:pt x="148363" y="115830"/>
                  </a:lnTo>
                  <a:lnTo>
                    <a:pt x="115830" y="148363"/>
                  </a:lnTo>
                  <a:lnTo>
                    <a:pt x="86746" y="184068"/>
                  </a:lnTo>
                  <a:lnTo>
                    <a:pt x="61383" y="222673"/>
                  </a:lnTo>
                  <a:lnTo>
                    <a:pt x="40016" y="263902"/>
                  </a:lnTo>
                  <a:lnTo>
                    <a:pt x="22920" y="307482"/>
                  </a:lnTo>
                  <a:lnTo>
                    <a:pt x="10369" y="353137"/>
                  </a:lnTo>
                  <a:lnTo>
                    <a:pt x="2638" y="400595"/>
                  </a:lnTo>
                  <a:lnTo>
                    <a:pt x="0" y="449580"/>
                  </a:lnTo>
                  <a:lnTo>
                    <a:pt x="2638" y="498564"/>
                  </a:lnTo>
                  <a:lnTo>
                    <a:pt x="10369" y="546022"/>
                  </a:lnTo>
                  <a:lnTo>
                    <a:pt x="22920" y="591677"/>
                  </a:lnTo>
                  <a:lnTo>
                    <a:pt x="40016" y="635257"/>
                  </a:lnTo>
                  <a:lnTo>
                    <a:pt x="61383" y="676486"/>
                  </a:lnTo>
                  <a:lnTo>
                    <a:pt x="86746" y="715091"/>
                  </a:lnTo>
                  <a:lnTo>
                    <a:pt x="115830" y="750796"/>
                  </a:lnTo>
                  <a:lnTo>
                    <a:pt x="148363" y="783329"/>
                  </a:lnTo>
                  <a:lnTo>
                    <a:pt x="184068" y="812413"/>
                  </a:lnTo>
                  <a:lnTo>
                    <a:pt x="222673" y="837776"/>
                  </a:lnTo>
                  <a:lnTo>
                    <a:pt x="263902" y="859143"/>
                  </a:lnTo>
                  <a:lnTo>
                    <a:pt x="307482" y="876239"/>
                  </a:lnTo>
                  <a:lnTo>
                    <a:pt x="353137" y="888790"/>
                  </a:lnTo>
                  <a:lnTo>
                    <a:pt x="400595" y="896521"/>
                  </a:lnTo>
                  <a:lnTo>
                    <a:pt x="449580" y="899160"/>
                  </a:lnTo>
                  <a:lnTo>
                    <a:pt x="498564" y="896521"/>
                  </a:lnTo>
                  <a:lnTo>
                    <a:pt x="546022" y="888790"/>
                  </a:lnTo>
                  <a:lnTo>
                    <a:pt x="591677" y="876239"/>
                  </a:lnTo>
                  <a:lnTo>
                    <a:pt x="635257" y="859143"/>
                  </a:lnTo>
                  <a:lnTo>
                    <a:pt x="676486" y="837776"/>
                  </a:lnTo>
                  <a:lnTo>
                    <a:pt x="715091" y="812413"/>
                  </a:lnTo>
                  <a:lnTo>
                    <a:pt x="750796" y="783329"/>
                  </a:lnTo>
                  <a:lnTo>
                    <a:pt x="783329" y="750796"/>
                  </a:lnTo>
                  <a:lnTo>
                    <a:pt x="812413" y="715091"/>
                  </a:lnTo>
                  <a:lnTo>
                    <a:pt x="837776" y="676486"/>
                  </a:lnTo>
                  <a:lnTo>
                    <a:pt x="859143" y="635257"/>
                  </a:lnTo>
                  <a:lnTo>
                    <a:pt x="876239" y="591677"/>
                  </a:lnTo>
                  <a:lnTo>
                    <a:pt x="888790" y="546022"/>
                  </a:lnTo>
                  <a:lnTo>
                    <a:pt x="896521" y="498564"/>
                  </a:lnTo>
                  <a:lnTo>
                    <a:pt x="899160" y="449580"/>
                  </a:lnTo>
                  <a:lnTo>
                    <a:pt x="896521" y="400595"/>
                  </a:lnTo>
                  <a:lnTo>
                    <a:pt x="888790" y="353137"/>
                  </a:lnTo>
                  <a:lnTo>
                    <a:pt x="876239" y="307482"/>
                  </a:lnTo>
                  <a:lnTo>
                    <a:pt x="859143" y="263902"/>
                  </a:lnTo>
                  <a:lnTo>
                    <a:pt x="837776" y="222673"/>
                  </a:lnTo>
                  <a:lnTo>
                    <a:pt x="812413" y="184068"/>
                  </a:lnTo>
                  <a:lnTo>
                    <a:pt x="783329" y="148363"/>
                  </a:lnTo>
                  <a:lnTo>
                    <a:pt x="750796" y="115830"/>
                  </a:lnTo>
                  <a:lnTo>
                    <a:pt x="715091" y="86746"/>
                  </a:lnTo>
                  <a:lnTo>
                    <a:pt x="676486" y="61383"/>
                  </a:lnTo>
                  <a:lnTo>
                    <a:pt x="635257" y="40016"/>
                  </a:lnTo>
                  <a:lnTo>
                    <a:pt x="591677" y="22920"/>
                  </a:lnTo>
                  <a:lnTo>
                    <a:pt x="546022" y="10369"/>
                  </a:lnTo>
                  <a:lnTo>
                    <a:pt x="498564" y="2638"/>
                  </a:lnTo>
                  <a:lnTo>
                    <a:pt x="449580" y="0"/>
                  </a:lnTo>
                  <a:close/>
                </a:path>
              </a:pathLst>
            </a:custGeom>
            <a:solidFill>
              <a:srgbClr val="FFFFFF"/>
            </a:solidFill>
          </p:spPr>
          <p:txBody>
            <a:bodyPr wrap="square" lIns="0" tIns="0" rIns="0" bIns="0" rtlCol="0"/>
            <a:lstStyle/>
            <a:p/>
          </p:txBody>
        </p:sp>
        <p:sp>
          <p:nvSpPr>
            <p:cNvPr id="33" name="object 33" descr=""/>
            <p:cNvSpPr/>
            <p:nvPr/>
          </p:nvSpPr>
          <p:spPr>
            <a:xfrm>
              <a:off x="3330702" y="2358390"/>
              <a:ext cx="899160" cy="899160"/>
            </a:xfrm>
            <a:custGeom>
              <a:avLst/>
              <a:gdLst/>
              <a:ahLst/>
              <a:cxnLst/>
              <a:rect l="l" t="t" r="r" b="b"/>
              <a:pathLst>
                <a:path w="899160" h="899160">
                  <a:moveTo>
                    <a:pt x="0" y="449580"/>
                  </a:moveTo>
                  <a:lnTo>
                    <a:pt x="2638" y="400595"/>
                  </a:lnTo>
                  <a:lnTo>
                    <a:pt x="10369" y="353137"/>
                  </a:lnTo>
                  <a:lnTo>
                    <a:pt x="22920" y="307482"/>
                  </a:lnTo>
                  <a:lnTo>
                    <a:pt x="40016" y="263902"/>
                  </a:lnTo>
                  <a:lnTo>
                    <a:pt x="61383" y="222673"/>
                  </a:lnTo>
                  <a:lnTo>
                    <a:pt x="86746" y="184068"/>
                  </a:lnTo>
                  <a:lnTo>
                    <a:pt x="115830" y="148363"/>
                  </a:lnTo>
                  <a:lnTo>
                    <a:pt x="148363" y="115830"/>
                  </a:lnTo>
                  <a:lnTo>
                    <a:pt x="184068" y="86746"/>
                  </a:lnTo>
                  <a:lnTo>
                    <a:pt x="222673" y="61383"/>
                  </a:lnTo>
                  <a:lnTo>
                    <a:pt x="263902" y="40016"/>
                  </a:lnTo>
                  <a:lnTo>
                    <a:pt x="307482" y="22920"/>
                  </a:lnTo>
                  <a:lnTo>
                    <a:pt x="353137" y="10369"/>
                  </a:lnTo>
                  <a:lnTo>
                    <a:pt x="400595" y="2638"/>
                  </a:lnTo>
                  <a:lnTo>
                    <a:pt x="449580" y="0"/>
                  </a:lnTo>
                  <a:lnTo>
                    <a:pt x="498564" y="2638"/>
                  </a:lnTo>
                  <a:lnTo>
                    <a:pt x="546022" y="10369"/>
                  </a:lnTo>
                  <a:lnTo>
                    <a:pt x="591677" y="22920"/>
                  </a:lnTo>
                  <a:lnTo>
                    <a:pt x="635257" y="40016"/>
                  </a:lnTo>
                  <a:lnTo>
                    <a:pt x="676486" y="61383"/>
                  </a:lnTo>
                  <a:lnTo>
                    <a:pt x="715091" y="86746"/>
                  </a:lnTo>
                  <a:lnTo>
                    <a:pt x="750796" y="115830"/>
                  </a:lnTo>
                  <a:lnTo>
                    <a:pt x="783329" y="148363"/>
                  </a:lnTo>
                  <a:lnTo>
                    <a:pt x="812413" y="184068"/>
                  </a:lnTo>
                  <a:lnTo>
                    <a:pt x="837776" y="222673"/>
                  </a:lnTo>
                  <a:lnTo>
                    <a:pt x="859143" y="263902"/>
                  </a:lnTo>
                  <a:lnTo>
                    <a:pt x="876239" y="307482"/>
                  </a:lnTo>
                  <a:lnTo>
                    <a:pt x="888790" y="353137"/>
                  </a:lnTo>
                  <a:lnTo>
                    <a:pt x="896521" y="400595"/>
                  </a:lnTo>
                  <a:lnTo>
                    <a:pt x="899160" y="449580"/>
                  </a:lnTo>
                  <a:lnTo>
                    <a:pt x="896521" y="498564"/>
                  </a:lnTo>
                  <a:lnTo>
                    <a:pt x="888790" y="546022"/>
                  </a:lnTo>
                  <a:lnTo>
                    <a:pt x="876239" y="591677"/>
                  </a:lnTo>
                  <a:lnTo>
                    <a:pt x="859143" y="635257"/>
                  </a:lnTo>
                  <a:lnTo>
                    <a:pt x="837776" y="676486"/>
                  </a:lnTo>
                  <a:lnTo>
                    <a:pt x="812413" y="715091"/>
                  </a:lnTo>
                  <a:lnTo>
                    <a:pt x="783329" y="750796"/>
                  </a:lnTo>
                  <a:lnTo>
                    <a:pt x="750796" y="783329"/>
                  </a:lnTo>
                  <a:lnTo>
                    <a:pt x="715091" y="812413"/>
                  </a:lnTo>
                  <a:lnTo>
                    <a:pt x="676486" y="837776"/>
                  </a:lnTo>
                  <a:lnTo>
                    <a:pt x="635257" y="859143"/>
                  </a:lnTo>
                  <a:lnTo>
                    <a:pt x="591677" y="876239"/>
                  </a:lnTo>
                  <a:lnTo>
                    <a:pt x="546022" y="888790"/>
                  </a:lnTo>
                  <a:lnTo>
                    <a:pt x="498564" y="896521"/>
                  </a:lnTo>
                  <a:lnTo>
                    <a:pt x="449580" y="899160"/>
                  </a:lnTo>
                  <a:lnTo>
                    <a:pt x="400595" y="896521"/>
                  </a:lnTo>
                  <a:lnTo>
                    <a:pt x="353137" y="888790"/>
                  </a:lnTo>
                  <a:lnTo>
                    <a:pt x="307482" y="876239"/>
                  </a:lnTo>
                  <a:lnTo>
                    <a:pt x="263902" y="859143"/>
                  </a:lnTo>
                  <a:lnTo>
                    <a:pt x="222673" y="837776"/>
                  </a:lnTo>
                  <a:lnTo>
                    <a:pt x="184068" y="812413"/>
                  </a:lnTo>
                  <a:lnTo>
                    <a:pt x="148363" y="783329"/>
                  </a:lnTo>
                  <a:lnTo>
                    <a:pt x="115830" y="750796"/>
                  </a:lnTo>
                  <a:lnTo>
                    <a:pt x="86746" y="715091"/>
                  </a:lnTo>
                  <a:lnTo>
                    <a:pt x="61383" y="676486"/>
                  </a:lnTo>
                  <a:lnTo>
                    <a:pt x="40016" y="635257"/>
                  </a:lnTo>
                  <a:lnTo>
                    <a:pt x="22920" y="591677"/>
                  </a:lnTo>
                  <a:lnTo>
                    <a:pt x="10369" y="546022"/>
                  </a:lnTo>
                  <a:lnTo>
                    <a:pt x="2638" y="498564"/>
                  </a:lnTo>
                  <a:lnTo>
                    <a:pt x="0" y="449580"/>
                  </a:lnTo>
                  <a:close/>
                </a:path>
              </a:pathLst>
            </a:custGeom>
            <a:ln w="19050">
              <a:solidFill>
                <a:srgbClr val="92C8A0"/>
              </a:solidFill>
            </a:ln>
          </p:spPr>
          <p:txBody>
            <a:bodyPr wrap="square" lIns="0" tIns="0" rIns="0" bIns="0" rtlCol="0"/>
            <a:lstStyle/>
            <a:p/>
          </p:txBody>
        </p:sp>
        <p:sp>
          <p:nvSpPr>
            <p:cNvPr id="34" name="object 34" descr=""/>
            <p:cNvSpPr/>
            <p:nvPr/>
          </p:nvSpPr>
          <p:spPr>
            <a:xfrm>
              <a:off x="1210817" y="2352294"/>
              <a:ext cx="901065" cy="901065"/>
            </a:xfrm>
            <a:custGeom>
              <a:avLst/>
              <a:gdLst/>
              <a:ahLst/>
              <a:cxnLst/>
              <a:rect l="l" t="t" r="r" b="b"/>
              <a:pathLst>
                <a:path w="901064" h="901064">
                  <a:moveTo>
                    <a:pt x="450342" y="0"/>
                  </a:moveTo>
                  <a:lnTo>
                    <a:pt x="401281" y="2643"/>
                  </a:lnTo>
                  <a:lnTo>
                    <a:pt x="353748" y="10389"/>
                  </a:lnTo>
                  <a:lnTo>
                    <a:pt x="308018" y="22963"/>
                  </a:lnTo>
                  <a:lnTo>
                    <a:pt x="264367" y="40090"/>
                  </a:lnTo>
                  <a:lnTo>
                    <a:pt x="223068" y="61496"/>
                  </a:lnTo>
                  <a:lnTo>
                    <a:pt x="184397" y="86904"/>
                  </a:lnTo>
                  <a:lnTo>
                    <a:pt x="148630" y="116040"/>
                  </a:lnTo>
                  <a:lnTo>
                    <a:pt x="116040" y="148630"/>
                  </a:lnTo>
                  <a:lnTo>
                    <a:pt x="86904" y="184397"/>
                  </a:lnTo>
                  <a:lnTo>
                    <a:pt x="61496" y="223068"/>
                  </a:lnTo>
                  <a:lnTo>
                    <a:pt x="40090" y="264367"/>
                  </a:lnTo>
                  <a:lnTo>
                    <a:pt x="22963" y="308018"/>
                  </a:lnTo>
                  <a:lnTo>
                    <a:pt x="10389" y="353748"/>
                  </a:lnTo>
                  <a:lnTo>
                    <a:pt x="2643" y="401281"/>
                  </a:lnTo>
                  <a:lnTo>
                    <a:pt x="0" y="450341"/>
                  </a:lnTo>
                  <a:lnTo>
                    <a:pt x="2643" y="499402"/>
                  </a:lnTo>
                  <a:lnTo>
                    <a:pt x="10389" y="546935"/>
                  </a:lnTo>
                  <a:lnTo>
                    <a:pt x="22963" y="592665"/>
                  </a:lnTo>
                  <a:lnTo>
                    <a:pt x="40090" y="636316"/>
                  </a:lnTo>
                  <a:lnTo>
                    <a:pt x="61496" y="677615"/>
                  </a:lnTo>
                  <a:lnTo>
                    <a:pt x="86904" y="716286"/>
                  </a:lnTo>
                  <a:lnTo>
                    <a:pt x="116040" y="752053"/>
                  </a:lnTo>
                  <a:lnTo>
                    <a:pt x="148630" y="784643"/>
                  </a:lnTo>
                  <a:lnTo>
                    <a:pt x="184397" y="813779"/>
                  </a:lnTo>
                  <a:lnTo>
                    <a:pt x="223068" y="839187"/>
                  </a:lnTo>
                  <a:lnTo>
                    <a:pt x="264367" y="860593"/>
                  </a:lnTo>
                  <a:lnTo>
                    <a:pt x="308018" y="877720"/>
                  </a:lnTo>
                  <a:lnTo>
                    <a:pt x="353748" y="890294"/>
                  </a:lnTo>
                  <a:lnTo>
                    <a:pt x="401281" y="898040"/>
                  </a:lnTo>
                  <a:lnTo>
                    <a:pt x="450342" y="900683"/>
                  </a:lnTo>
                  <a:lnTo>
                    <a:pt x="499402" y="898040"/>
                  </a:lnTo>
                  <a:lnTo>
                    <a:pt x="546935" y="890294"/>
                  </a:lnTo>
                  <a:lnTo>
                    <a:pt x="592665" y="877720"/>
                  </a:lnTo>
                  <a:lnTo>
                    <a:pt x="636316" y="860593"/>
                  </a:lnTo>
                  <a:lnTo>
                    <a:pt x="677615" y="839187"/>
                  </a:lnTo>
                  <a:lnTo>
                    <a:pt x="716286" y="813779"/>
                  </a:lnTo>
                  <a:lnTo>
                    <a:pt x="752053" y="784643"/>
                  </a:lnTo>
                  <a:lnTo>
                    <a:pt x="784643" y="752053"/>
                  </a:lnTo>
                  <a:lnTo>
                    <a:pt x="813779" y="716286"/>
                  </a:lnTo>
                  <a:lnTo>
                    <a:pt x="839187" y="677615"/>
                  </a:lnTo>
                  <a:lnTo>
                    <a:pt x="860593" y="636316"/>
                  </a:lnTo>
                  <a:lnTo>
                    <a:pt x="877720" y="592665"/>
                  </a:lnTo>
                  <a:lnTo>
                    <a:pt x="890294" y="546935"/>
                  </a:lnTo>
                  <a:lnTo>
                    <a:pt x="898040" y="499402"/>
                  </a:lnTo>
                  <a:lnTo>
                    <a:pt x="900683" y="450341"/>
                  </a:lnTo>
                  <a:lnTo>
                    <a:pt x="898040" y="401281"/>
                  </a:lnTo>
                  <a:lnTo>
                    <a:pt x="890294" y="353748"/>
                  </a:lnTo>
                  <a:lnTo>
                    <a:pt x="877720" y="308018"/>
                  </a:lnTo>
                  <a:lnTo>
                    <a:pt x="860593" y="264367"/>
                  </a:lnTo>
                  <a:lnTo>
                    <a:pt x="839187" y="223068"/>
                  </a:lnTo>
                  <a:lnTo>
                    <a:pt x="813779" y="184397"/>
                  </a:lnTo>
                  <a:lnTo>
                    <a:pt x="784643" y="148630"/>
                  </a:lnTo>
                  <a:lnTo>
                    <a:pt x="752053" y="116040"/>
                  </a:lnTo>
                  <a:lnTo>
                    <a:pt x="716286" y="86904"/>
                  </a:lnTo>
                  <a:lnTo>
                    <a:pt x="677615" y="61496"/>
                  </a:lnTo>
                  <a:lnTo>
                    <a:pt x="636316" y="40090"/>
                  </a:lnTo>
                  <a:lnTo>
                    <a:pt x="592665" y="22963"/>
                  </a:lnTo>
                  <a:lnTo>
                    <a:pt x="546935" y="10389"/>
                  </a:lnTo>
                  <a:lnTo>
                    <a:pt x="499402" y="2643"/>
                  </a:lnTo>
                  <a:lnTo>
                    <a:pt x="450342" y="0"/>
                  </a:lnTo>
                  <a:close/>
                </a:path>
              </a:pathLst>
            </a:custGeom>
            <a:solidFill>
              <a:srgbClr val="FFFFFF"/>
            </a:solidFill>
          </p:spPr>
          <p:txBody>
            <a:bodyPr wrap="square" lIns="0" tIns="0" rIns="0" bIns="0" rtlCol="0"/>
            <a:lstStyle/>
            <a:p/>
          </p:txBody>
        </p:sp>
        <p:sp>
          <p:nvSpPr>
            <p:cNvPr id="35" name="object 35" descr=""/>
            <p:cNvSpPr/>
            <p:nvPr/>
          </p:nvSpPr>
          <p:spPr>
            <a:xfrm>
              <a:off x="1210817" y="2352294"/>
              <a:ext cx="901065" cy="901065"/>
            </a:xfrm>
            <a:custGeom>
              <a:avLst/>
              <a:gdLst/>
              <a:ahLst/>
              <a:cxnLst/>
              <a:rect l="l" t="t" r="r" b="b"/>
              <a:pathLst>
                <a:path w="901064" h="901064">
                  <a:moveTo>
                    <a:pt x="0" y="450341"/>
                  </a:moveTo>
                  <a:lnTo>
                    <a:pt x="2643" y="401281"/>
                  </a:lnTo>
                  <a:lnTo>
                    <a:pt x="10389" y="353748"/>
                  </a:lnTo>
                  <a:lnTo>
                    <a:pt x="22963" y="308018"/>
                  </a:lnTo>
                  <a:lnTo>
                    <a:pt x="40090" y="264367"/>
                  </a:lnTo>
                  <a:lnTo>
                    <a:pt x="61496" y="223068"/>
                  </a:lnTo>
                  <a:lnTo>
                    <a:pt x="86904" y="184397"/>
                  </a:lnTo>
                  <a:lnTo>
                    <a:pt x="116040" y="148630"/>
                  </a:lnTo>
                  <a:lnTo>
                    <a:pt x="148630" y="116040"/>
                  </a:lnTo>
                  <a:lnTo>
                    <a:pt x="184397" y="86904"/>
                  </a:lnTo>
                  <a:lnTo>
                    <a:pt x="223068" y="61496"/>
                  </a:lnTo>
                  <a:lnTo>
                    <a:pt x="264367" y="40090"/>
                  </a:lnTo>
                  <a:lnTo>
                    <a:pt x="308018" y="22963"/>
                  </a:lnTo>
                  <a:lnTo>
                    <a:pt x="353748" y="10389"/>
                  </a:lnTo>
                  <a:lnTo>
                    <a:pt x="401281" y="2643"/>
                  </a:lnTo>
                  <a:lnTo>
                    <a:pt x="450342" y="0"/>
                  </a:lnTo>
                  <a:lnTo>
                    <a:pt x="499402" y="2643"/>
                  </a:lnTo>
                  <a:lnTo>
                    <a:pt x="546935" y="10389"/>
                  </a:lnTo>
                  <a:lnTo>
                    <a:pt x="592665" y="22963"/>
                  </a:lnTo>
                  <a:lnTo>
                    <a:pt x="636316" y="40090"/>
                  </a:lnTo>
                  <a:lnTo>
                    <a:pt x="677615" y="61496"/>
                  </a:lnTo>
                  <a:lnTo>
                    <a:pt x="716286" y="86904"/>
                  </a:lnTo>
                  <a:lnTo>
                    <a:pt x="752053" y="116040"/>
                  </a:lnTo>
                  <a:lnTo>
                    <a:pt x="784643" y="148630"/>
                  </a:lnTo>
                  <a:lnTo>
                    <a:pt x="813779" y="184397"/>
                  </a:lnTo>
                  <a:lnTo>
                    <a:pt x="839187" y="223068"/>
                  </a:lnTo>
                  <a:lnTo>
                    <a:pt x="860593" y="264367"/>
                  </a:lnTo>
                  <a:lnTo>
                    <a:pt x="877720" y="308018"/>
                  </a:lnTo>
                  <a:lnTo>
                    <a:pt x="890294" y="353748"/>
                  </a:lnTo>
                  <a:lnTo>
                    <a:pt x="898040" y="401281"/>
                  </a:lnTo>
                  <a:lnTo>
                    <a:pt x="900683" y="450341"/>
                  </a:lnTo>
                  <a:lnTo>
                    <a:pt x="898040" y="499402"/>
                  </a:lnTo>
                  <a:lnTo>
                    <a:pt x="890294" y="546935"/>
                  </a:lnTo>
                  <a:lnTo>
                    <a:pt x="877720" y="592665"/>
                  </a:lnTo>
                  <a:lnTo>
                    <a:pt x="860593" y="636316"/>
                  </a:lnTo>
                  <a:lnTo>
                    <a:pt x="839187" y="677615"/>
                  </a:lnTo>
                  <a:lnTo>
                    <a:pt x="813779" y="716286"/>
                  </a:lnTo>
                  <a:lnTo>
                    <a:pt x="784643" y="752053"/>
                  </a:lnTo>
                  <a:lnTo>
                    <a:pt x="752053" y="784643"/>
                  </a:lnTo>
                  <a:lnTo>
                    <a:pt x="716286" y="813779"/>
                  </a:lnTo>
                  <a:lnTo>
                    <a:pt x="677615" y="839187"/>
                  </a:lnTo>
                  <a:lnTo>
                    <a:pt x="636316" y="860593"/>
                  </a:lnTo>
                  <a:lnTo>
                    <a:pt x="592665" y="877720"/>
                  </a:lnTo>
                  <a:lnTo>
                    <a:pt x="546935" y="890294"/>
                  </a:lnTo>
                  <a:lnTo>
                    <a:pt x="499402" y="898040"/>
                  </a:lnTo>
                  <a:lnTo>
                    <a:pt x="450342" y="900683"/>
                  </a:lnTo>
                  <a:lnTo>
                    <a:pt x="401281" y="898040"/>
                  </a:lnTo>
                  <a:lnTo>
                    <a:pt x="353748" y="890294"/>
                  </a:lnTo>
                  <a:lnTo>
                    <a:pt x="308018" y="877720"/>
                  </a:lnTo>
                  <a:lnTo>
                    <a:pt x="264367" y="860593"/>
                  </a:lnTo>
                  <a:lnTo>
                    <a:pt x="223068" y="839187"/>
                  </a:lnTo>
                  <a:lnTo>
                    <a:pt x="184397" y="813779"/>
                  </a:lnTo>
                  <a:lnTo>
                    <a:pt x="148630" y="784643"/>
                  </a:lnTo>
                  <a:lnTo>
                    <a:pt x="116040" y="752053"/>
                  </a:lnTo>
                  <a:lnTo>
                    <a:pt x="86904" y="716286"/>
                  </a:lnTo>
                  <a:lnTo>
                    <a:pt x="61496" y="677615"/>
                  </a:lnTo>
                  <a:lnTo>
                    <a:pt x="40090" y="636316"/>
                  </a:lnTo>
                  <a:lnTo>
                    <a:pt x="22963" y="592665"/>
                  </a:lnTo>
                  <a:lnTo>
                    <a:pt x="10389" y="546935"/>
                  </a:lnTo>
                  <a:lnTo>
                    <a:pt x="2643" y="499402"/>
                  </a:lnTo>
                  <a:lnTo>
                    <a:pt x="0" y="450341"/>
                  </a:lnTo>
                  <a:close/>
                </a:path>
              </a:pathLst>
            </a:custGeom>
            <a:ln w="19050">
              <a:solidFill>
                <a:srgbClr val="92C8A0"/>
              </a:solidFill>
            </a:ln>
          </p:spPr>
          <p:txBody>
            <a:bodyPr wrap="square" lIns="0" tIns="0" rIns="0" bIns="0" rtlCol="0"/>
            <a:lstStyle/>
            <a:p/>
          </p:txBody>
        </p:sp>
        <p:sp>
          <p:nvSpPr>
            <p:cNvPr id="36" name="object 36" descr=""/>
            <p:cNvSpPr/>
            <p:nvPr/>
          </p:nvSpPr>
          <p:spPr>
            <a:xfrm>
              <a:off x="255270" y="2352294"/>
              <a:ext cx="901065" cy="901065"/>
            </a:xfrm>
            <a:custGeom>
              <a:avLst/>
              <a:gdLst/>
              <a:ahLst/>
              <a:cxnLst/>
              <a:rect l="l" t="t" r="r" b="b"/>
              <a:pathLst>
                <a:path w="901065" h="901064">
                  <a:moveTo>
                    <a:pt x="450342" y="0"/>
                  </a:moveTo>
                  <a:lnTo>
                    <a:pt x="401272" y="2643"/>
                  </a:lnTo>
                  <a:lnTo>
                    <a:pt x="353733" y="10389"/>
                  </a:lnTo>
                  <a:lnTo>
                    <a:pt x="307999" y="22963"/>
                  </a:lnTo>
                  <a:lnTo>
                    <a:pt x="264345" y="40090"/>
                  </a:lnTo>
                  <a:lnTo>
                    <a:pt x="223045" y="61496"/>
                  </a:lnTo>
                  <a:lnTo>
                    <a:pt x="184375" y="86904"/>
                  </a:lnTo>
                  <a:lnTo>
                    <a:pt x="148610" y="116040"/>
                  </a:lnTo>
                  <a:lnTo>
                    <a:pt x="116023" y="148630"/>
                  </a:lnTo>
                  <a:lnTo>
                    <a:pt x="86889" y="184397"/>
                  </a:lnTo>
                  <a:lnTo>
                    <a:pt x="61484" y="223068"/>
                  </a:lnTo>
                  <a:lnTo>
                    <a:pt x="40082" y="264367"/>
                  </a:lnTo>
                  <a:lnTo>
                    <a:pt x="22958" y="308018"/>
                  </a:lnTo>
                  <a:lnTo>
                    <a:pt x="10387" y="353748"/>
                  </a:lnTo>
                  <a:lnTo>
                    <a:pt x="2642" y="401281"/>
                  </a:lnTo>
                  <a:lnTo>
                    <a:pt x="0" y="450341"/>
                  </a:lnTo>
                  <a:lnTo>
                    <a:pt x="2642" y="499402"/>
                  </a:lnTo>
                  <a:lnTo>
                    <a:pt x="10387" y="546935"/>
                  </a:lnTo>
                  <a:lnTo>
                    <a:pt x="22958" y="592665"/>
                  </a:lnTo>
                  <a:lnTo>
                    <a:pt x="40082" y="636316"/>
                  </a:lnTo>
                  <a:lnTo>
                    <a:pt x="61484" y="677615"/>
                  </a:lnTo>
                  <a:lnTo>
                    <a:pt x="86889" y="716286"/>
                  </a:lnTo>
                  <a:lnTo>
                    <a:pt x="116023" y="752053"/>
                  </a:lnTo>
                  <a:lnTo>
                    <a:pt x="148610" y="784643"/>
                  </a:lnTo>
                  <a:lnTo>
                    <a:pt x="184375" y="813779"/>
                  </a:lnTo>
                  <a:lnTo>
                    <a:pt x="223045" y="839187"/>
                  </a:lnTo>
                  <a:lnTo>
                    <a:pt x="264345" y="860593"/>
                  </a:lnTo>
                  <a:lnTo>
                    <a:pt x="307999" y="877720"/>
                  </a:lnTo>
                  <a:lnTo>
                    <a:pt x="353733" y="890294"/>
                  </a:lnTo>
                  <a:lnTo>
                    <a:pt x="401272" y="898040"/>
                  </a:lnTo>
                  <a:lnTo>
                    <a:pt x="450342" y="900683"/>
                  </a:lnTo>
                  <a:lnTo>
                    <a:pt x="499411" y="898040"/>
                  </a:lnTo>
                  <a:lnTo>
                    <a:pt x="546950" y="890294"/>
                  </a:lnTo>
                  <a:lnTo>
                    <a:pt x="592684" y="877720"/>
                  </a:lnTo>
                  <a:lnTo>
                    <a:pt x="636338" y="860593"/>
                  </a:lnTo>
                  <a:lnTo>
                    <a:pt x="677638" y="839187"/>
                  </a:lnTo>
                  <a:lnTo>
                    <a:pt x="716308" y="813779"/>
                  </a:lnTo>
                  <a:lnTo>
                    <a:pt x="752073" y="784643"/>
                  </a:lnTo>
                  <a:lnTo>
                    <a:pt x="784660" y="752053"/>
                  </a:lnTo>
                  <a:lnTo>
                    <a:pt x="813794" y="716286"/>
                  </a:lnTo>
                  <a:lnTo>
                    <a:pt x="839199" y="677615"/>
                  </a:lnTo>
                  <a:lnTo>
                    <a:pt x="860601" y="636316"/>
                  </a:lnTo>
                  <a:lnTo>
                    <a:pt x="877725" y="592665"/>
                  </a:lnTo>
                  <a:lnTo>
                    <a:pt x="890296" y="546935"/>
                  </a:lnTo>
                  <a:lnTo>
                    <a:pt x="898041" y="499402"/>
                  </a:lnTo>
                  <a:lnTo>
                    <a:pt x="900683" y="450341"/>
                  </a:lnTo>
                  <a:lnTo>
                    <a:pt x="898041" y="401281"/>
                  </a:lnTo>
                  <a:lnTo>
                    <a:pt x="890296" y="353748"/>
                  </a:lnTo>
                  <a:lnTo>
                    <a:pt x="877725" y="308018"/>
                  </a:lnTo>
                  <a:lnTo>
                    <a:pt x="860601" y="264367"/>
                  </a:lnTo>
                  <a:lnTo>
                    <a:pt x="839199" y="223068"/>
                  </a:lnTo>
                  <a:lnTo>
                    <a:pt x="813794" y="184397"/>
                  </a:lnTo>
                  <a:lnTo>
                    <a:pt x="784660" y="148630"/>
                  </a:lnTo>
                  <a:lnTo>
                    <a:pt x="752073" y="116040"/>
                  </a:lnTo>
                  <a:lnTo>
                    <a:pt x="716308" y="86904"/>
                  </a:lnTo>
                  <a:lnTo>
                    <a:pt x="677638" y="61496"/>
                  </a:lnTo>
                  <a:lnTo>
                    <a:pt x="636338" y="40090"/>
                  </a:lnTo>
                  <a:lnTo>
                    <a:pt x="592684" y="22963"/>
                  </a:lnTo>
                  <a:lnTo>
                    <a:pt x="546950" y="10389"/>
                  </a:lnTo>
                  <a:lnTo>
                    <a:pt x="499411" y="2643"/>
                  </a:lnTo>
                  <a:lnTo>
                    <a:pt x="450342" y="0"/>
                  </a:lnTo>
                  <a:close/>
                </a:path>
              </a:pathLst>
            </a:custGeom>
            <a:solidFill>
              <a:srgbClr val="FFFFFF"/>
            </a:solidFill>
          </p:spPr>
          <p:txBody>
            <a:bodyPr wrap="square" lIns="0" tIns="0" rIns="0" bIns="0" rtlCol="0"/>
            <a:lstStyle/>
            <a:p/>
          </p:txBody>
        </p:sp>
        <p:sp>
          <p:nvSpPr>
            <p:cNvPr id="37" name="object 37" descr=""/>
            <p:cNvSpPr/>
            <p:nvPr/>
          </p:nvSpPr>
          <p:spPr>
            <a:xfrm>
              <a:off x="255270" y="2352294"/>
              <a:ext cx="901065" cy="901065"/>
            </a:xfrm>
            <a:custGeom>
              <a:avLst/>
              <a:gdLst/>
              <a:ahLst/>
              <a:cxnLst/>
              <a:rect l="l" t="t" r="r" b="b"/>
              <a:pathLst>
                <a:path w="901065" h="901064">
                  <a:moveTo>
                    <a:pt x="0" y="450341"/>
                  </a:moveTo>
                  <a:lnTo>
                    <a:pt x="2642" y="401281"/>
                  </a:lnTo>
                  <a:lnTo>
                    <a:pt x="10387" y="353748"/>
                  </a:lnTo>
                  <a:lnTo>
                    <a:pt x="22958" y="308018"/>
                  </a:lnTo>
                  <a:lnTo>
                    <a:pt x="40082" y="264367"/>
                  </a:lnTo>
                  <a:lnTo>
                    <a:pt x="61484" y="223068"/>
                  </a:lnTo>
                  <a:lnTo>
                    <a:pt x="86889" y="184397"/>
                  </a:lnTo>
                  <a:lnTo>
                    <a:pt x="116023" y="148630"/>
                  </a:lnTo>
                  <a:lnTo>
                    <a:pt x="148610" y="116040"/>
                  </a:lnTo>
                  <a:lnTo>
                    <a:pt x="184375" y="86904"/>
                  </a:lnTo>
                  <a:lnTo>
                    <a:pt x="223045" y="61496"/>
                  </a:lnTo>
                  <a:lnTo>
                    <a:pt x="264345" y="40090"/>
                  </a:lnTo>
                  <a:lnTo>
                    <a:pt x="307999" y="22963"/>
                  </a:lnTo>
                  <a:lnTo>
                    <a:pt x="353733" y="10389"/>
                  </a:lnTo>
                  <a:lnTo>
                    <a:pt x="401272" y="2643"/>
                  </a:lnTo>
                  <a:lnTo>
                    <a:pt x="450342" y="0"/>
                  </a:lnTo>
                  <a:lnTo>
                    <a:pt x="499411" y="2643"/>
                  </a:lnTo>
                  <a:lnTo>
                    <a:pt x="546950" y="10389"/>
                  </a:lnTo>
                  <a:lnTo>
                    <a:pt x="592684" y="22963"/>
                  </a:lnTo>
                  <a:lnTo>
                    <a:pt x="636338" y="40090"/>
                  </a:lnTo>
                  <a:lnTo>
                    <a:pt x="677638" y="61496"/>
                  </a:lnTo>
                  <a:lnTo>
                    <a:pt x="716308" y="86904"/>
                  </a:lnTo>
                  <a:lnTo>
                    <a:pt x="752073" y="116040"/>
                  </a:lnTo>
                  <a:lnTo>
                    <a:pt x="784660" y="148630"/>
                  </a:lnTo>
                  <a:lnTo>
                    <a:pt x="813794" y="184397"/>
                  </a:lnTo>
                  <a:lnTo>
                    <a:pt x="839199" y="223068"/>
                  </a:lnTo>
                  <a:lnTo>
                    <a:pt x="860601" y="264367"/>
                  </a:lnTo>
                  <a:lnTo>
                    <a:pt x="877725" y="308018"/>
                  </a:lnTo>
                  <a:lnTo>
                    <a:pt x="890296" y="353748"/>
                  </a:lnTo>
                  <a:lnTo>
                    <a:pt x="898041" y="401281"/>
                  </a:lnTo>
                  <a:lnTo>
                    <a:pt x="900683" y="450341"/>
                  </a:lnTo>
                  <a:lnTo>
                    <a:pt x="898041" y="499402"/>
                  </a:lnTo>
                  <a:lnTo>
                    <a:pt x="890296" y="546935"/>
                  </a:lnTo>
                  <a:lnTo>
                    <a:pt x="877725" y="592665"/>
                  </a:lnTo>
                  <a:lnTo>
                    <a:pt x="860601" y="636316"/>
                  </a:lnTo>
                  <a:lnTo>
                    <a:pt x="839199" y="677615"/>
                  </a:lnTo>
                  <a:lnTo>
                    <a:pt x="813794" y="716286"/>
                  </a:lnTo>
                  <a:lnTo>
                    <a:pt x="784660" y="752053"/>
                  </a:lnTo>
                  <a:lnTo>
                    <a:pt x="752073" y="784643"/>
                  </a:lnTo>
                  <a:lnTo>
                    <a:pt x="716308" y="813779"/>
                  </a:lnTo>
                  <a:lnTo>
                    <a:pt x="677638" y="839187"/>
                  </a:lnTo>
                  <a:lnTo>
                    <a:pt x="636338" y="860593"/>
                  </a:lnTo>
                  <a:lnTo>
                    <a:pt x="592684" y="877720"/>
                  </a:lnTo>
                  <a:lnTo>
                    <a:pt x="546950" y="890294"/>
                  </a:lnTo>
                  <a:lnTo>
                    <a:pt x="499411" y="898040"/>
                  </a:lnTo>
                  <a:lnTo>
                    <a:pt x="450342" y="900683"/>
                  </a:lnTo>
                  <a:lnTo>
                    <a:pt x="401272" y="898040"/>
                  </a:lnTo>
                  <a:lnTo>
                    <a:pt x="353733" y="890294"/>
                  </a:lnTo>
                  <a:lnTo>
                    <a:pt x="307999" y="877720"/>
                  </a:lnTo>
                  <a:lnTo>
                    <a:pt x="264345" y="860593"/>
                  </a:lnTo>
                  <a:lnTo>
                    <a:pt x="223045" y="839187"/>
                  </a:lnTo>
                  <a:lnTo>
                    <a:pt x="184375" y="813779"/>
                  </a:lnTo>
                  <a:lnTo>
                    <a:pt x="148610" y="784643"/>
                  </a:lnTo>
                  <a:lnTo>
                    <a:pt x="116023" y="752053"/>
                  </a:lnTo>
                  <a:lnTo>
                    <a:pt x="86889" y="716286"/>
                  </a:lnTo>
                  <a:lnTo>
                    <a:pt x="61484" y="677615"/>
                  </a:lnTo>
                  <a:lnTo>
                    <a:pt x="40082" y="636316"/>
                  </a:lnTo>
                  <a:lnTo>
                    <a:pt x="22958" y="592665"/>
                  </a:lnTo>
                  <a:lnTo>
                    <a:pt x="10387" y="546935"/>
                  </a:lnTo>
                  <a:lnTo>
                    <a:pt x="2642" y="499402"/>
                  </a:lnTo>
                  <a:lnTo>
                    <a:pt x="0" y="450341"/>
                  </a:lnTo>
                  <a:close/>
                </a:path>
              </a:pathLst>
            </a:custGeom>
            <a:ln w="19050">
              <a:solidFill>
                <a:srgbClr val="92C8A0"/>
              </a:solidFill>
            </a:ln>
          </p:spPr>
          <p:txBody>
            <a:bodyPr wrap="square" lIns="0" tIns="0" rIns="0" bIns="0" rtlCol="0"/>
            <a:lstStyle/>
            <a:p/>
          </p:txBody>
        </p:sp>
      </p:grpSp>
      <p:sp>
        <p:nvSpPr>
          <p:cNvPr id="38" name="object 38" descr=""/>
          <p:cNvSpPr txBox="1"/>
          <p:nvPr/>
        </p:nvSpPr>
        <p:spPr>
          <a:xfrm>
            <a:off x="334772" y="2575001"/>
            <a:ext cx="1694814" cy="454025"/>
          </a:xfrm>
          <a:prstGeom prst="rect">
            <a:avLst/>
          </a:prstGeom>
        </p:spPr>
        <p:txBody>
          <a:bodyPr wrap="square" lIns="0" tIns="13335" rIns="0" bIns="0" rtlCol="0" vert="horz">
            <a:spAutoFit/>
          </a:bodyPr>
          <a:lstStyle/>
          <a:p>
            <a:pPr algn="ctr">
              <a:lnSpc>
                <a:spcPct val="100000"/>
              </a:lnSpc>
              <a:spcBef>
                <a:spcPts val="105"/>
              </a:spcBef>
              <a:tabLst>
                <a:tab pos="955675" algn="l"/>
              </a:tabLst>
            </a:pPr>
            <a:r>
              <a:rPr dirty="0" sz="1400" spc="-10" b="1">
                <a:latin typeface="Microsoft JhengHei"/>
                <a:cs typeface="Microsoft JhengHei"/>
              </a:rPr>
              <a:t>減碳措</a:t>
            </a:r>
            <a:r>
              <a:rPr dirty="0" sz="1400" spc="-50" b="1">
                <a:latin typeface="Microsoft JhengHei"/>
                <a:cs typeface="Microsoft JhengHei"/>
              </a:rPr>
              <a:t>施</a:t>
            </a:r>
            <a:r>
              <a:rPr dirty="0" sz="1400" b="1">
                <a:latin typeface="Microsoft JhengHei"/>
                <a:cs typeface="Microsoft JhengHei"/>
              </a:rPr>
              <a:t>	</a:t>
            </a:r>
            <a:r>
              <a:rPr dirty="0" sz="1400" spc="-10" b="1">
                <a:latin typeface="Microsoft JhengHei"/>
                <a:cs typeface="Microsoft JhengHei"/>
              </a:rPr>
              <a:t>減量方</a:t>
            </a:r>
            <a:r>
              <a:rPr dirty="0" sz="1400" spc="-50" b="1">
                <a:latin typeface="Microsoft JhengHei"/>
                <a:cs typeface="Microsoft JhengHei"/>
              </a:rPr>
              <a:t>法</a:t>
            </a:r>
            <a:endParaRPr sz="1400">
              <a:latin typeface="Microsoft JhengHei"/>
              <a:cs typeface="Microsoft JhengHei"/>
            </a:endParaRPr>
          </a:p>
          <a:p>
            <a:pPr algn="ctr">
              <a:lnSpc>
                <a:spcPct val="100000"/>
              </a:lnSpc>
              <a:spcBef>
                <a:spcPts val="5"/>
              </a:spcBef>
              <a:tabLst>
                <a:tab pos="955675" algn="l"/>
              </a:tabLst>
            </a:pPr>
            <a:r>
              <a:rPr dirty="0" sz="1400" b="1">
                <a:latin typeface="Microsoft JhengHei"/>
                <a:cs typeface="Microsoft JhengHei"/>
              </a:rPr>
              <a:t>規</a:t>
            </a:r>
            <a:r>
              <a:rPr dirty="0" sz="1400" spc="-50" b="1">
                <a:latin typeface="Microsoft JhengHei"/>
                <a:cs typeface="Microsoft JhengHei"/>
              </a:rPr>
              <a:t>劃</a:t>
            </a:r>
            <a:r>
              <a:rPr dirty="0" sz="1400" b="1">
                <a:latin typeface="Microsoft JhengHei"/>
                <a:cs typeface="Microsoft JhengHei"/>
              </a:rPr>
              <a:t>	檢</a:t>
            </a:r>
            <a:r>
              <a:rPr dirty="0" sz="1400" spc="-50" b="1">
                <a:latin typeface="Microsoft JhengHei"/>
                <a:cs typeface="Microsoft JhengHei"/>
              </a:rPr>
              <a:t>視</a:t>
            </a:r>
            <a:endParaRPr sz="1400">
              <a:latin typeface="Microsoft JhengHei"/>
              <a:cs typeface="Microsoft JhengHei"/>
            </a:endParaRPr>
          </a:p>
        </p:txBody>
      </p:sp>
      <p:grpSp>
        <p:nvGrpSpPr>
          <p:cNvPr id="39" name="object 39" descr=""/>
          <p:cNvGrpSpPr/>
          <p:nvPr/>
        </p:nvGrpSpPr>
        <p:grpSpPr>
          <a:xfrm>
            <a:off x="6667881" y="2313813"/>
            <a:ext cx="918210" cy="918210"/>
            <a:chOff x="6667881" y="2313813"/>
            <a:chExt cx="918210" cy="918210"/>
          </a:xfrm>
        </p:grpSpPr>
        <p:sp>
          <p:nvSpPr>
            <p:cNvPr id="40" name="object 40" descr=""/>
            <p:cNvSpPr/>
            <p:nvPr/>
          </p:nvSpPr>
          <p:spPr>
            <a:xfrm>
              <a:off x="6677406" y="2323338"/>
              <a:ext cx="899160" cy="899160"/>
            </a:xfrm>
            <a:custGeom>
              <a:avLst/>
              <a:gdLst/>
              <a:ahLst/>
              <a:cxnLst/>
              <a:rect l="l" t="t" r="r" b="b"/>
              <a:pathLst>
                <a:path w="899159" h="899160">
                  <a:moveTo>
                    <a:pt x="449579" y="0"/>
                  </a:moveTo>
                  <a:lnTo>
                    <a:pt x="400595" y="2638"/>
                  </a:lnTo>
                  <a:lnTo>
                    <a:pt x="353137" y="10369"/>
                  </a:lnTo>
                  <a:lnTo>
                    <a:pt x="307482" y="22920"/>
                  </a:lnTo>
                  <a:lnTo>
                    <a:pt x="263902" y="40016"/>
                  </a:lnTo>
                  <a:lnTo>
                    <a:pt x="222673" y="61383"/>
                  </a:lnTo>
                  <a:lnTo>
                    <a:pt x="184068" y="86746"/>
                  </a:lnTo>
                  <a:lnTo>
                    <a:pt x="148363" y="115830"/>
                  </a:lnTo>
                  <a:lnTo>
                    <a:pt x="115830" y="148363"/>
                  </a:lnTo>
                  <a:lnTo>
                    <a:pt x="86746" y="184068"/>
                  </a:lnTo>
                  <a:lnTo>
                    <a:pt x="61383" y="222673"/>
                  </a:lnTo>
                  <a:lnTo>
                    <a:pt x="40016" y="263902"/>
                  </a:lnTo>
                  <a:lnTo>
                    <a:pt x="22920" y="307482"/>
                  </a:lnTo>
                  <a:lnTo>
                    <a:pt x="10369" y="353137"/>
                  </a:lnTo>
                  <a:lnTo>
                    <a:pt x="2638" y="400595"/>
                  </a:lnTo>
                  <a:lnTo>
                    <a:pt x="0" y="449579"/>
                  </a:lnTo>
                  <a:lnTo>
                    <a:pt x="2638" y="498564"/>
                  </a:lnTo>
                  <a:lnTo>
                    <a:pt x="10369" y="546022"/>
                  </a:lnTo>
                  <a:lnTo>
                    <a:pt x="22920" y="591677"/>
                  </a:lnTo>
                  <a:lnTo>
                    <a:pt x="40016" y="635257"/>
                  </a:lnTo>
                  <a:lnTo>
                    <a:pt x="61383" y="676486"/>
                  </a:lnTo>
                  <a:lnTo>
                    <a:pt x="86746" y="715091"/>
                  </a:lnTo>
                  <a:lnTo>
                    <a:pt x="115830" y="750796"/>
                  </a:lnTo>
                  <a:lnTo>
                    <a:pt x="148363" y="783329"/>
                  </a:lnTo>
                  <a:lnTo>
                    <a:pt x="184068" y="812413"/>
                  </a:lnTo>
                  <a:lnTo>
                    <a:pt x="222673" y="837776"/>
                  </a:lnTo>
                  <a:lnTo>
                    <a:pt x="263902" y="859143"/>
                  </a:lnTo>
                  <a:lnTo>
                    <a:pt x="307482" y="876239"/>
                  </a:lnTo>
                  <a:lnTo>
                    <a:pt x="353137" y="888790"/>
                  </a:lnTo>
                  <a:lnTo>
                    <a:pt x="400595" y="896521"/>
                  </a:lnTo>
                  <a:lnTo>
                    <a:pt x="449579" y="899160"/>
                  </a:lnTo>
                  <a:lnTo>
                    <a:pt x="498564" y="896521"/>
                  </a:lnTo>
                  <a:lnTo>
                    <a:pt x="546022" y="888790"/>
                  </a:lnTo>
                  <a:lnTo>
                    <a:pt x="591677" y="876239"/>
                  </a:lnTo>
                  <a:lnTo>
                    <a:pt x="635257" y="859143"/>
                  </a:lnTo>
                  <a:lnTo>
                    <a:pt x="676486" y="837776"/>
                  </a:lnTo>
                  <a:lnTo>
                    <a:pt x="715091" y="812413"/>
                  </a:lnTo>
                  <a:lnTo>
                    <a:pt x="750796" y="783329"/>
                  </a:lnTo>
                  <a:lnTo>
                    <a:pt x="783329" y="750796"/>
                  </a:lnTo>
                  <a:lnTo>
                    <a:pt x="812413" y="715091"/>
                  </a:lnTo>
                  <a:lnTo>
                    <a:pt x="837776" y="676486"/>
                  </a:lnTo>
                  <a:lnTo>
                    <a:pt x="859143" y="635257"/>
                  </a:lnTo>
                  <a:lnTo>
                    <a:pt x="876239" y="591677"/>
                  </a:lnTo>
                  <a:lnTo>
                    <a:pt x="888790" y="546022"/>
                  </a:lnTo>
                  <a:lnTo>
                    <a:pt x="896521" y="498564"/>
                  </a:lnTo>
                  <a:lnTo>
                    <a:pt x="899160" y="449579"/>
                  </a:lnTo>
                  <a:lnTo>
                    <a:pt x="896521" y="400595"/>
                  </a:lnTo>
                  <a:lnTo>
                    <a:pt x="888790" y="353137"/>
                  </a:lnTo>
                  <a:lnTo>
                    <a:pt x="876239" y="307482"/>
                  </a:lnTo>
                  <a:lnTo>
                    <a:pt x="859143" y="263902"/>
                  </a:lnTo>
                  <a:lnTo>
                    <a:pt x="837776" y="222673"/>
                  </a:lnTo>
                  <a:lnTo>
                    <a:pt x="812413" y="184068"/>
                  </a:lnTo>
                  <a:lnTo>
                    <a:pt x="783329" y="148363"/>
                  </a:lnTo>
                  <a:lnTo>
                    <a:pt x="750796" y="115830"/>
                  </a:lnTo>
                  <a:lnTo>
                    <a:pt x="715091" y="86746"/>
                  </a:lnTo>
                  <a:lnTo>
                    <a:pt x="676486" y="61383"/>
                  </a:lnTo>
                  <a:lnTo>
                    <a:pt x="635257" y="40016"/>
                  </a:lnTo>
                  <a:lnTo>
                    <a:pt x="591677" y="22920"/>
                  </a:lnTo>
                  <a:lnTo>
                    <a:pt x="546022" y="10369"/>
                  </a:lnTo>
                  <a:lnTo>
                    <a:pt x="498564" y="2638"/>
                  </a:lnTo>
                  <a:lnTo>
                    <a:pt x="449579" y="0"/>
                  </a:lnTo>
                  <a:close/>
                </a:path>
              </a:pathLst>
            </a:custGeom>
            <a:solidFill>
              <a:srgbClr val="FFFFFF"/>
            </a:solidFill>
          </p:spPr>
          <p:txBody>
            <a:bodyPr wrap="square" lIns="0" tIns="0" rIns="0" bIns="0" rtlCol="0"/>
            <a:lstStyle/>
            <a:p/>
          </p:txBody>
        </p:sp>
        <p:sp>
          <p:nvSpPr>
            <p:cNvPr id="41" name="object 41" descr=""/>
            <p:cNvSpPr/>
            <p:nvPr/>
          </p:nvSpPr>
          <p:spPr>
            <a:xfrm>
              <a:off x="6677406" y="2323338"/>
              <a:ext cx="899160" cy="899160"/>
            </a:xfrm>
            <a:custGeom>
              <a:avLst/>
              <a:gdLst/>
              <a:ahLst/>
              <a:cxnLst/>
              <a:rect l="l" t="t" r="r" b="b"/>
              <a:pathLst>
                <a:path w="899159" h="899160">
                  <a:moveTo>
                    <a:pt x="0" y="449579"/>
                  </a:moveTo>
                  <a:lnTo>
                    <a:pt x="2638" y="400595"/>
                  </a:lnTo>
                  <a:lnTo>
                    <a:pt x="10369" y="353137"/>
                  </a:lnTo>
                  <a:lnTo>
                    <a:pt x="22920" y="307482"/>
                  </a:lnTo>
                  <a:lnTo>
                    <a:pt x="40016" y="263902"/>
                  </a:lnTo>
                  <a:lnTo>
                    <a:pt x="61383" y="222673"/>
                  </a:lnTo>
                  <a:lnTo>
                    <a:pt x="86746" y="184068"/>
                  </a:lnTo>
                  <a:lnTo>
                    <a:pt x="115830" y="148363"/>
                  </a:lnTo>
                  <a:lnTo>
                    <a:pt x="148363" y="115830"/>
                  </a:lnTo>
                  <a:lnTo>
                    <a:pt x="184068" y="86746"/>
                  </a:lnTo>
                  <a:lnTo>
                    <a:pt x="222673" y="61383"/>
                  </a:lnTo>
                  <a:lnTo>
                    <a:pt x="263902" y="40016"/>
                  </a:lnTo>
                  <a:lnTo>
                    <a:pt x="307482" y="22920"/>
                  </a:lnTo>
                  <a:lnTo>
                    <a:pt x="353137" y="10369"/>
                  </a:lnTo>
                  <a:lnTo>
                    <a:pt x="400595" y="2638"/>
                  </a:lnTo>
                  <a:lnTo>
                    <a:pt x="449579" y="0"/>
                  </a:lnTo>
                  <a:lnTo>
                    <a:pt x="498564" y="2638"/>
                  </a:lnTo>
                  <a:lnTo>
                    <a:pt x="546022" y="10369"/>
                  </a:lnTo>
                  <a:lnTo>
                    <a:pt x="591677" y="22920"/>
                  </a:lnTo>
                  <a:lnTo>
                    <a:pt x="635257" y="40016"/>
                  </a:lnTo>
                  <a:lnTo>
                    <a:pt x="676486" y="61383"/>
                  </a:lnTo>
                  <a:lnTo>
                    <a:pt x="715091" y="86746"/>
                  </a:lnTo>
                  <a:lnTo>
                    <a:pt x="750796" y="115830"/>
                  </a:lnTo>
                  <a:lnTo>
                    <a:pt x="783329" y="148363"/>
                  </a:lnTo>
                  <a:lnTo>
                    <a:pt x="812413" y="184068"/>
                  </a:lnTo>
                  <a:lnTo>
                    <a:pt x="837776" y="222673"/>
                  </a:lnTo>
                  <a:lnTo>
                    <a:pt x="859143" y="263902"/>
                  </a:lnTo>
                  <a:lnTo>
                    <a:pt x="876239" y="307482"/>
                  </a:lnTo>
                  <a:lnTo>
                    <a:pt x="888790" y="353137"/>
                  </a:lnTo>
                  <a:lnTo>
                    <a:pt x="896521" y="400595"/>
                  </a:lnTo>
                  <a:lnTo>
                    <a:pt x="899160" y="449579"/>
                  </a:lnTo>
                  <a:lnTo>
                    <a:pt x="896521" y="498564"/>
                  </a:lnTo>
                  <a:lnTo>
                    <a:pt x="888790" y="546022"/>
                  </a:lnTo>
                  <a:lnTo>
                    <a:pt x="876239" y="591677"/>
                  </a:lnTo>
                  <a:lnTo>
                    <a:pt x="859143" y="635257"/>
                  </a:lnTo>
                  <a:lnTo>
                    <a:pt x="837776" y="676486"/>
                  </a:lnTo>
                  <a:lnTo>
                    <a:pt x="812413" y="715091"/>
                  </a:lnTo>
                  <a:lnTo>
                    <a:pt x="783329" y="750796"/>
                  </a:lnTo>
                  <a:lnTo>
                    <a:pt x="750796" y="783329"/>
                  </a:lnTo>
                  <a:lnTo>
                    <a:pt x="715091" y="812413"/>
                  </a:lnTo>
                  <a:lnTo>
                    <a:pt x="676486" y="837776"/>
                  </a:lnTo>
                  <a:lnTo>
                    <a:pt x="635257" y="859143"/>
                  </a:lnTo>
                  <a:lnTo>
                    <a:pt x="591677" y="876239"/>
                  </a:lnTo>
                  <a:lnTo>
                    <a:pt x="546022" y="888790"/>
                  </a:lnTo>
                  <a:lnTo>
                    <a:pt x="498564" y="896521"/>
                  </a:lnTo>
                  <a:lnTo>
                    <a:pt x="449579" y="899160"/>
                  </a:lnTo>
                  <a:lnTo>
                    <a:pt x="400595" y="896521"/>
                  </a:lnTo>
                  <a:lnTo>
                    <a:pt x="353137" y="888790"/>
                  </a:lnTo>
                  <a:lnTo>
                    <a:pt x="307482" y="876239"/>
                  </a:lnTo>
                  <a:lnTo>
                    <a:pt x="263902" y="859143"/>
                  </a:lnTo>
                  <a:lnTo>
                    <a:pt x="222673" y="837776"/>
                  </a:lnTo>
                  <a:lnTo>
                    <a:pt x="184068" y="812413"/>
                  </a:lnTo>
                  <a:lnTo>
                    <a:pt x="148363" y="783329"/>
                  </a:lnTo>
                  <a:lnTo>
                    <a:pt x="115830" y="750796"/>
                  </a:lnTo>
                  <a:lnTo>
                    <a:pt x="86746" y="715091"/>
                  </a:lnTo>
                  <a:lnTo>
                    <a:pt x="61383" y="676486"/>
                  </a:lnTo>
                  <a:lnTo>
                    <a:pt x="40016" y="635257"/>
                  </a:lnTo>
                  <a:lnTo>
                    <a:pt x="22920" y="591677"/>
                  </a:lnTo>
                  <a:lnTo>
                    <a:pt x="10369" y="546022"/>
                  </a:lnTo>
                  <a:lnTo>
                    <a:pt x="2638" y="498564"/>
                  </a:lnTo>
                  <a:lnTo>
                    <a:pt x="0" y="449579"/>
                  </a:lnTo>
                  <a:close/>
                </a:path>
              </a:pathLst>
            </a:custGeom>
            <a:ln w="19050">
              <a:solidFill>
                <a:srgbClr val="92C8A0"/>
              </a:solidFill>
            </a:ln>
          </p:spPr>
          <p:txBody>
            <a:bodyPr wrap="square" lIns="0" tIns="0" rIns="0" bIns="0" rtlCol="0"/>
            <a:lstStyle/>
            <a:p/>
          </p:txBody>
        </p:sp>
      </p:grpSp>
      <p:sp>
        <p:nvSpPr>
          <p:cNvPr id="42" name="object 42" descr=""/>
          <p:cNvSpPr txBox="1"/>
          <p:nvPr/>
        </p:nvSpPr>
        <p:spPr>
          <a:xfrm>
            <a:off x="6910831" y="2507995"/>
            <a:ext cx="431165" cy="513080"/>
          </a:xfrm>
          <a:prstGeom prst="rect">
            <a:avLst/>
          </a:prstGeom>
        </p:spPr>
        <p:txBody>
          <a:bodyPr wrap="square" lIns="0" tIns="12065" rIns="0" bIns="0" rtlCol="0" vert="horz">
            <a:spAutoFit/>
          </a:bodyPr>
          <a:lstStyle/>
          <a:p>
            <a:pPr marL="12700" marR="5080">
              <a:lnSpc>
                <a:spcPct val="100000"/>
              </a:lnSpc>
              <a:spcBef>
                <a:spcPts val="95"/>
              </a:spcBef>
            </a:pPr>
            <a:r>
              <a:rPr dirty="0" sz="1600" spc="-40" b="1">
                <a:latin typeface="Microsoft JhengHei"/>
                <a:cs typeface="Microsoft JhengHei"/>
              </a:rPr>
              <a:t>通過註冊</a:t>
            </a:r>
            <a:endParaRPr sz="1600">
              <a:latin typeface="Microsoft JhengHei"/>
              <a:cs typeface="Microsoft JhengHei"/>
            </a:endParaRPr>
          </a:p>
        </p:txBody>
      </p:sp>
      <p:grpSp>
        <p:nvGrpSpPr>
          <p:cNvPr id="43" name="object 43" descr=""/>
          <p:cNvGrpSpPr/>
          <p:nvPr/>
        </p:nvGrpSpPr>
        <p:grpSpPr>
          <a:xfrm>
            <a:off x="5709284" y="2313813"/>
            <a:ext cx="918210" cy="918210"/>
            <a:chOff x="5709284" y="2313813"/>
            <a:chExt cx="918210" cy="918210"/>
          </a:xfrm>
        </p:grpSpPr>
        <p:sp>
          <p:nvSpPr>
            <p:cNvPr id="44" name="object 44" descr=""/>
            <p:cNvSpPr/>
            <p:nvPr/>
          </p:nvSpPr>
          <p:spPr>
            <a:xfrm>
              <a:off x="5718809" y="2323338"/>
              <a:ext cx="899160" cy="899160"/>
            </a:xfrm>
            <a:custGeom>
              <a:avLst/>
              <a:gdLst/>
              <a:ahLst/>
              <a:cxnLst/>
              <a:rect l="l" t="t" r="r" b="b"/>
              <a:pathLst>
                <a:path w="899159" h="899160">
                  <a:moveTo>
                    <a:pt x="449579" y="0"/>
                  </a:moveTo>
                  <a:lnTo>
                    <a:pt x="400595" y="2638"/>
                  </a:lnTo>
                  <a:lnTo>
                    <a:pt x="353137" y="10369"/>
                  </a:lnTo>
                  <a:lnTo>
                    <a:pt x="307482" y="22920"/>
                  </a:lnTo>
                  <a:lnTo>
                    <a:pt x="263902" y="40016"/>
                  </a:lnTo>
                  <a:lnTo>
                    <a:pt x="222673" y="61383"/>
                  </a:lnTo>
                  <a:lnTo>
                    <a:pt x="184068" y="86746"/>
                  </a:lnTo>
                  <a:lnTo>
                    <a:pt x="148363" y="115830"/>
                  </a:lnTo>
                  <a:lnTo>
                    <a:pt x="115830" y="148363"/>
                  </a:lnTo>
                  <a:lnTo>
                    <a:pt x="86746" y="184068"/>
                  </a:lnTo>
                  <a:lnTo>
                    <a:pt x="61383" y="222673"/>
                  </a:lnTo>
                  <a:lnTo>
                    <a:pt x="40016" y="263902"/>
                  </a:lnTo>
                  <a:lnTo>
                    <a:pt x="22920" y="307482"/>
                  </a:lnTo>
                  <a:lnTo>
                    <a:pt x="10369" y="353137"/>
                  </a:lnTo>
                  <a:lnTo>
                    <a:pt x="2638" y="400595"/>
                  </a:lnTo>
                  <a:lnTo>
                    <a:pt x="0" y="449579"/>
                  </a:lnTo>
                  <a:lnTo>
                    <a:pt x="2638" y="498564"/>
                  </a:lnTo>
                  <a:lnTo>
                    <a:pt x="10369" y="546022"/>
                  </a:lnTo>
                  <a:lnTo>
                    <a:pt x="22920" y="591677"/>
                  </a:lnTo>
                  <a:lnTo>
                    <a:pt x="40016" y="635257"/>
                  </a:lnTo>
                  <a:lnTo>
                    <a:pt x="61383" y="676486"/>
                  </a:lnTo>
                  <a:lnTo>
                    <a:pt x="86746" y="715091"/>
                  </a:lnTo>
                  <a:lnTo>
                    <a:pt x="115830" y="750796"/>
                  </a:lnTo>
                  <a:lnTo>
                    <a:pt x="148363" y="783329"/>
                  </a:lnTo>
                  <a:lnTo>
                    <a:pt x="184068" y="812413"/>
                  </a:lnTo>
                  <a:lnTo>
                    <a:pt x="222673" y="837776"/>
                  </a:lnTo>
                  <a:lnTo>
                    <a:pt x="263902" y="859143"/>
                  </a:lnTo>
                  <a:lnTo>
                    <a:pt x="307482" y="876239"/>
                  </a:lnTo>
                  <a:lnTo>
                    <a:pt x="353137" y="888790"/>
                  </a:lnTo>
                  <a:lnTo>
                    <a:pt x="400595" y="896521"/>
                  </a:lnTo>
                  <a:lnTo>
                    <a:pt x="449579" y="899160"/>
                  </a:lnTo>
                  <a:lnTo>
                    <a:pt x="498564" y="896521"/>
                  </a:lnTo>
                  <a:lnTo>
                    <a:pt x="546022" y="888790"/>
                  </a:lnTo>
                  <a:lnTo>
                    <a:pt x="591677" y="876239"/>
                  </a:lnTo>
                  <a:lnTo>
                    <a:pt x="635257" y="859143"/>
                  </a:lnTo>
                  <a:lnTo>
                    <a:pt x="676486" y="837776"/>
                  </a:lnTo>
                  <a:lnTo>
                    <a:pt x="715091" y="812413"/>
                  </a:lnTo>
                  <a:lnTo>
                    <a:pt x="750796" y="783329"/>
                  </a:lnTo>
                  <a:lnTo>
                    <a:pt x="783329" y="750796"/>
                  </a:lnTo>
                  <a:lnTo>
                    <a:pt x="812413" y="715091"/>
                  </a:lnTo>
                  <a:lnTo>
                    <a:pt x="837776" y="676486"/>
                  </a:lnTo>
                  <a:lnTo>
                    <a:pt x="859143" y="635257"/>
                  </a:lnTo>
                  <a:lnTo>
                    <a:pt x="876239" y="591677"/>
                  </a:lnTo>
                  <a:lnTo>
                    <a:pt x="888790" y="546022"/>
                  </a:lnTo>
                  <a:lnTo>
                    <a:pt x="896521" y="498564"/>
                  </a:lnTo>
                  <a:lnTo>
                    <a:pt x="899160" y="449579"/>
                  </a:lnTo>
                  <a:lnTo>
                    <a:pt x="896521" y="400595"/>
                  </a:lnTo>
                  <a:lnTo>
                    <a:pt x="888790" y="353137"/>
                  </a:lnTo>
                  <a:lnTo>
                    <a:pt x="876239" y="307482"/>
                  </a:lnTo>
                  <a:lnTo>
                    <a:pt x="859143" y="263902"/>
                  </a:lnTo>
                  <a:lnTo>
                    <a:pt x="837776" y="222673"/>
                  </a:lnTo>
                  <a:lnTo>
                    <a:pt x="812413" y="184068"/>
                  </a:lnTo>
                  <a:lnTo>
                    <a:pt x="783329" y="148363"/>
                  </a:lnTo>
                  <a:lnTo>
                    <a:pt x="750796" y="115830"/>
                  </a:lnTo>
                  <a:lnTo>
                    <a:pt x="715091" y="86746"/>
                  </a:lnTo>
                  <a:lnTo>
                    <a:pt x="676486" y="61383"/>
                  </a:lnTo>
                  <a:lnTo>
                    <a:pt x="635257" y="40016"/>
                  </a:lnTo>
                  <a:lnTo>
                    <a:pt x="591677" y="22920"/>
                  </a:lnTo>
                  <a:lnTo>
                    <a:pt x="546022" y="10369"/>
                  </a:lnTo>
                  <a:lnTo>
                    <a:pt x="498564" y="2638"/>
                  </a:lnTo>
                  <a:lnTo>
                    <a:pt x="449579" y="0"/>
                  </a:lnTo>
                  <a:close/>
                </a:path>
              </a:pathLst>
            </a:custGeom>
            <a:solidFill>
              <a:srgbClr val="FFFFFF"/>
            </a:solidFill>
          </p:spPr>
          <p:txBody>
            <a:bodyPr wrap="square" lIns="0" tIns="0" rIns="0" bIns="0" rtlCol="0"/>
            <a:lstStyle/>
            <a:p/>
          </p:txBody>
        </p:sp>
        <p:sp>
          <p:nvSpPr>
            <p:cNvPr id="45" name="object 45" descr=""/>
            <p:cNvSpPr/>
            <p:nvPr/>
          </p:nvSpPr>
          <p:spPr>
            <a:xfrm>
              <a:off x="5718809" y="2323338"/>
              <a:ext cx="899160" cy="899160"/>
            </a:xfrm>
            <a:custGeom>
              <a:avLst/>
              <a:gdLst/>
              <a:ahLst/>
              <a:cxnLst/>
              <a:rect l="l" t="t" r="r" b="b"/>
              <a:pathLst>
                <a:path w="899159" h="899160">
                  <a:moveTo>
                    <a:pt x="0" y="449579"/>
                  </a:moveTo>
                  <a:lnTo>
                    <a:pt x="2638" y="400595"/>
                  </a:lnTo>
                  <a:lnTo>
                    <a:pt x="10369" y="353137"/>
                  </a:lnTo>
                  <a:lnTo>
                    <a:pt x="22920" y="307482"/>
                  </a:lnTo>
                  <a:lnTo>
                    <a:pt x="40016" y="263902"/>
                  </a:lnTo>
                  <a:lnTo>
                    <a:pt x="61383" y="222673"/>
                  </a:lnTo>
                  <a:lnTo>
                    <a:pt x="86746" y="184068"/>
                  </a:lnTo>
                  <a:lnTo>
                    <a:pt x="115830" y="148363"/>
                  </a:lnTo>
                  <a:lnTo>
                    <a:pt x="148363" y="115830"/>
                  </a:lnTo>
                  <a:lnTo>
                    <a:pt x="184068" y="86746"/>
                  </a:lnTo>
                  <a:lnTo>
                    <a:pt x="222673" y="61383"/>
                  </a:lnTo>
                  <a:lnTo>
                    <a:pt x="263902" y="40016"/>
                  </a:lnTo>
                  <a:lnTo>
                    <a:pt x="307482" y="22920"/>
                  </a:lnTo>
                  <a:lnTo>
                    <a:pt x="353137" y="10369"/>
                  </a:lnTo>
                  <a:lnTo>
                    <a:pt x="400595" y="2638"/>
                  </a:lnTo>
                  <a:lnTo>
                    <a:pt x="449579" y="0"/>
                  </a:lnTo>
                  <a:lnTo>
                    <a:pt x="498564" y="2638"/>
                  </a:lnTo>
                  <a:lnTo>
                    <a:pt x="546022" y="10369"/>
                  </a:lnTo>
                  <a:lnTo>
                    <a:pt x="591677" y="22920"/>
                  </a:lnTo>
                  <a:lnTo>
                    <a:pt x="635257" y="40016"/>
                  </a:lnTo>
                  <a:lnTo>
                    <a:pt x="676486" y="61383"/>
                  </a:lnTo>
                  <a:lnTo>
                    <a:pt x="715091" y="86746"/>
                  </a:lnTo>
                  <a:lnTo>
                    <a:pt x="750796" y="115830"/>
                  </a:lnTo>
                  <a:lnTo>
                    <a:pt x="783329" y="148363"/>
                  </a:lnTo>
                  <a:lnTo>
                    <a:pt x="812413" y="184068"/>
                  </a:lnTo>
                  <a:lnTo>
                    <a:pt x="837776" y="222673"/>
                  </a:lnTo>
                  <a:lnTo>
                    <a:pt x="859143" y="263902"/>
                  </a:lnTo>
                  <a:lnTo>
                    <a:pt x="876239" y="307482"/>
                  </a:lnTo>
                  <a:lnTo>
                    <a:pt x="888790" y="353137"/>
                  </a:lnTo>
                  <a:lnTo>
                    <a:pt x="896521" y="400595"/>
                  </a:lnTo>
                  <a:lnTo>
                    <a:pt x="899160" y="449579"/>
                  </a:lnTo>
                  <a:lnTo>
                    <a:pt x="896521" y="498564"/>
                  </a:lnTo>
                  <a:lnTo>
                    <a:pt x="888790" y="546022"/>
                  </a:lnTo>
                  <a:lnTo>
                    <a:pt x="876239" y="591677"/>
                  </a:lnTo>
                  <a:lnTo>
                    <a:pt x="859143" y="635257"/>
                  </a:lnTo>
                  <a:lnTo>
                    <a:pt x="837776" y="676486"/>
                  </a:lnTo>
                  <a:lnTo>
                    <a:pt x="812413" y="715091"/>
                  </a:lnTo>
                  <a:lnTo>
                    <a:pt x="783329" y="750796"/>
                  </a:lnTo>
                  <a:lnTo>
                    <a:pt x="750796" y="783329"/>
                  </a:lnTo>
                  <a:lnTo>
                    <a:pt x="715091" y="812413"/>
                  </a:lnTo>
                  <a:lnTo>
                    <a:pt x="676486" y="837776"/>
                  </a:lnTo>
                  <a:lnTo>
                    <a:pt x="635257" y="859143"/>
                  </a:lnTo>
                  <a:lnTo>
                    <a:pt x="591677" y="876239"/>
                  </a:lnTo>
                  <a:lnTo>
                    <a:pt x="546022" y="888790"/>
                  </a:lnTo>
                  <a:lnTo>
                    <a:pt x="498564" y="896521"/>
                  </a:lnTo>
                  <a:lnTo>
                    <a:pt x="449579" y="899160"/>
                  </a:lnTo>
                  <a:lnTo>
                    <a:pt x="400595" y="896521"/>
                  </a:lnTo>
                  <a:lnTo>
                    <a:pt x="353137" y="888790"/>
                  </a:lnTo>
                  <a:lnTo>
                    <a:pt x="307482" y="876239"/>
                  </a:lnTo>
                  <a:lnTo>
                    <a:pt x="263902" y="859143"/>
                  </a:lnTo>
                  <a:lnTo>
                    <a:pt x="222673" y="837776"/>
                  </a:lnTo>
                  <a:lnTo>
                    <a:pt x="184068" y="812413"/>
                  </a:lnTo>
                  <a:lnTo>
                    <a:pt x="148363" y="783329"/>
                  </a:lnTo>
                  <a:lnTo>
                    <a:pt x="115830" y="750796"/>
                  </a:lnTo>
                  <a:lnTo>
                    <a:pt x="86746" y="715091"/>
                  </a:lnTo>
                  <a:lnTo>
                    <a:pt x="61383" y="676486"/>
                  </a:lnTo>
                  <a:lnTo>
                    <a:pt x="40016" y="635257"/>
                  </a:lnTo>
                  <a:lnTo>
                    <a:pt x="22920" y="591677"/>
                  </a:lnTo>
                  <a:lnTo>
                    <a:pt x="10369" y="546022"/>
                  </a:lnTo>
                  <a:lnTo>
                    <a:pt x="2638" y="498564"/>
                  </a:lnTo>
                  <a:lnTo>
                    <a:pt x="0" y="449579"/>
                  </a:lnTo>
                  <a:close/>
                </a:path>
              </a:pathLst>
            </a:custGeom>
            <a:ln w="19050">
              <a:solidFill>
                <a:srgbClr val="92C8A0"/>
              </a:solidFill>
            </a:ln>
          </p:spPr>
          <p:txBody>
            <a:bodyPr wrap="square" lIns="0" tIns="0" rIns="0" bIns="0" rtlCol="0"/>
            <a:lstStyle/>
            <a:p/>
          </p:txBody>
        </p:sp>
      </p:grpSp>
      <p:sp>
        <p:nvSpPr>
          <p:cNvPr id="46" name="object 46" descr=""/>
          <p:cNvSpPr txBox="1"/>
          <p:nvPr/>
        </p:nvSpPr>
        <p:spPr>
          <a:xfrm>
            <a:off x="5952490" y="2641473"/>
            <a:ext cx="431165" cy="269240"/>
          </a:xfrm>
          <a:prstGeom prst="rect">
            <a:avLst/>
          </a:prstGeom>
        </p:spPr>
        <p:txBody>
          <a:bodyPr wrap="square" lIns="0" tIns="12065" rIns="0" bIns="0" rtlCol="0" vert="horz">
            <a:spAutoFit/>
          </a:bodyPr>
          <a:lstStyle/>
          <a:p>
            <a:pPr marL="12700">
              <a:lnSpc>
                <a:spcPct val="100000"/>
              </a:lnSpc>
              <a:spcBef>
                <a:spcPts val="95"/>
              </a:spcBef>
            </a:pPr>
            <a:r>
              <a:rPr dirty="0" sz="1600" spc="-40" b="1">
                <a:latin typeface="Microsoft JhengHei"/>
                <a:cs typeface="Microsoft JhengHei"/>
              </a:rPr>
              <a:t>審查</a:t>
            </a:r>
            <a:endParaRPr sz="1600">
              <a:latin typeface="Microsoft JhengHei"/>
              <a:cs typeface="Microsoft JhengHei"/>
            </a:endParaRPr>
          </a:p>
        </p:txBody>
      </p:sp>
      <p:sp>
        <p:nvSpPr>
          <p:cNvPr id="47" name="object 47" descr=""/>
          <p:cNvSpPr txBox="1"/>
          <p:nvPr/>
        </p:nvSpPr>
        <p:spPr>
          <a:xfrm>
            <a:off x="5718047" y="3265932"/>
            <a:ext cx="1868805" cy="645160"/>
          </a:xfrm>
          <a:prstGeom prst="rect">
            <a:avLst/>
          </a:prstGeom>
          <a:ln w="12700">
            <a:solidFill>
              <a:srgbClr val="C00000"/>
            </a:solidFill>
          </a:ln>
        </p:spPr>
        <p:txBody>
          <a:bodyPr wrap="square" lIns="0" tIns="100965" rIns="0" bIns="0" rtlCol="0" vert="horz">
            <a:spAutoFit/>
          </a:bodyPr>
          <a:lstStyle/>
          <a:p>
            <a:pPr algn="ctr" marL="2540">
              <a:lnSpc>
                <a:spcPct val="100000"/>
              </a:lnSpc>
              <a:spcBef>
                <a:spcPts val="795"/>
              </a:spcBef>
            </a:pPr>
            <a:r>
              <a:rPr dirty="0" sz="1400" spc="-5">
                <a:solidFill>
                  <a:srgbClr val="C00000"/>
                </a:solidFill>
                <a:latin typeface="Microsoft JhengHei"/>
                <a:cs typeface="Microsoft JhengHei"/>
              </a:rPr>
              <a:t>視需要向目的主管機關</a:t>
            </a:r>
            <a:endParaRPr sz="1400">
              <a:latin typeface="Microsoft JhengHei"/>
              <a:cs typeface="Microsoft JhengHei"/>
            </a:endParaRPr>
          </a:p>
          <a:p>
            <a:pPr algn="ctr" marL="635">
              <a:lnSpc>
                <a:spcPct val="100000"/>
              </a:lnSpc>
            </a:pPr>
            <a:r>
              <a:rPr dirty="0" u="sng" sz="1400" spc="-10" b="1">
                <a:solidFill>
                  <a:srgbClr val="C00000"/>
                </a:solidFill>
                <a:uFill>
                  <a:solidFill>
                    <a:srgbClr val="C00000"/>
                  </a:solidFill>
                </a:uFill>
                <a:latin typeface="Microsoft JhengHei"/>
                <a:cs typeface="Microsoft JhengHei"/>
              </a:rPr>
              <a:t>諮詢法規外加性</a:t>
            </a:r>
            <a:endParaRPr sz="1400">
              <a:latin typeface="Microsoft JhengHei"/>
              <a:cs typeface="Microsoft JhengHei"/>
            </a:endParaRPr>
          </a:p>
        </p:txBody>
      </p:sp>
      <p:sp>
        <p:nvSpPr>
          <p:cNvPr id="48" name="object 48" descr=""/>
          <p:cNvSpPr txBox="1"/>
          <p:nvPr/>
        </p:nvSpPr>
        <p:spPr>
          <a:xfrm>
            <a:off x="10261092" y="3252215"/>
            <a:ext cx="902335" cy="672465"/>
          </a:xfrm>
          <a:prstGeom prst="rect">
            <a:avLst/>
          </a:prstGeom>
          <a:ln w="12700">
            <a:solidFill>
              <a:srgbClr val="C00000"/>
            </a:solidFill>
          </a:ln>
        </p:spPr>
        <p:txBody>
          <a:bodyPr wrap="square" lIns="0" tIns="114935" rIns="0" bIns="0" rtlCol="0" vert="horz">
            <a:spAutoFit/>
          </a:bodyPr>
          <a:lstStyle/>
          <a:p>
            <a:pPr marL="283210" marR="165735" indent="-90170">
              <a:lnSpc>
                <a:spcPct val="100000"/>
              </a:lnSpc>
              <a:spcBef>
                <a:spcPts val="905"/>
              </a:spcBef>
            </a:pPr>
            <a:r>
              <a:rPr dirty="0" sz="1400" spc="-20" b="1">
                <a:solidFill>
                  <a:srgbClr val="C00000"/>
                </a:solidFill>
                <a:latin typeface="Microsoft JhengHei"/>
                <a:cs typeface="Microsoft JhengHei"/>
              </a:rPr>
              <a:t>外加性</a:t>
            </a:r>
            <a:r>
              <a:rPr dirty="0" sz="1400" spc="-25" b="1">
                <a:solidFill>
                  <a:srgbClr val="C00000"/>
                </a:solidFill>
                <a:latin typeface="Microsoft JhengHei"/>
                <a:cs typeface="Microsoft JhengHei"/>
              </a:rPr>
              <a:t>審查</a:t>
            </a:r>
            <a:endParaRPr sz="1400">
              <a:latin typeface="Microsoft JhengHei"/>
              <a:cs typeface="Microsoft JhengHei"/>
            </a:endParaRPr>
          </a:p>
        </p:txBody>
      </p:sp>
      <p:grpSp>
        <p:nvGrpSpPr>
          <p:cNvPr id="49" name="object 49" descr=""/>
          <p:cNvGrpSpPr/>
          <p:nvPr/>
        </p:nvGrpSpPr>
        <p:grpSpPr>
          <a:xfrm>
            <a:off x="2111501" y="2286761"/>
            <a:ext cx="3306445" cy="1335405"/>
            <a:chOff x="2111501" y="2286761"/>
            <a:chExt cx="3306445" cy="1335405"/>
          </a:xfrm>
        </p:grpSpPr>
        <p:sp>
          <p:nvSpPr>
            <p:cNvPr id="50" name="object 50" descr=""/>
            <p:cNvSpPr/>
            <p:nvPr/>
          </p:nvSpPr>
          <p:spPr>
            <a:xfrm>
              <a:off x="4552950" y="2801873"/>
              <a:ext cx="855344" cy="810895"/>
            </a:xfrm>
            <a:custGeom>
              <a:avLst/>
              <a:gdLst/>
              <a:ahLst/>
              <a:cxnLst/>
              <a:rect l="l" t="t" r="r" b="b"/>
              <a:pathLst>
                <a:path w="855345" h="810895">
                  <a:moveTo>
                    <a:pt x="427482" y="0"/>
                  </a:moveTo>
                  <a:lnTo>
                    <a:pt x="377628" y="2727"/>
                  </a:lnTo>
                  <a:lnTo>
                    <a:pt x="329463" y="10705"/>
                  </a:lnTo>
                  <a:lnTo>
                    <a:pt x="283309" y="23631"/>
                  </a:lnTo>
                  <a:lnTo>
                    <a:pt x="239485" y="41201"/>
                  </a:lnTo>
                  <a:lnTo>
                    <a:pt x="198313" y="63110"/>
                  </a:lnTo>
                  <a:lnTo>
                    <a:pt x="160113" y="89054"/>
                  </a:lnTo>
                  <a:lnTo>
                    <a:pt x="125206" y="118729"/>
                  </a:lnTo>
                  <a:lnTo>
                    <a:pt x="93912" y="151831"/>
                  </a:lnTo>
                  <a:lnTo>
                    <a:pt x="66553" y="188056"/>
                  </a:lnTo>
                  <a:lnTo>
                    <a:pt x="43449" y="227100"/>
                  </a:lnTo>
                  <a:lnTo>
                    <a:pt x="24921" y="268659"/>
                  </a:lnTo>
                  <a:lnTo>
                    <a:pt x="11290" y="312428"/>
                  </a:lnTo>
                  <a:lnTo>
                    <a:pt x="2875" y="358105"/>
                  </a:lnTo>
                  <a:lnTo>
                    <a:pt x="0" y="405384"/>
                  </a:lnTo>
                  <a:lnTo>
                    <a:pt x="2875" y="452662"/>
                  </a:lnTo>
                  <a:lnTo>
                    <a:pt x="11290" y="498339"/>
                  </a:lnTo>
                  <a:lnTo>
                    <a:pt x="24921" y="542108"/>
                  </a:lnTo>
                  <a:lnTo>
                    <a:pt x="43449" y="583667"/>
                  </a:lnTo>
                  <a:lnTo>
                    <a:pt x="66553" y="622711"/>
                  </a:lnTo>
                  <a:lnTo>
                    <a:pt x="93912" y="658936"/>
                  </a:lnTo>
                  <a:lnTo>
                    <a:pt x="125206" y="692038"/>
                  </a:lnTo>
                  <a:lnTo>
                    <a:pt x="160113" y="721713"/>
                  </a:lnTo>
                  <a:lnTo>
                    <a:pt x="198313" y="747657"/>
                  </a:lnTo>
                  <a:lnTo>
                    <a:pt x="239485" y="769566"/>
                  </a:lnTo>
                  <a:lnTo>
                    <a:pt x="283309" y="787136"/>
                  </a:lnTo>
                  <a:lnTo>
                    <a:pt x="329463" y="800062"/>
                  </a:lnTo>
                  <a:lnTo>
                    <a:pt x="377628" y="808040"/>
                  </a:lnTo>
                  <a:lnTo>
                    <a:pt x="427482" y="810768"/>
                  </a:lnTo>
                  <a:lnTo>
                    <a:pt x="477335" y="808040"/>
                  </a:lnTo>
                  <a:lnTo>
                    <a:pt x="525500" y="800062"/>
                  </a:lnTo>
                  <a:lnTo>
                    <a:pt x="571654" y="787136"/>
                  </a:lnTo>
                  <a:lnTo>
                    <a:pt x="615478" y="769566"/>
                  </a:lnTo>
                  <a:lnTo>
                    <a:pt x="656650" y="747657"/>
                  </a:lnTo>
                  <a:lnTo>
                    <a:pt x="694850" y="721713"/>
                  </a:lnTo>
                  <a:lnTo>
                    <a:pt x="729757" y="692038"/>
                  </a:lnTo>
                  <a:lnTo>
                    <a:pt x="761051" y="658936"/>
                  </a:lnTo>
                  <a:lnTo>
                    <a:pt x="788410" y="622711"/>
                  </a:lnTo>
                  <a:lnTo>
                    <a:pt x="811514" y="583667"/>
                  </a:lnTo>
                  <a:lnTo>
                    <a:pt x="830042" y="542108"/>
                  </a:lnTo>
                  <a:lnTo>
                    <a:pt x="843673" y="498339"/>
                  </a:lnTo>
                  <a:lnTo>
                    <a:pt x="852088" y="452662"/>
                  </a:lnTo>
                  <a:lnTo>
                    <a:pt x="854963" y="405384"/>
                  </a:lnTo>
                  <a:lnTo>
                    <a:pt x="852088" y="358105"/>
                  </a:lnTo>
                  <a:lnTo>
                    <a:pt x="843673" y="312428"/>
                  </a:lnTo>
                  <a:lnTo>
                    <a:pt x="830042" y="268659"/>
                  </a:lnTo>
                  <a:lnTo>
                    <a:pt x="811514" y="227100"/>
                  </a:lnTo>
                  <a:lnTo>
                    <a:pt x="788410" y="188056"/>
                  </a:lnTo>
                  <a:lnTo>
                    <a:pt x="761051" y="151831"/>
                  </a:lnTo>
                  <a:lnTo>
                    <a:pt x="729757" y="118729"/>
                  </a:lnTo>
                  <a:lnTo>
                    <a:pt x="694850" y="89054"/>
                  </a:lnTo>
                  <a:lnTo>
                    <a:pt x="656650" y="63110"/>
                  </a:lnTo>
                  <a:lnTo>
                    <a:pt x="615478" y="41201"/>
                  </a:lnTo>
                  <a:lnTo>
                    <a:pt x="571654" y="23631"/>
                  </a:lnTo>
                  <a:lnTo>
                    <a:pt x="525500" y="10705"/>
                  </a:lnTo>
                  <a:lnTo>
                    <a:pt x="477335" y="2727"/>
                  </a:lnTo>
                  <a:lnTo>
                    <a:pt x="427482" y="0"/>
                  </a:lnTo>
                  <a:close/>
                </a:path>
              </a:pathLst>
            </a:custGeom>
            <a:solidFill>
              <a:srgbClr val="FFFFFF"/>
            </a:solidFill>
          </p:spPr>
          <p:txBody>
            <a:bodyPr wrap="square" lIns="0" tIns="0" rIns="0" bIns="0" rtlCol="0"/>
            <a:lstStyle/>
            <a:p/>
          </p:txBody>
        </p:sp>
        <p:sp>
          <p:nvSpPr>
            <p:cNvPr id="51" name="object 51" descr=""/>
            <p:cNvSpPr/>
            <p:nvPr/>
          </p:nvSpPr>
          <p:spPr>
            <a:xfrm>
              <a:off x="4552950" y="2801873"/>
              <a:ext cx="855344" cy="810895"/>
            </a:xfrm>
            <a:custGeom>
              <a:avLst/>
              <a:gdLst/>
              <a:ahLst/>
              <a:cxnLst/>
              <a:rect l="l" t="t" r="r" b="b"/>
              <a:pathLst>
                <a:path w="855345" h="810895">
                  <a:moveTo>
                    <a:pt x="0" y="405384"/>
                  </a:moveTo>
                  <a:lnTo>
                    <a:pt x="2875" y="358105"/>
                  </a:lnTo>
                  <a:lnTo>
                    <a:pt x="11290" y="312428"/>
                  </a:lnTo>
                  <a:lnTo>
                    <a:pt x="24921" y="268659"/>
                  </a:lnTo>
                  <a:lnTo>
                    <a:pt x="43449" y="227100"/>
                  </a:lnTo>
                  <a:lnTo>
                    <a:pt x="66553" y="188056"/>
                  </a:lnTo>
                  <a:lnTo>
                    <a:pt x="93912" y="151831"/>
                  </a:lnTo>
                  <a:lnTo>
                    <a:pt x="125206" y="118729"/>
                  </a:lnTo>
                  <a:lnTo>
                    <a:pt x="160113" y="89054"/>
                  </a:lnTo>
                  <a:lnTo>
                    <a:pt x="198313" y="63110"/>
                  </a:lnTo>
                  <a:lnTo>
                    <a:pt x="239485" y="41201"/>
                  </a:lnTo>
                  <a:lnTo>
                    <a:pt x="283309" y="23631"/>
                  </a:lnTo>
                  <a:lnTo>
                    <a:pt x="329463" y="10705"/>
                  </a:lnTo>
                  <a:lnTo>
                    <a:pt x="377628" y="2727"/>
                  </a:lnTo>
                  <a:lnTo>
                    <a:pt x="427482" y="0"/>
                  </a:lnTo>
                  <a:lnTo>
                    <a:pt x="477335" y="2727"/>
                  </a:lnTo>
                  <a:lnTo>
                    <a:pt x="525500" y="10705"/>
                  </a:lnTo>
                  <a:lnTo>
                    <a:pt x="571654" y="23631"/>
                  </a:lnTo>
                  <a:lnTo>
                    <a:pt x="615478" y="41201"/>
                  </a:lnTo>
                  <a:lnTo>
                    <a:pt x="656650" y="63110"/>
                  </a:lnTo>
                  <a:lnTo>
                    <a:pt x="694850" y="89054"/>
                  </a:lnTo>
                  <a:lnTo>
                    <a:pt x="729757" y="118729"/>
                  </a:lnTo>
                  <a:lnTo>
                    <a:pt x="761051" y="151831"/>
                  </a:lnTo>
                  <a:lnTo>
                    <a:pt x="788410" y="188056"/>
                  </a:lnTo>
                  <a:lnTo>
                    <a:pt x="811514" y="227100"/>
                  </a:lnTo>
                  <a:lnTo>
                    <a:pt x="830042" y="268659"/>
                  </a:lnTo>
                  <a:lnTo>
                    <a:pt x="843673" y="312428"/>
                  </a:lnTo>
                  <a:lnTo>
                    <a:pt x="852088" y="358105"/>
                  </a:lnTo>
                  <a:lnTo>
                    <a:pt x="854963" y="405384"/>
                  </a:lnTo>
                  <a:lnTo>
                    <a:pt x="852088" y="452662"/>
                  </a:lnTo>
                  <a:lnTo>
                    <a:pt x="843673" y="498339"/>
                  </a:lnTo>
                  <a:lnTo>
                    <a:pt x="830042" y="542108"/>
                  </a:lnTo>
                  <a:lnTo>
                    <a:pt x="811514" y="583667"/>
                  </a:lnTo>
                  <a:lnTo>
                    <a:pt x="788410" y="622711"/>
                  </a:lnTo>
                  <a:lnTo>
                    <a:pt x="761051" y="658936"/>
                  </a:lnTo>
                  <a:lnTo>
                    <a:pt x="729757" y="692038"/>
                  </a:lnTo>
                  <a:lnTo>
                    <a:pt x="694850" y="721713"/>
                  </a:lnTo>
                  <a:lnTo>
                    <a:pt x="656650" y="747657"/>
                  </a:lnTo>
                  <a:lnTo>
                    <a:pt x="615478" y="769566"/>
                  </a:lnTo>
                  <a:lnTo>
                    <a:pt x="571654" y="787136"/>
                  </a:lnTo>
                  <a:lnTo>
                    <a:pt x="525500" y="800062"/>
                  </a:lnTo>
                  <a:lnTo>
                    <a:pt x="477335" y="808040"/>
                  </a:lnTo>
                  <a:lnTo>
                    <a:pt x="427482" y="810768"/>
                  </a:lnTo>
                  <a:lnTo>
                    <a:pt x="377628" y="808040"/>
                  </a:lnTo>
                  <a:lnTo>
                    <a:pt x="329463" y="800062"/>
                  </a:lnTo>
                  <a:lnTo>
                    <a:pt x="283309" y="787136"/>
                  </a:lnTo>
                  <a:lnTo>
                    <a:pt x="239485" y="769566"/>
                  </a:lnTo>
                  <a:lnTo>
                    <a:pt x="198313" y="747657"/>
                  </a:lnTo>
                  <a:lnTo>
                    <a:pt x="160113" y="721713"/>
                  </a:lnTo>
                  <a:lnTo>
                    <a:pt x="125206" y="692038"/>
                  </a:lnTo>
                  <a:lnTo>
                    <a:pt x="93912" y="658936"/>
                  </a:lnTo>
                  <a:lnTo>
                    <a:pt x="66553" y="622711"/>
                  </a:lnTo>
                  <a:lnTo>
                    <a:pt x="43449" y="583667"/>
                  </a:lnTo>
                  <a:lnTo>
                    <a:pt x="24921" y="542108"/>
                  </a:lnTo>
                  <a:lnTo>
                    <a:pt x="11290" y="498339"/>
                  </a:lnTo>
                  <a:lnTo>
                    <a:pt x="2875" y="452662"/>
                  </a:lnTo>
                  <a:lnTo>
                    <a:pt x="0" y="405384"/>
                  </a:lnTo>
                  <a:close/>
                </a:path>
              </a:pathLst>
            </a:custGeom>
            <a:ln w="19050">
              <a:solidFill>
                <a:srgbClr val="BE9000"/>
              </a:solidFill>
            </a:ln>
          </p:spPr>
          <p:txBody>
            <a:bodyPr wrap="square" lIns="0" tIns="0" rIns="0" bIns="0" rtlCol="0"/>
            <a:lstStyle/>
            <a:p/>
          </p:txBody>
        </p:sp>
        <p:sp>
          <p:nvSpPr>
            <p:cNvPr id="52" name="object 52" descr=""/>
            <p:cNvSpPr/>
            <p:nvPr/>
          </p:nvSpPr>
          <p:spPr>
            <a:xfrm>
              <a:off x="2111501" y="2286761"/>
              <a:ext cx="370840" cy="525145"/>
            </a:xfrm>
            <a:custGeom>
              <a:avLst/>
              <a:gdLst/>
              <a:ahLst/>
              <a:cxnLst/>
              <a:rect l="l" t="t" r="r" b="b"/>
              <a:pathLst>
                <a:path w="370839" h="525144">
                  <a:moveTo>
                    <a:pt x="175895" y="506095"/>
                  </a:moveTo>
                  <a:lnTo>
                    <a:pt x="0" y="506095"/>
                  </a:lnTo>
                  <a:lnTo>
                    <a:pt x="0" y="525145"/>
                  </a:lnTo>
                  <a:lnTo>
                    <a:pt x="194945" y="525145"/>
                  </a:lnTo>
                  <a:lnTo>
                    <a:pt x="194945" y="515620"/>
                  </a:lnTo>
                  <a:lnTo>
                    <a:pt x="175895" y="515620"/>
                  </a:lnTo>
                  <a:lnTo>
                    <a:pt x="175895" y="506095"/>
                  </a:lnTo>
                  <a:close/>
                </a:path>
                <a:path w="370839" h="525144">
                  <a:moveTo>
                    <a:pt x="294640" y="28575"/>
                  </a:moveTo>
                  <a:lnTo>
                    <a:pt x="175895" y="28575"/>
                  </a:lnTo>
                  <a:lnTo>
                    <a:pt x="175895" y="515620"/>
                  </a:lnTo>
                  <a:lnTo>
                    <a:pt x="185420" y="506095"/>
                  </a:lnTo>
                  <a:lnTo>
                    <a:pt x="194945" y="506095"/>
                  </a:lnTo>
                  <a:lnTo>
                    <a:pt x="194945" y="47625"/>
                  </a:lnTo>
                  <a:lnTo>
                    <a:pt x="185420" y="47625"/>
                  </a:lnTo>
                  <a:lnTo>
                    <a:pt x="194945" y="38100"/>
                  </a:lnTo>
                  <a:lnTo>
                    <a:pt x="294640" y="38100"/>
                  </a:lnTo>
                  <a:lnTo>
                    <a:pt x="294640" y="28575"/>
                  </a:lnTo>
                  <a:close/>
                </a:path>
                <a:path w="370839" h="525144">
                  <a:moveTo>
                    <a:pt x="194945" y="506095"/>
                  </a:moveTo>
                  <a:lnTo>
                    <a:pt x="185420" y="506095"/>
                  </a:lnTo>
                  <a:lnTo>
                    <a:pt x="175895" y="515620"/>
                  </a:lnTo>
                  <a:lnTo>
                    <a:pt x="194945" y="515620"/>
                  </a:lnTo>
                  <a:lnTo>
                    <a:pt x="194945" y="506095"/>
                  </a:lnTo>
                  <a:close/>
                </a:path>
                <a:path w="370839" h="525144">
                  <a:moveTo>
                    <a:pt x="294640" y="0"/>
                  </a:moveTo>
                  <a:lnTo>
                    <a:pt x="294640" y="76200"/>
                  </a:lnTo>
                  <a:lnTo>
                    <a:pt x="351790" y="47625"/>
                  </a:lnTo>
                  <a:lnTo>
                    <a:pt x="307340" y="47625"/>
                  </a:lnTo>
                  <a:lnTo>
                    <a:pt x="307340" y="28575"/>
                  </a:lnTo>
                  <a:lnTo>
                    <a:pt x="351790" y="28575"/>
                  </a:lnTo>
                  <a:lnTo>
                    <a:pt x="294640" y="0"/>
                  </a:lnTo>
                  <a:close/>
                </a:path>
                <a:path w="370839" h="525144">
                  <a:moveTo>
                    <a:pt x="194945" y="38100"/>
                  </a:moveTo>
                  <a:lnTo>
                    <a:pt x="185420" y="47625"/>
                  </a:lnTo>
                  <a:lnTo>
                    <a:pt x="194945" y="47625"/>
                  </a:lnTo>
                  <a:lnTo>
                    <a:pt x="194945" y="38100"/>
                  </a:lnTo>
                  <a:close/>
                </a:path>
                <a:path w="370839" h="525144">
                  <a:moveTo>
                    <a:pt x="294640" y="38100"/>
                  </a:moveTo>
                  <a:lnTo>
                    <a:pt x="194945" y="38100"/>
                  </a:lnTo>
                  <a:lnTo>
                    <a:pt x="194945" y="47625"/>
                  </a:lnTo>
                  <a:lnTo>
                    <a:pt x="294640" y="47625"/>
                  </a:lnTo>
                  <a:lnTo>
                    <a:pt x="294640" y="38100"/>
                  </a:lnTo>
                  <a:close/>
                </a:path>
                <a:path w="370839" h="525144">
                  <a:moveTo>
                    <a:pt x="351790" y="28575"/>
                  </a:moveTo>
                  <a:lnTo>
                    <a:pt x="307340" y="28575"/>
                  </a:lnTo>
                  <a:lnTo>
                    <a:pt x="307340" y="47625"/>
                  </a:lnTo>
                  <a:lnTo>
                    <a:pt x="351790" y="47625"/>
                  </a:lnTo>
                  <a:lnTo>
                    <a:pt x="370840" y="38100"/>
                  </a:lnTo>
                  <a:lnTo>
                    <a:pt x="351790" y="28575"/>
                  </a:lnTo>
                  <a:close/>
                </a:path>
              </a:pathLst>
            </a:custGeom>
            <a:solidFill>
              <a:srgbClr val="777777"/>
            </a:solidFill>
          </p:spPr>
          <p:txBody>
            <a:bodyPr wrap="square" lIns="0" tIns="0" rIns="0" bIns="0" rtlCol="0"/>
            <a:lstStyle/>
            <a:p/>
          </p:txBody>
        </p:sp>
        <p:sp>
          <p:nvSpPr>
            <p:cNvPr id="53" name="object 53" descr=""/>
            <p:cNvSpPr/>
            <p:nvPr/>
          </p:nvSpPr>
          <p:spPr>
            <a:xfrm>
              <a:off x="2480309" y="3013709"/>
              <a:ext cx="693420" cy="532130"/>
            </a:xfrm>
            <a:custGeom>
              <a:avLst/>
              <a:gdLst/>
              <a:ahLst/>
              <a:cxnLst/>
              <a:rect l="l" t="t" r="r" b="b"/>
              <a:pathLst>
                <a:path w="693419" h="532129">
                  <a:moveTo>
                    <a:pt x="693419" y="0"/>
                  </a:moveTo>
                  <a:lnTo>
                    <a:pt x="0" y="0"/>
                  </a:lnTo>
                  <a:lnTo>
                    <a:pt x="0" y="531876"/>
                  </a:lnTo>
                  <a:lnTo>
                    <a:pt x="693419" y="531876"/>
                  </a:lnTo>
                  <a:lnTo>
                    <a:pt x="693419" y="0"/>
                  </a:lnTo>
                  <a:close/>
                </a:path>
              </a:pathLst>
            </a:custGeom>
            <a:solidFill>
              <a:srgbClr val="FFFFFF"/>
            </a:solidFill>
          </p:spPr>
          <p:txBody>
            <a:bodyPr wrap="square" lIns="0" tIns="0" rIns="0" bIns="0" rtlCol="0"/>
            <a:lstStyle/>
            <a:p/>
          </p:txBody>
        </p:sp>
        <p:sp>
          <p:nvSpPr>
            <p:cNvPr id="54" name="object 54" descr=""/>
            <p:cNvSpPr/>
            <p:nvPr/>
          </p:nvSpPr>
          <p:spPr>
            <a:xfrm>
              <a:off x="2480309" y="3013709"/>
              <a:ext cx="693420" cy="532130"/>
            </a:xfrm>
            <a:custGeom>
              <a:avLst/>
              <a:gdLst/>
              <a:ahLst/>
              <a:cxnLst/>
              <a:rect l="l" t="t" r="r" b="b"/>
              <a:pathLst>
                <a:path w="693419" h="532129">
                  <a:moveTo>
                    <a:pt x="0" y="531876"/>
                  </a:moveTo>
                  <a:lnTo>
                    <a:pt x="693419" y="531876"/>
                  </a:lnTo>
                  <a:lnTo>
                    <a:pt x="693419" y="0"/>
                  </a:lnTo>
                  <a:lnTo>
                    <a:pt x="0" y="0"/>
                  </a:lnTo>
                  <a:lnTo>
                    <a:pt x="0" y="531876"/>
                  </a:lnTo>
                  <a:close/>
                </a:path>
              </a:pathLst>
            </a:custGeom>
            <a:ln w="19050">
              <a:solidFill>
                <a:srgbClr val="BE9000"/>
              </a:solidFill>
            </a:ln>
          </p:spPr>
          <p:txBody>
            <a:bodyPr wrap="square" lIns="0" tIns="0" rIns="0" bIns="0" rtlCol="0"/>
            <a:lstStyle/>
            <a:p/>
          </p:txBody>
        </p:sp>
      </p:grpSp>
      <p:sp>
        <p:nvSpPr>
          <p:cNvPr id="55" name="object 55" descr=""/>
          <p:cNvSpPr txBox="1"/>
          <p:nvPr/>
        </p:nvSpPr>
        <p:spPr>
          <a:xfrm>
            <a:off x="2190750" y="1962150"/>
            <a:ext cx="2228215" cy="1963420"/>
          </a:xfrm>
          <a:prstGeom prst="rect">
            <a:avLst/>
          </a:prstGeom>
          <a:ln w="28575">
            <a:solidFill>
              <a:srgbClr val="6A8629"/>
            </a:solidFill>
          </a:ln>
        </p:spPr>
        <p:txBody>
          <a:bodyPr wrap="square" lIns="0" tIns="0" rIns="0" bIns="0" rtlCol="0" vert="horz">
            <a:spAutoFit/>
          </a:bodyPr>
          <a:lstStyle/>
          <a:p>
            <a:pPr>
              <a:lnSpc>
                <a:spcPct val="100000"/>
              </a:lnSpc>
            </a:pPr>
            <a:endParaRPr sz="1600">
              <a:latin typeface="Times New Roman"/>
              <a:cs typeface="Times New Roman"/>
            </a:endParaRPr>
          </a:p>
          <a:p>
            <a:pPr>
              <a:lnSpc>
                <a:spcPct val="100000"/>
              </a:lnSpc>
              <a:spcBef>
                <a:spcPts val="1135"/>
              </a:spcBef>
            </a:pPr>
            <a:endParaRPr sz="1600">
              <a:latin typeface="Times New Roman"/>
              <a:cs typeface="Times New Roman"/>
            </a:endParaRPr>
          </a:p>
          <a:p>
            <a:pPr algn="ctr" marL="949960">
              <a:lnSpc>
                <a:spcPct val="100000"/>
              </a:lnSpc>
            </a:pPr>
            <a:r>
              <a:rPr dirty="0" sz="1600" spc="-35" b="1">
                <a:solidFill>
                  <a:srgbClr val="00799E"/>
                </a:solidFill>
                <a:latin typeface="Microsoft JhengHei"/>
                <a:cs typeface="Microsoft JhengHei"/>
              </a:rPr>
              <a:t>專案計畫</a:t>
            </a:r>
            <a:endParaRPr sz="1600">
              <a:latin typeface="Microsoft JhengHei"/>
              <a:cs typeface="Microsoft JhengHei"/>
            </a:endParaRPr>
          </a:p>
          <a:p>
            <a:pPr algn="ctr" marL="949325">
              <a:lnSpc>
                <a:spcPct val="100000"/>
              </a:lnSpc>
              <a:spcBef>
                <a:spcPts val="10"/>
              </a:spcBef>
            </a:pPr>
            <a:r>
              <a:rPr dirty="0" sz="1400" spc="-25" b="1">
                <a:latin typeface="Microsoft JhengHei"/>
                <a:cs typeface="Microsoft JhengHei"/>
              </a:rPr>
              <a:t>撰寫</a:t>
            </a:r>
            <a:endParaRPr sz="1400">
              <a:latin typeface="Microsoft JhengHei"/>
              <a:cs typeface="Microsoft JhengHei"/>
            </a:endParaRPr>
          </a:p>
          <a:p>
            <a:pPr algn="ctr" marL="456565" marR="1407795">
              <a:lnSpc>
                <a:spcPct val="100000"/>
              </a:lnSpc>
              <a:spcBef>
                <a:spcPts val="450"/>
              </a:spcBef>
            </a:pPr>
            <a:r>
              <a:rPr dirty="0" sz="1400" spc="-25" b="1">
                <a:latin typeface="Microsoft JhengHei"/>
                <a:cs typeface="Microsoft JhengHei"/>
              </a:rPr>
              <a:t>指定</a:t>
            </a:r>
            <a:r>
              <a:rPr dirty="0" sz="1400" spc="-25" b="1">
                <a:solidFill>
                  <a:srgbClr val="BE9000"/>
                </a:solidFill>
                <a:latin typeface="Microsoft JhengHei"/>
                <a:cs typeface="Microsoft JhengHei"/>
              </a:rPr>
              <a:t>確證</a:t>
            </a:r>
            <a:endParaRPr sz="1400">
              <a:latin typeface="Microsoft JhengHei"/>
              <a:cs typeface="Microsoft JhengHei"/>
            </a:endParaRPr>
          </a:p>
          <a:p>
            <a:pPr marL="488950">
              <a:lnSpc>
                <a:spcPct val="100000"/>
              </a:lnSpc>
              <a:spcBef>
                <a:spcPts val="875"/>
              </a:spcBef>
            </a:pPr>
            <a:r>
              <a:rPr dirty="0" sz="1400" spc="-10">
                <a:solidFill>
                  <a:srgbClr val="00799E"/>
                </a:solidFill>
                <a:latin typeface="Microsoft JhengHei"/>
                <a:cs typeface="Microsoft JhengHei"/>
              </a:rPr>
              <a:t>專案實際執行者</a:t>
            </a:r>
            <a:endParaRPr sz="1400">
              <a:latin typeface="Microsoft JhengHei"/>
              <a:cs typeface="Microsoft JhengHei"/>
            </a:endParaRPr>
          </a:p>
        </p:txBody>
      </p:sp>
      <p:sp>
        <p:nvSpPr>
          <p:cNvPr id="56" name="object 56" descr=""/>
          <p:cNvSpPr txBox="1"/>
          <p:nvPr/>
        </p:nvSpPr>
        <p:spPr>
          <a:xfrm>
            <a:off x="2481833" y="2059685"/>
            <a:ext cx="693420" cy="530860"/>
          </a:xfrm>
          <a:prstGeom prst="rect">
            <a:avLst/>
          </a:prstGeom>
          <a:solidFill>
            <a:srgbClr val="FFFFFF"/>
          </a:solidFill>
          <a:ln w="19050">
            <a:solidFill>
              <a:srgbClr val="EC7C30"/>
            </a:solidFill>
          </a:ln>
        </p:spPr>
        <p:txBody>
          <a:bodyPr wrap="square" lIns="0" tIns="154940" rIns="0" bIns="0" rtlCol="0" vert="horz">
            <a:spAutoFit/>
          </a:bodyPr>
          <a:lstStyle/>
          <a:p>
            <a:pPr algn="ctr" marR="30480">
              <a:lnSpc>
                <a:spcPct val="100000"/>
              </a:lnSpc>
              <a:spcBef>
                <a:spcPts val="1220"/>
              </a:spcBef>
            </a:pPr>
            <a:r>
              <a:rPr dirty="0" sz="1400" spc="-50" b="1">
                <a:latin typeface="Microsoft JhengHei"/>
                <a:cs typeface="Microsoft JhengHei"/>
              </a:rPr>
              <a:t>無</a:t>
            </a:r>
            <a:endParaRPr sz="1400">
              <a:latin typeface="Microsoft JhengHei"/>
              <a:cs typeface="Microsoft JhengHei"/>
            </a:endParaRPr>
          </a:p>
        </p:txBody>
      </p:sp>
      <p:sp>
        <p:nvSpPr>
          <p:cNvPr id="57" name="object 57" descr=""/>
          <p:cNvSpPr/>
          <p:nvPr/>
        </p:nvSpPr>
        <p:spPr>
          <a:xfrm>
            <a:off x="2111502" y="2310764"/>
            <a:ext cx="3607435" cy="1012825"/>
          </a:xfrm>
          <a:custGeom>
            <a:avLst/>
            <a:gdLst/>
            <a:ahLst/>
            <a:cxnLst/>
            <a:rect l="l" t="t" r="r" b="b"/>
            <a:pathLst>
              <a:path w="3607435" h="1012825">
                <a:moveTo>
                  <a:pt x="369189" y="968629"/>
                </a:moveTo>
                <a:lnTo>
                  <a:pt x="350139" y="959104"/>
                </a:lnTo>
                <a:lnTo>
                  <a:pt x="292989" y="930529"/>
                </a:lnTo>
                <a:lnTo>
                  <a:pt x="292989" y="959104"/>
                </a:lnTo>
                <a:lnTo>
                  <a:pt x="194183" y="959104"/>
                </a:lnTo>
                <a:lnTo>
                  <a:pt x="194183" y="500634"/>
                </a:lnTo>
                <a:lnTo>
                  <a:pt x="194183" y="491109"/>
                </a:lnTo>
                <a:lnTo>
                  <a:pt x="194183" y="481584"/>
                </a:lnTo>
                <a:lnTo>
                  <a:pt x="0" y="481584"/>
                </a:lnTo>
                <a:lnTo>
                  <a:pt x="0" y="500634"/>
                </a:lnTo>
                <a:lnTo>
                  <a:pt x="175133" y="500634"/>
                </a:lnTo>
                <a:lnTo>
                  <a:pt x="175133" y="978154"/>
                </a:lnTo>
                <a:lnTo>
                  <a:pt x="292989" y="978154"/>
                </a:lnTo>
                <a:lnTo>
                  <a:pt x="292989" y="1006729"/>
                </a:lnTo>
                <a:lnTo>
                  <a:pt x="350139" y="978154"/>
                </a:lnTo>
                <a:lnTo>
                  <a:pt x="369189" y="968629"/>
                </a:lnTo>
                <a:close/>
              </a:path>
              <a:path w="3607435" h="1012825">
                <a:moveTo>
                  <a:pt x="1143000" y="964692"/>
                </a:moveTo>
                <a:lnTo>
                  <a:pt x="1066800" y="964692"/>
                </a:lnTo>
                <a:lnTo>
                  <a:pt x="1066800" y="983742"/>
                </a:lnTo>
                <a:lnTo>
                  <a:pt x="1143000" y="983742"/>
                </a:lnTo>
                <a:lnTo>
                  <a:pt x="1143000" y="964692"/>
                </a:lnTo>
                <a:close/>
              </a:path>
              <a:path w="3607435" h="1012825">
                <a:moveTo>
                  <a:pt x="1276350" y="964692"/>
                </a:moveTo>
                <a:lnTo>
                  <a:pt x="1200150" y="964692"/>
                </a:lnTo>
                <a:lnTo>
                  <a:pt x="1200150" y="983742"/>
                </a:lnTo>
                <a:lnTo>
                  <a:pt x="1276350" y="983742"/>
                </a:lnTo>
                <a:lnTo>
                  <a:pt x="1276350" y="964692"/>
                </a:lnTo>
                <a:close/>
              </a:path>
              <a:path w="3607435" h="1012825">
                <a:moveTo>
                  <a:pt x="1409700" y="964692"/>
                </a:moveTo>
                <a:lnTo>
                  <a:pt x="1333500" y="964692"/>
                </a:lnTo>
                <a:lnTo>
                  <a:pt x="1333500" y="983742"/>
                </a:lnTo>
                <a:lnTo>
                  <a:pt x="1409700" y="983742"/>
                </a:lnTo>
                <a:lnTo>
                  <a:pt x="1409700" y="964692"/>
                </a:lnTo>
                <a:close/>
              </a:path>
              <a:path w="3607435" h="1012825">
                <a:moveTo>
                  <a:pt x="1543050" y="964692"/>
                </a:moveTo>
                <a:lnTo>
                  <a:pt x="1466850" y="964692"/>
                </a:lnTo>
                <a:lnTo>
                  <a:pt x="1466850" y="983742"/>
                </a:lnTo>
                <a:lnTo>
                  <a:pt x="1543050" y="983742"/>
                </a:lnTo>
                <a:lnTo>
                  <a:pt x="1543050" y="964692"/>
                </a:lnTo>
                <a:close/>
              </a:path>
              <a:path w="3607435" h="1012825">
                <a:moveTo>
                  <a:pt x="1676400" y="964692"/>
                </a:moveTo>
                <a:lnTo>
                  <a:pt x="1600200" y="964692"/>
                </a:lnTo>
                <a:lnTo>
                  <a:pt x="1600200" y="983742"/>
                </a:lnTo>
                <a:lnTo>
                  <a:pt x="1676400" y="983742"/>
                </a:lnTo>
                <a:lnTo>
                  <a:pt x="1676400" y="964692"/>
                </a:lnTo>
                <a:close/>
              </a:path>
              <a:path w="3607435" h="1012825">
                <a:moveTo>
                  <a:pt x="1809750" y="964692"/>
                </a:moveTo>
                <a:lnTo>
                  <a:pt x="1733550" y="964692"/>
                </a:lnTo>
                <a:lnTo>
                  <a:pt x="1733550" y="983742"/>
                </a:lnTo>
                <a:lnTo>
                  <a:pt x="1809750" y="983742"/>
                </a:lnTo>
                <a:lnTo>
                  <a:pt x="1809750" y="964692"/>
                </a:lnTo>
                <a:close/>
              </a:path>
              <a:path w="3607435" h="1012825">
                <a:moveTo>
                  <a:pt x="1943100" y="964692"/>
                </a:moveTo>
                <a:lnTo>
                  <a:pt x="1866900" y="964692"/>
                </a:lnTo>
                <a:lnTo>
                  <a:pt x="1866900" y="983742"/>
                </a:lnTo>
                <a:lnTo>
                  <a:pt x="1943100" y="983742"/>
                </a:lnTo>
                <a:lnTo>
                  <a:pt x="1943100" y="964692"/>
                </a:lnTo>
                <a:close/>
              </a:path>
              <a:path w="3607435" h="1012825">
                <a:moveTo>
                  <a:pt x="2076450" y="964692"/>
                </a:moveTo>
                <a:lnTo>
                  <a:pt x="2000250" y="964692"/>
                </a:lnTo>
                <a:lnTo>
                  <a:pt x="2000250" y="983742"/>
                </a:lnTo>
                <a:lnTo>
                  <a:pt x="2076450" y="983742"/>
                </a:lnTo>
                <a:lnTo>
                  <a:pt x="2076450" y="964692"/>
                </a:lnTo>
                <a:close/>
              </a:path>
              <a:path w="3607435" h="1012825">
                <a:moveTo>
                  <a:pt x="2209800" y="964692"/>
                </a:moveTo>
                <a:lnTo>
                  <a:pt x="2133600" y="964692"/>
                </a:lnTo>
                <a:lnTo>
                  <a:pt x="2133600" y="983742"/>
                </a:lnTo>
                <a:lnTo>
                  <a:pt x="2209800" y="983742"/>
                </a:lnTo>
                <a:lnTo>
                  <a:pt x="2209800" y="964692"/>
                </a:lnTo>
                <a:close/>
              </a:path>
              <a:path w="3607435" h="1012825">
                <a:moveTo>
                  <a:pt x="2343150" y="964692"/>
                </a:moveTo>
                <a:lnTo>
                  <a:pt x="2266950" y="964692"/>
                </a:lnTo>
                <a:lnTo>
                  <a:pt x="2266950" y="983742"/>
                </a:lnTo>
                <a:lnTo>
                  <a:pt x="2343150" y="983742"/>
                </a:lnTo>
                <a:lnTo>
                  <a:pt x="2343150" y="964692"/>
                </a:lnTo>
                <a:close/>
              </a:path>
              <a:path w="3607435" h="1012825">
                <a:moveTo>
                  <a:pt x="2441575" y="974217"/>
                </a:moveTo>
                <a:lnTo>
                  <a:pt x="2365375" y="936117"/>
                </a:lnTo>
                <a:lnTo>
                  <a:pt x="2365375" y="1012317"/>
                </a:lnTo>
                <a:lnTo>
                  <a:pt x="2441575" y="974217"/>
                </a:lnTo>
                <a:close/>
              </a:path>
              <a:path w="3607435" h="1012825">
                <a:moveTo>
                  <a:pt x="3607181" y="462407"/>
                </a:moveTo>
                <a:lnTo>
                  <a:pt x="3606863" y="462254"/>
                </a:lnTo>
                <a:lnTo>
                  <a:pt x="3607054" y="462153"/>
                </a:lnTo>
                <a:lnTo>
                  <a:pt x="3588004" y="452628"/>
                </a:lnTo>
                <a:lnTo>
                  <a:pt x="3530854" y="424053"/>
                </a:lnTo>
                <a:lnTo>
                  <a:pt x="3530854" y="452628"/>
                </a:lnTo>
                <a:lnTo>
                  <a:pt x="3461512" y="452628"/>
                </a:lnTo>
                <a:lnTo>
                  <a:pt x="3461512" y="19050"/>
                </a:lnTo>
                <a:lnTo>
                  <a:pt x="3461512" y="9525"/>
                </a:lnTo>
                <a:lnTo>
                  <a:pt x="3461512" y="0"/>
                </a:lnTo>
                <a:lnTo>
                  <a:pt x="2307336" y="0"/>
                </a:lnTo>
                <a:lnTo>
                  <a:pt x="2307336" y="19050"/>
                </a:lnTo>
                <a:lnTo>
                  <a:pt x="3442462" y="19050"/>
                </a:lnTo>
                <a:lnTo>
                  <a:pt x="3442462" y="452628"/>
                </a:lnTo>
                <a:lnTo>
                  <a:pt x="3442208" y="452628"/>
                </a:lnTo>
                <a:lnTo>
                  <a:pt x="3442208" y="887349"/>
                </a:lnTo>
                <a:lnTo>
                  <a:pt x="3296412" y="887349"/>
                </a:lnTo>
                <a:lnTo>
                  <a:pt x="3296412" y="906399"/>
                </a:lnTo>
                <a:lnTo>
                  <a:pt x="3461258" y="906399"/>
                </a:lnTo>
                <a:lnTo>
                  <a:pt x="3461258" y="896874"/>
                </a:lnTo>
                <a:lnTo>
                  <a:pt x="3461258" y="887349"/>
                </a:lnTo>
                <a:lnTo>
                  <a:pt x="3461258" y="471932"/>
                </a:lnTo>
                <a:lnTo>
                  <a:pt x="3530854" y="471932"/>
                </a:lnTo>
                <a:lnTo>
                  <a:pt x="3530854" y="500253"/>
                </a:lnTo>
                <a:lnTo>
                  <a:pt x="3530981" y="500189"/>
                </a:lnTo>
                <a:lnTo>
                  <a:pt x="3530981" y="500507"/>
                </a:lnTo>
                <a:lnTo>
                  <a:pt x="3588131" y="471932"/>
                </a:lnTo>
                <a:lnTo>
                  <a:pt x="3607181" y="462407"/>
                </a:lnTo>
                <a:close/>
              </a:path>
            </a:pathLst>
          </a:custGeom>
          <a:solidFill>
            <a:srgbClr val="777777"/>
          </a:solidFill>
        </p:spPr>
        <p:txBody>
          <a:bodyPr wrap="square" lIns="0" tIns="0" rIns="0" bIns="0" rtlCol="0"/>
          <a:lstStyle/>
          <a:p/>
        </p:txBody>
      </p:sp>
      <p:sp>
        <p:nvSpPr>
          <p:cNvPr id="58" name="object 58" descr=""/>
          <p:cNvSpPr txBox="1"/>
          <p:nvPr/>
        </p:nvSpPr>
        <p:spPr>
          <a:xfrm>
            <a:off x="4606544" y="3012694"/>
            <a:ext cx="739140" cy="841375"/>
          </a:xfrm>
          <a:prstGeom prst="rect">
            <a:avLst/>
          </a:prstGeom>
        </p:spPr>
        <p:txBody>
          <a:bodyPr wrap="square" lIns="0" tIns="12700" rIns="0" bIns="0" rtlCol="0" vert="horz">
            <a:spAutoFit/>
          </a:bodyPr>
          <a:lstStyle/>
          <a:p>
            <a:pPr marL="67310">
              <a:lnSpc>
                <a:spcPts val="1435"/>
              </a:lnSpc>
              <a:spcBef>
                <a:spcPts val="100"/>
              </a:spcBef>
            </a:pPr>
            <a:r>
              <a:rPr dirty="0" sz="1200" spc="-15">
                <a:latin typeface="Microsoft JhengHei"/>
                <a:cs typeface="Microsoft JhengHei"/>
              </a:rPr>
              <a:t>查驗機構</a:t>
            </a:r>
            <a:endParaRPr sz="1200">
              <a:latin typeface="Microsoft JhengHei"/>
              <a:cs typeface="Microsoft JhengHei"/>
            </a:endParaRPr>
          </a:p>
          <a:p>
            <a:pPr marL="143510">
              <a:lnSpc>
                <a:spcPts val="2155"/>
              </a:lnSpc>
            </a:pPr>
            <a:r>
              <a:rPr dirty="0" sz="1800" spc="-25" b="1">
                <a:solidFill>
                  <a:srgbClr val="BE9000"/>
                </a:solidFill>
                <a:latin typeface="Microsoft JhengHei"/>
                <a:cs typeface="Microsoft JhengHei"/>
              </a:rPr>
              <a:t>確證</a:t>
            </a:r>
            <a:endParaRPr sz="1800">
              <a:latin typeface="Microsoft JhengHei"/>
              <a:cs typeface="Microsoft JhengHei"/>
            </a:endParaRPr>
          </a:p>
          <a:p>
            <a:pPr marL="12700">
              <a:lnSpc>
                <a:spcPct val="100000"/>
              </a:lnSpc>
              <a:spcBef>
                <a:spcPts val="1150"/>
              </a:spcBef>
            </a:pPr>
            <a:r>
              <a:rPr dirty="0" sz="1400" spc="-15">
                <a:solidFill>
                  <a:srgbClr val="BE9000"/>
                </a:solidFill>
                <a:latin typeface="Microsoft JhengHei"/>
                <a:cs typeface="Microsoft JhengHei"/>
              </a:rPr>
              <a:t>查驗機構</a:t>
            </a:r>
            <a:endParaRPr sz="1400">
              <a:latin typeface="Microsoft JhengHei"/>
              <a:cs typeface="Microsoft JhengHei"/>
            </a:endParaRPr>
          </a:p>
        </p:txBody>
      </p:sp>
      <p:sp>
        <p:nvSpPr>
          <p:cNvPr id="59" name="object 59"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11</a:t>
            </a:fld>
          </a:p>
        </p:txBody>
      </p:sp>
      <p:sp>
        <p:nvSpPr>
          <p:cNvPr id="60" name="object 60"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
          <p:cNvSpPr/>
          <p:nvPr/>
        </p:nvSpPr>
        <p:spPr>
          <a:xfrm>
            <a:off x="3514344" y="1769363"/>
            <a:ext cx="6521450" cy="1371600"/>
          </a:xfrm>
          <a:custGeom>
            <a:avLst/>
            <a:gdLst/>
            <a:ahLst/>
            <a:cxnLst/>
            <a:rect l="l" t="t" r="r" b="b"/>
            <a:pathLst>
              <a:path w="6521450" h="1371600">
                <a:moveTo>
                  <a:pt x="684276" y="1263396"/>
                </a:moveTo>
                <a:lnTo>
                  <a:pt x="0" y="1263396"/>
                </a:lnTo>
                <a:lnTo>
                  <a:pt x="0" y="1371600"/>
                </a:lnTo>
                <a:lnTo>
                  <a:pt x="684276" y="1371600"/>
                </a:lnTo>
                <a:lnTo>
                  <a:pt x="684276" y="1263396"/>
                </a:lnTo>
                <a:close/>
              </a:path>
              <a:path w="6521450" h="1371600">
                <a:moveTo>
                  <a:pt x="2961132" y="330708"/>
                </a:moveTo>
                <a:lnTo>
                  <a:pt x="1737360" y="330708"/>
                </a:lnTo>
                <a:lnTo>
                  <a:pt x="1737360" y="438912"/>
                </a:lnTo>
                <a:lnTo>
                  <a:pt x="2961132" y="438912"/>
                </a:lnTo>
                <a:lnTo>
                  <a:pt x="2961132" y="330708"/>
                </a:lnTo>
                <a:close/>
              </a:path>
              <a:path w="6521450" h="1371600">
                <a:moveTo>
                  <a:pt x="3861816" y="736104"/>
                </a:moveTo>
                <a:lnTo>
                  <a:pt x="3393948" y="736104"/>
                </a:lnTo>
                <a:lnTo>
                  <a:pt x="3393948" y="844296"/>
                </a:lnTo>
                <a:lnTo>
                  <a:pt x="3861816" y="844296"/>
                </a:lnTo>
                <a:lnTo>
                  <a:pt x="3861816" y="736104"/>
                </a:lnTo>
                <a:close/>
              </a:path>
              <a:path w="6521450" h="1371600">
                <a:moveTo>
                  <a:pt x="6461760" y="1263396"/>
                </a:moveTo>
                <a:lnTo>
                  <a:pt x="5922264" y="1263396"/>
                </a:lnTo>
                <a:lnTo>
                  <a:pt x="5922264" y="1371600"/>
                </a:lnTo>
                <a:lnTo>
                  <a:pt x="6461760" y="1371600"/>
                </a:lnTo>
                <a:lnTo>
                  <a:pt x="6461760" y="1263396"/>
                </a:lnTo>
                <a:close/>
              </a:path>
              <a:path w="6521450" h="1371600">
                <a:moveTo>
                  <a:pt x="6521196" y="0"/>
                </a:moveTo>
                <a:lnTo>
                  <a:pt x="6016752" y="0"/>
                </a:lnTo>
                <a:lnTo>
                  <a:pt x="6016752" y="108204"/>
                </a:lnTo>
                <a:lnTo>
                  <a:pt x="6521196" y="108204"/>
                </a:lnTo>
                <a:lnTo>
                  <a:pt x="6521196" y="0"/>
                </a:lnTo>
                <a:close/>
              </a:path>
            </a:pathLst>
          </a:custGeom>
          <a:solidFill>
            <a:srgbClr val="F8CAAC"/>
          </a:solidFill>
        </p:spPr>
        <p:txBody>
          <a:bodyPr wrap="square" lIns="0" tIns="0" rIns="0" bIns="0" rtlCol="0"/>
          <a:lstStyle/>
          <a:p/>
        </p:txBody>
      </p:sp>
      <p:sp>
        <p:nvSpPr>
          <p:cNvPr id="3" name="object 3"/>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有哪些自願減量專案之減量方法？</a:t>
            </a:r>
          </a:p>
        </p:txBody>
      </p:sp>
      <p:sp>
        <p:nvSpPr>
          <p:cNvPr id="4" name="object 4" descr=""/>
          <p:cNvSpPr txBox="1"/>
          <p:nvPr/>
        </p:nvSpPr>
        <p:spPr>
          <a:xfrm>
            <a:off x="3039110" y="5647131"/>
            <a:ext cx="135255" cy="331470"/>
          </a:xfrm>
          <a:prstGeom prst="rect">
            <a:avLst/>
          </a:prstGeom>
        </p:spPr>
        <p:txBody>
          <a:bodyPr wrap="square" lIns="0" tIns="13335" rIns="0" bIns="0" rtlCol="0" vert="horz">
            <a:spAutoFit/>
          </a:bodyPr>
          <a:lstStyle/>
          <a:p>
            <a:pPr marL="38100">
              <a:lnSpc>
                <a:spcPct val="100000"/>
              </a:lnSpc>
              <a:spcBef>
                <a:spcPts val="105"/>
              </a:spcBef>
            </a:pPr>
            <a:r>
              <a:rPr dirty="0" sz="2000" spc="-105">
                <a:latin typeface="Microsoft JhengHei"/>
                <a:cs typeface="Microsoft JhengHei"/>
              </a:rPr>
              <a:t>.</a:t>
            </a:r>
            <a:r>
              <a:rPr dirty="0" baseline="-22222" sz="3000" spc="-157">
                <a:latin typeface="Microsoft JhengHei"/>
                <a:cs typeface="Microsoft JhengHei"/>
              </a:rPr>
              <a:t>.</a:t>
            </a:r>
            <a:endParaRPr baseline="-22222" sz="3000">
              <a:latin typeface="Microsoft JhengHei"/>
              <a:cs typeface="Microsoft JhengHei"/>
            </a:endParaRPr>
          </a:p>
        </p:txBody>
      </p:sp>
      <p:sp>
        <p:nvSpPr>
          <p:cNvPr id="5" name="object 5" descr=""/>
          <p:cNvSpPr txBox="1"/>
          <p:nvPr/>
        </p:nvSpPr>
        <p:spPr>
          <a:xfrm>
            <a:off x="3064510" y="5841898"/>
            <a:ext cx="84455" cy="330835"/>
          </a:xfrm>
          <a:prstGeom prst="rect">
            <a:avLst/>
          </a:prstGeom>
        </p:spPr>
        <p:txBody>
          <a:bodyPr wrap="square" lIns="0" tIns="12700" rIns="0" bIns="0" rtlCol="0" vert="horz">
            <a:spAutoFit/>
          </a:bodyPr>
          <a:lstStyle/>
          <a:p>
            <a:pPr marL="12700">
              <a:lnSpc>
                <a:spcPct val="100000"/>
              </a:lnSpc>
              <a:spcBef>
                <a:spcPts val="100"/>
              </a:spcBef>
            </a:pPr>
            <a:r>
              <a:rPr dirty="0" sz="2000" spc="-50">
                <a:latin typeface="Microsoft JhengHei"/>
                <a:cs typeface="Microsoft JhengHei"/>
              </a:rPr>
              <a:t>.</a:t>
            </a:r>
            <a:endParaRPr sz="2000">
              <a:latin typeface="Microsoft JhengHei"/>
              <a:cs typeface="Microsoft JhengHei"/>
            </a:endParaRPr>
          </a:p>
        </p:txBody>
      </p:sp>
      <p:sp>
        <p:nvSpPr>
          <p:cNvPr id="6" name="object 6" descr=""/>
          <p:cNvSpPr txBox="1"/>
          <p:nvPr/>
        </p:nvSpPr>
        <p:spPr>
          <a:xfrm>
            <a:off x="9122664" y="5647131"/>
            <a:ext cx="135255" cy="331470"/>
          </a:xfrm>
          <a:prstGeom prst="rect">
            <a:avLst/>
          </a:prstGeom>
        </p:spPr>
        <p:txBody>
          <a:bodyPr wrap="square" lIns="0" tIns="13335" rIns="0" bIns="0" rtlCol="0" vert="horz">
            <a:spAutoFit/>
          </a:bodyPr>
          <a:lstStyle/>
          <a:p>
            <a:pPr marL="38100">
              <a:lnSpc>
                <a:spcPct val="100000"/>
              </a:lnSpc>
              <a:spcBef>
                <a:spcPts val="105"/>
              </a:spcBef>
            </a:pPr>
            <a:r>
              <a:rPr dirty="0" sz="2000" spc="-105">
                <a:latin typeface="Microsoft JhengHei"/>
                <a:cs typeface="Microsoft JhengHei"/>
              </a:rPr>
              <a:t>.</a:t>
            </a:r>
            <a:r>
              <a:rPr dirty="0" baseline="-22222" sz="3000" spc="-157">
                <a:latin typeface="Microsoft JhengHei"/>
                <a:cs typeface="Microsoft JhengHei"/>
              </a:rPr>
              <a:t>.</a:t>
            </a:r>
            <a:endParaRPr baseline="-22222" sz="3000">
              <a:latin typeface="Microsoft JhengHei"/>
              <a:cs typeface="Microsoft JhengHei"/>
            </a:endParaRPr>
          </a:p>
        </p:txBody>
      </p:sp>
      <p:graphicFrame>
        <p:nvGraphicFramePr>
          <p:cNvPr id="7" name="object 7" descr=""/>
          <p:cNvGraphicFramePr>
            <a:graphicFrameLocks noGrp="1"/>
          </p:cNvGraphicFramePr>
          <p:nvPr/>
        </p:nvGraphicFramePr>
        <p:xfrm>
          <a:off x="414807" y="3243072"/>
          <a:ext cx="5633085" cy="2486025"/>
        </p:xfrm>
        <a:graphic>
          <a:graphicData uri="http://schemas.openxmlformats.org/drawingml/2006/table">
            <a:tbl>
              <a:tblPr firstRow="1" bandRow="1">
                <a:tableStyleId>{2D5ABB26-0587-4C30-8999-92F81FD0307C}</a:tableStyleId>
              </a:tblPr>
              <a:tblGrid>
                <a:gridCol w="450850"/>
                <a:gridCol w="1132840"/>
                <a:gridCol w="3959860"/>
              </a:tblGrid>
              <a:tr h="231775">
                <a:tc>
                  <a:txBody>
                    <a:bodyPr/>
                    <a:lstStyle/>
                    <a:p>
                      <a:pPr algn="ctr" marL="14604">
                        <a:lnSpc>
                          <a:spcPts val="1664"/>
                        </a:lnSpc>
                        <a:spcBef>
                          <a:spcPts val="60"/>
                        </a:spcBef>
                      </a:pPr>
                      <a:r>
                        <a:rPr dirty="0" sz="1400" spc="-25" b="1">
                          <a:solidFill>
                            <a:srgbClr val="FFFFFF"/>
                          </a:solidFill>
                          <a:latin typeface="Microsoft JhengHei"/>
                          <a:cs typeface="Microsoft JhengHei"/>
                        </a:rPr>
                        <a:t>序號</a:t>
                      </a:r>
                      <a:endParaRPr sz="1400">
                        <a:latin typeface="Microsoft JhengHei"/>
                        <a:cs typeface="Microsoft JhengHei"/>
                      </a:endParaRPr>
                    </a:p>
                  </a:txBody>
                  <a:tcPr marL="0" marR="0" marB="0" marT="7620">
                    <a:lnL w="12700">
                      <a:solidFill>
                        <a:srgbClr val="E7BB29"/>
                      </a:solidFill>
                      <a:prstDash val="solid"/>
                    </a:lnL>
                    <a:solidFill>
                      <a:srgbClr val="E7BB29"/>
                    </a:solidFill>
                  </a:tcPr>
                </a:tc>
                <a:tc>
                  <a:txBody>
                    <a:bodyPr/>
                    <a:lstStyle/>
                    <a:p>
                      <a:pPr algn="ctr" marL="17780">
                        <a:lnSpc>
                          <a:spcPts val="1664"/>
                        </a:lnSpc>
                        <a:spcBef>
                          <a:spcPts val="60"/>
                        </a:spcBef>
                      </a:pPr>
                      <a:r>
                        <a:rPr dirty="0" sz="1400" spc="-10" b="1">
                          <a:solidFill>
                            <a:srgbClr val="FFFFFF"/>
                          </a:solidFill>
                          <a:latin typeface="Microsoft JhengHei"/>
                          <a:cs typeface="Microsoft JhengHei"/>
                        </a:rPr>
                        <a:t>減量方法編號</a:t>
                      </a:r>
                      <a:endParaRPr sz="1400">
                        <a:latin typeface="Microsoft JhengHei"/>
                        <a:cs typeface="Microsoft JhengHei"/>
                      </a:endParaRPr>
                    </a:p>
                  </a:txBody>
                  <a:tcPr marL="0" marR="0" marB="0" marT="7620">
                    <a:solidFill>
                      <a:srgbClr val="E7BB29"/>
                    </a:solidFill>
                  </a:tcPr>
                </a:tc>
                <a:tc>
                  <a:txBody>
                    <a:bodyPr/>
                    <a:lstStyle/>
                    <a:p>
                      <a:pPr algn="ctr">
                        <a:lnSpc>
                          <a:spcPts val="1664"/>
                        </a:lnSpc>
                        <a:spcBef>
                          <a:spcPts val="60"/>
                        </a:spcBef>
                      </a:pPr>
                      <a:r>
                        <a:rPr dirty="0" sz="1400" spc="-10" b="1">
                          <a:solidFill>
                            <a:srgbClr val="FFFFFF"/>
                          </a:solidFill>
                          <a:latin typeface="Microsoft JhengHei"/>
                          <a:cs typeface="Microsoft JhengHei"/>
                        </a:rPr>
                        <a:t>減量方法名稱</a:t>
                      </a:r>
                      <a:endParaRPr sz="1400">
                        <a:latin typeface="Microsoft JhengHei"/>
                        <a:cs typeface="Microsoft JhengHei"/>
                      </a:endParaRPr>
                    </a:p>
                  </a:txBody>
                  <a:tcPr marL="0" marR="0" marB="0" marT="7620">
                    <a:lnR w="12700">
                      <a:solidFill>
                        <a:srgbClr val="E7BB29"/>
                      </a:solidFill>
                      <a:prstDash val="solid"/>
                    </a:lnR>
                    <a:solidFill>
                      <a:srgbClr val="E7BB29"/>
                    </a:solidFill>
                  </a:tcPr>
                </a:tc>
              </a:tr>
              <a:tr h="225425">
                <a:tc>
                  <a:txBody>
                    <a:bodyPr/>
                    <a:lstStyle/>
                    <a:p>
                      <a:pPr algn="ctr" marL="14604">
                        <a:lnSpc>
                          <a:spcPct val="100000"/>
                        </a:lnSpc>
                        <a:spcBef>
                          <a:spcPts val="140"/>
                        </a:spcBef>
                      </a:pPr>
                      <a:r>
                        <a:rPr dirty="0" sz="1200" spc="-50">
                          <a:latin typeface="Microsoft JhengHei"/>
                          <a:cs typeface="Microsoft JhengHei"/>
                        </a:rPr>
                        <a:t>1</a:t>
                      </a:r>
                      <a:endParaRPr sz="1200">
                        <a:latin typeface="Microsoft JhengHei"/>
                        <a:cs typeface="Microsoft JhengHei"/>
                      </a:endParaRPr>
                    </a:p>
                  </a:txBody>
                  <a:tcPr marL="0" marR="0" marB="0" marT="17780">
                    <a:lnL w="12700">
                      <a:solidFill>
                        <a:srgbClr val="E7BB29"/>
                      </a:solidFill>
                      <a:prstDash val="solid"/>
                    </a:lnL>
                    <a:lnB w="12700">
                      <a:solidFill>
                        <a:srgbClr val="E7BB29"/>
                      </a:solidFill>
                      <a:prstDash val="solid"/>
                    </a:lnB>
                    <a:solidFill>
                      <a:srgbClr val="F9F4E8"/>
                    </a:solidFill>
                  </a:tcPr>
                </a:tc>
                <a:tc>
                  <a:txBody>
                    <a:bodyPr/>
                    <a:lstStyle/>
                    <a:p>
                      <a:pPr algn="ctr" marL="16510">
                        <a:lnSpc>
                          <a:spcPct val="100000"/>
                        </a:lnSpc>
                        <a:spcBef>
                          <a:spcPts val="140"/>
                        </a:spcBef>
                      </a:pPr>
                      <a:r>
                        <a:rPr dirty="0" sz="1200" spc="-10">
                          <a:latin typeface="Microsoft JhengHei"/>
                          <a:cs typeface="Microsoft JhengHei"/>
                        </a:rPr>
                        <a:t>ACM0001</a:t>
                      </a:r>
                      <a:endParaRPr sz="1200">
                        <a:latin typeface="Microsoft JhengHei"/>
                        <a:cs typeface="Microsoft JhengHei"/>
                      </a:endParaRPr>
                    </a:p>
                  </a:txBody>
                  <a:tcPr marL="0" marR="0" marB="0" marT="17780">
                    <a:lnB w="12700">
                      <a:solidFill>
                        <a:srgbClr val="E7BB29"/>
                      </a:solidFill>
                      <a:prstDash val="solid"/>
                    </a:lnB>
                    <a:solidFill>
                      <a:srgbClr val="F9F4E8"/>
                    </a:solidFill>
                  </a:tcPr>
                </a:tc>
                <a:tc>
                  <a:txBody>
                    <a:bodyPr/>
                    <a:lstStyle/>
                    <a:p>
                      <a:pPr marL="17780">
                        <a:lnSpc>
                          <a:spcPct val="100000"/>
                        </a:lnSpc>
                        <a:spcBef>
                          <a:spcPts val="140"/>
                        </a:spcBef>
                      </a:pPr>
                      <a:r>
                        <a:rPr dirty="0" sz="1200" spc="-10">
                          <a:latin typeface="Microsoft JhengHei"/>
                          <a:cs typeface="Microsoft JhengHei"/>
                        </a:rPr>
                        <a:t>掩埋氣的燃燒或利用</a:t>
                      </a:r>
                      <a:endParaRPr sz="1200">
                        <a:latin typeface="Microsoft JhengHei"/>
                        <a:cs typeface="Microsoft JhengHei"/>
                      </a:endParaRPr>
                    </a:p>
                  </a:txBody>
                  <a:tcPr marL="0" marR="0" marB="0" marT="17780">
                    <a:lnR w="12700">
                      <a:solidFill>
                        <a:srgbClr val="E7BB29"/>
                      </a:solidFill>
                      <a:prstDash val="solid"/>
                    </a:lnR>
                    <a:lnB w="12700">
                      <a:solidFill>
                        <a:srgbClr val="E7BB29"/>
                      </a:solidFill>
                      <a:prstDash val="solid"/>
                    </a:lnB>
                    <a:solidFill>
                      <a:srgbClr val="F9F4E8"/>
                    </a:solidFill>
                  </a:tcPr>
                </a:tc>
              </a:tr>
              <a:tr h="225425">
                <a:tc>
                  <a:txBody>
                    <a:bodyPr/>
                    <a:lstStyle/>
                    <a:p>
                      <a:pPr algn="ctr" marL="14604">
                        <a:lnSpc>
                          <a:spcPct val="100000"/>
                        </a:lnSpc>
                        <a:spcBef>
                          <a:spcPts val="135"/>
                        </a:spcBef>
                      </a:pPr>
                      <a:r>
                        <a:rPr dirty="0" sz="1200" spc="-50">
                          <a:latin typeface="Microsoft JhengHei"/>
                          <a:cs typeface="Microsoft JhengHei"/>
                        </a:rPr>
                        <a:t>2</a:t>
                      </a:r>
                      <a:endParaRPr sz="1200">
                        <a:latin typeface="Microsoft JhengHei"/>
                        <a:cs typeface="Microsoft JhengHei"/>
                      </a:endParaRPr>
                    </a:p>
                  </a:txBody>
                  <a:tcPr marL="0" marR="0" marB="0" marT="17145">
                    <a:lnL w="12700">
                      <a:solidFill>
                        <a:srgbClr val="E7BB29"/>
                      </a:solidFill>
                      <a:prstDash val="solid"/>
                    </a:lnL>
                    <a:lnT w="12700">
                      <a:solidFill>
                        <a:srgbClr val="E7BB29"/>
                      </a:solidFill>
                      <a:prstDash val="solid"/>
                    </a:lnT>
                    <a:lnB w="12700">
                      <a:solidFill>
                        <a:srgbClr val="E7BB29"/>
                      </a:solidFill>
                      <a:prstDash val="solid"/>
                    </a:lnB>
                  </a:tcPr>
                </a:tc>
                <a:tc>
                  <a:txBody>
                    <a:bodyPr/>
                    <a:lstStyle/>
                    <a:p>
                      <a:pPr algn="ctr" marL="16510">
                        <a:lnSpc>
                          <a:spcPct val="100000"/>
                        </a:lnSpc>
                        <a:spcBef>
                          <a:spcPts val="135"/>
                        </a:spcBef>
                      </a:pPr>
                      <a:r>
                        <a:rPr dirty="0" sz="1200" spc="-10">
                          <a:latin typeface="Microsoft JhengHei"/>
                          <a:cs typeface="Microsoft JhengHei"/>
                        </a:rPr>
                        <a:t>ACM0002</a:t>
                      </a:r>
                      <a:endParaRPr sz="1200">
                        <a:latin typeface="Microsoft JhengHei"/>
                        <a:cs typeface="Microsoft JhengHei"/>
                      </a:endParaRPr>
                    </a:p>
                  </a:txBody>
                  <a:tcPr marL="0" marR="0" marB="0" marT="17145">
                    <a:lnT w="12700">
                      <a:solidFill>
                        <a:srgbClr val="E7BB29"/>
                      </a:solidFill>
                      <a:prstDash val="solid"/>
                    </a:lnT>
                    <a:lnB w="12700">
                      <a:solidFill>
                        <a:srgbClr val="E7BB29"/>
                      </a:solidFill>
                      <a:prstDash val="solid"/>
                    </a:lnB>
                  </a:tcPr>
                </a:tc>
                <a:tc>
                  <a:txBody>
                    <a:bodyPr/>
                    <a:lstStyle/>
                    <a:p>
                      <a:pPr marL="17780">
                        <a:lnSpc>
                          <a:spcPct val="100000"/>
                        </a:lnSpc>
                        <a:spcBef>
                          <a:spcPts val="135"/>
                        </a:spcBef>
                      </a:pPr>
                      <a:r>
                        <a:rPr dirty="0" sz="1200" spc="-10">
                          <a:latin typeface="Microsoft JhengHei"/>
                          <a:cs typeface="Microsoft JhengHei"/>
                        </a:rPr>
                        <a:t>再生能源併網發電</a:t>
                      </a:r>
                      <a:endParaRPr sz="1200">
                        <a:latin typeface="Microsoft JhengHei"/>
                        <a:cs typeface="Microsoft JhengHei"/>
                      </a:endParaRPr>
                    </a:p>
                  </a:txBody>
                  <a:tcPr marL="0" marR="0" marB="0" marT="17145">
                    <a:lnR w="12700">
                      <a:solidFill>
                        <a:srgbClr val="E7BB29"/>
                      </a:solidFill>
                      <a:prstDash val="solid"/>
                    </a:lnR>
                    <a:lnT w="12700">
                      <a:solidFill>
                        <a:srgbClr val="E7BB29"/>
                      </a:solidFill>
                      <a:prstDash val="solid"/>
                    </a:lnT>
                    <a:lnB w="12700">
                      <a:solidFill>
                        <a:srgbClr val="E7BB29"/>
                      </a:solidFill>
                      <a:prstDash val="solid"/>
                    </a:lnB>
                  </a:tcPr>
                </a:tc>
              </a:tr>
              <a:tr h="225425">
                <a:tc>
                  <a:txBody>
                    <a:bodyPr/>
                    <a:lstStyle/>
                    <a:p>
                      <a:pPr algn="ctr" marL="14604">
                        <a:lnSpc>
                          <a:spcPct val="100000"/>
                        </a:lnSpc>
                        <a:spcBef>
                          <a:spcPts val="135"/>
                        </a:spcBef>
                      </a:pPr>
                      <a:r>
                        <a:rPr dirty="0" sz="1200" spc="-50">
                          <a:latin typeface="Microsoft JhengHei"/>
                          <a:cs typeface="Microsoft JhengHei"/>
                        </a:rPr>
                        <a:t>3</a:t>
                      </a:r>
                      <a:endParaRPr sz="1200">
                        <a:latin typeface="Microsoft JhengHei"/>
                        <a:cs typeface="Microsoft JhengHei"/>
                      </a:endParaRPr>
                    </a:p>
                  </a:txBody>
                  <a:tcPr marL="0" marR="0" marB="0" marT="17145">
                    <a:lnL w="12700">
                      <a:solidFill>
                        <a:srgbClr val="E7BB29"/>
                      </a:solidFill>
                      <a:prstDash val="solid"/>
                    </a:lnL>
                    <a:lnT w="12700">
                      <a:solidFill>
                        <a:srgbClr val="E7BB29"/>
                      </a:solidFill>
                      <a:prstDash val="solid"/>
                    </a:lnT>
                    <a:lnB w="12700">
                      <a:solidFill>
                        <a:srgbClr val="E7BB29"/>
                      </a:solidFill>
                      <a:prstDash val="solid"/>
                    </a:lnB>
                    <a:solidFill>
                      <a:srgbClr val="F9F4E8"/>
                    </a:solidFill>
                  </a:tcPr>
                </a:tc>
                <a:tc>
                  <a:txBody>
                    <a:bodyPr/>
                    <a:lstStyle/>
                    <a:p>
                      <a:pPr algn="ctr" marL="16510">
                        <a:lnSpc>
                          <a:spcPct val="100000"/>
                        </a:lnSpc>
                        <a:spcBef>
                          <a:spcPts val="135"/>
                        </a:spcBef>
                      </a:pPr>
                      <a:r>
                        <a:rPr dirty="0" sz="1200" spc="-10">
                          <a:latin typeface="Microsoft JhengHei"/>
                          <a:cs typeface="Microsoft JhengHei"/>
                        </a:rPr>
                        <a:t>ACM0003</a:t>
                      </a:r>
                      <a:endParaRPr sz="1200">
                        <a:latin typeface="Microsoft JhengHei"/>
                        <a:cs typeface="Microsoft JhengHei"/>
                      </a:endParaRPr>
                    </a:p>
                  </a:txBody>
                  <a:tcPr marL="0" marR="0" marB="0" marT="17145">
                    <a:lnT w="12700">
                      <a:solidFill>
                        <a:srgbClr val="E7BB29"/>
                      </a:solidFill>
                      <a:prstDash val="solid"/>
                    </a:lnT>
                    <a:lnB w="12700">
                      <a:solidFill>
                        <a:srgbClr val="E7BB29"/>
                      </a:solidFill>
                      <a:prstDash val="solid"/>
                    </a:lnB>
                    <a:solidFill>
                      <a:srgbClr val="F9F4E8"/>
                    </a:solidFill>
                  </a:tcPr>
                </a:tc>
                <a:tc>
                  <a:txBody>
                    <a:bodyPr/>
                    <a:lstStyle/>
                    <a:p>
                      <a:pPr marL="17780">
                        <a:lnSpc>
                          <a:spcPct val="100000"/>
                        </a:lnSpc>
                        <a:spcBef>
                          <a:spcPts val="135"/>
                        </a:spcBef>
                      </a:pPr>
                      <a:r>
                        <a:rPr dirty="0" sz="1200" spc="-5">
                          <a:latin typeface="Microsoft JhengHei"/>
                          <a:cs typeface="Microsoft JhengHei"/>
                        </a:rPr>
                        <a:t>水泥或生石灰製造過程中部份化石燃料替代</a:t>
                      </a:r>
                      <a:endParaRPr sz="1200">
                        <a:latin typeface="Microsoft JhengHei"/>
                        <a:cs typeface="Microsoft JhengHei"/>
                      </a:endParaRPr>
                    </a:p>
                  </a:txBody>
                  <a:tcPr marL="0" marR="0" marB="0" marT="17145">
                    <a:lnR w="12700">
                      <a:solidFill>
                        <a:srgbClr val="E7BB29"/>
                      </a:solidFill>
                      <a:prstDash val="solid"/>
                    </a:lnR>
                    <a:lnT w="12700">
                      <a:solidFill>
                        <a:srgbClr val="E7BB29"/>
                      </a:solidFill>
                      <a:prstDash val="solid"/>
                    </a:lnT>
                    <a:lnB w="12700">
                      <a:solidFill>
                        <a:srgbClr val="E7BB29"/>
                      </a:solidFill>
                      <a:prstDash val="solid"/>
                    </a:lnB>
                    <a:solidFill>
                      <a:srgbClr val="F9F4E8"/>
                    </a:solidFill>
                  </a:tcPr>
                </a:tc>
              </a:tr>
              <a:tr h="225425">
                <a:tc>
                  <a:txBody>
                    <a:bodyPr/>
                    <a:lstStyle/>
                    <a:p>
                      <a:pPr algn="ctr" marL="14604">
                        <a:lnSpc>
                          <a:spcPct val="100000"/>
                        </a:lnSpc>
                        <a:spcBef>
                          <a:spcPts val="140"/>
                        </a:spcBef>
                      </a:pPr>
                      <a:r>
                        <a:rPr dirty="0" sz="1200" spc="-50">
                          <a:latin typeface="Microsoft JhengHei"/>
                          <a:cs typeface="Microsoft JhengHei"/>
                        </a:rPr>
                        <a:t>4</a:t>
                      </a:r>
                      <a:endParaRPr sz="1200">
                        <a:latin typeface="Microsoft JhengHei"/>
                        <a:cs typeface="Microsoft JhengHei"/>
                      </a:endParaRPr>
                    </a:p>
                  </a:txBody>
                  <a:tcPr marL="0" marR="0" marB="0" marT="17780">
                    <a:lnL w="12700">
                      <a:solidFill>
                        <a:srgbClr val="E7BB29"/>
                      </a:solidFill>
                      <a:prstDash val="solid"/>
                    </a:lnL>
                    <a:lnT w="12700">
                      <a:solidFill>
                        <a:srgbClr val="E7BB29"/>
                      </a:solidFill>
                      <a:prstDash val="solid"/>
                    </a:lnT>
                    <a:lnB w="12700">
                      <a:solidFill>
                        <a:srgbClr val="E7BB29"/>
                      </a:solidFill>
                      <a:prstDash val="solid"/>
                    </a:lnB>
                  </a:tcPr>
                </a:tc>
                <a:tc>
                  <a:txBody>
                    <a:bodyPr/>
                    <a:lstStyle/>
                    <a:p>
                      <a:pPr algn="ctr" marL="16510">
                        <a:lnSpc>
                          <a:spcPct val="100000"/>
                        </a:lnSpc>
                        <a:spcBef>
                          <a:spcPts val="140"/>
                        </a:spcBef>
                      </a:pPr>
                      <a:r>
                        <a:rPr dirty="0" sz="1200" spc="-10">
                          <a:latin typeface="Microsoft JhengHei"/>
                          <a:cs typeface="Microsoft JhengHei"/>
                        </a:rPr>
                        <a:t>ACM0006</a:t>
                      </a:r>
                      <a:endParaRPr sz="1200">
                        <a:latin typeface="Microsoft JhengHei"/>
                        <a:cs typeface="Microsoft JhengHei"/>
                      </a:endParaRPr>
                    </a:p>
                  </a:txBody>
                  <a:tcPr marL="0" marR="0" marB="0" marT="17780">
                    <a:lnT w="12700">
                      <a:solidFill>
                        <a:srgbClr val="E7BB29"/>
                      </a:solidFill>
                      <a:prstDash val="solid"/>
                    </a:lnT>
                    <a:lnB w="12700">
                      <a:solidFill>
                        <a:srgbClr val="E7BB29"/>
                      </a:solidFill>
                      <a:prstDash val="solid"/>
                    </a:lnB>
                  </a:tcPr>
                </a:tc>
                <a:tc>
                  <a:txBody>
                    <a:bodyPr/>
                    <a:lstStyle/>
                    <a:p>
                      <a:pPr marL="17780">
                        <a:lnSpc>
                          <a:spcPct val="100000"/>
                        </a:lnSpc>
                        <a:spcBef>
                          <a:spcPts val="140"/>
                        </a:spcBef>
                      </a:pPr>
                      <a:r>
                        <a:rPr dirty="0" sz="1200" spc="-15">
                          <a:latin typeface="Microsoft JhengHei"/>
                          <a:cs typeface="Microsoft JhengHei"/>
                        </a:rPr>
                        <a:t>生物質發電和發熱整合減量方法</a:t>
                      </a:r>
                      <a:endParaRPr sz="1200">
                        <a:latin typeface="Microsoft JhengHei"/>
                        <a:cs typeface="Microsoft JhengHei"/>
                      </a:endParaRPr>
                    </a:p>
                  </a:txBody>
                  <a:tcPr marL="0" marR="0" marB="0" marT="17780">
                    <a:lnR w="12700">
                      <a:solidFill>
                        <a:srgbClr val="E7BB29"/>
                      </a:solidFill>
                      <a:prstDash val="solid"/>
                    </a:lnR>
                    <a:lnT w="12700">
                      <a:solidFill>
                        <a:srgbClr val="E7BB29"/>
                      </a:solidFill>
                      <a:prstDash val="solid"/>
                    </a:lnT>
                    <a:lnB w="12700">
                      <a:solidFill>
                        <a:srgbClr val="E7BB29"/>
                      </a:solidFill>
                      <a:prstDash val="solid"/>
                    </a:lnB>
                  </a:tcPr>
                </a:tc>
              </a:tr>
              <a:tr h="225425">
                <a:tc>
                  <a:txBody>
                    <a:bodyPr/>
                    <a:lstStyle/>
                    <a:p>
                      <a:pPr algn="ctr" marL="14604">
                        <a:lnSpc>
                          <a:spcPct val="100000"/>
                        </a:lnSpc>
                        <a:spcBef>
                          <a:spcPts val="140"/>
                        </a:spcBef>
                      </a:pPr>
                      <a:r>
                        <a:rPr dirty="0" sz="1200" spc="-50">
                          <a:latin typeface="Microsoft JhengHei"/>
                          <a:cs typeface="Microsoft JhengHei"/>
                        </a:rPr>
                        <a:t>5</a:t>
                      </a:r>
                      <a:endParaRPr sz="1200">
                        <a:latin typeface="Microsoft JhengHei"/>
                        <a:cs typeface="Microsoft JhengHei"/>
                      </a:endParaRPr>
                    </a:p>
                  </a:txBody>
                  <a:tcPr marL="0" marR="0" marB="0" marT="17780">
                    <a:lnL w="12700">
                      <a:solidFill>
                        <a:srgbClr val="E7BB29"/>
                      </a:solidFill>
                      <a:prstDash val="solid"/>
                    </a:lnL>
                    <a:lnT w="12700">
                      <a:solidFill>
                        <a:srgbClr val="E7BB29"/>
                      </a:solidFill>
                      <a:prstDash val="solid"/>
                    </a:lnT>
                    <a:lnB w="12700">
                      <a:solidFill>
                        <a:srgbClr val="E7BB29"/>
                      </a:solidFill>
                      <a:prstDash val="solid"/>
                    </a:lnB>
                    <a:solidFill>
                      <a:srgbClr val="F9F4E8"/>
                    </a:solidFill>
                  </a:tcPr>
                </a:tc>
                <a:tc>
                  <a:txBody>
                    <a:bodyPr/>
                    <a:lstStyle/>
                    <a:p>
                      <a:pPr algn="ctr" marL="16510">
                        <a:lnSpc>
                          <a:spcPct val="100000"/>
                        </a:lnSpc>
                        <a:spcBef>
                          <a:spcPts val="140"/>
                        </a:spcBef>
                      </a:pPr>
                      <a:r>
                        <a:rPr dirty="0" sz="1200" spc="-10">
                          <a:latin typeface="Microsoft JhengHei"/>
                          <a:cs typeface="Microsoft JhengHei"/>
                        </a:rPr>
                        <a:t>ACM0007</a:t>
                      </a:r>
                      <a:endParaRPr sz="1200">
                        <a:latin typeface="Microsoft JhengHei"/>
                        <a:cs typeface="Microsoft JhengHei"/>
                      </a:endParaRPr>
                    </a:p>
                  </a:txBody>
                  <a:tcPr marL="0" marR="0" marB="0" marT="17780">
                    <a:lnT w="12700">
                      <a:solidFill>
                        <a:srgbClr val="E7BB29"/>
                      </a:solidFill>
                      <a:prstDash val="solid"/>
                    </a:lnT>
                    <a:lnB w="12700">
                      <a:solidFill>
                        <a:srgbClr val="E7BB29"/>
                      </a:solidFill>
                      <a:prstDash val="solid"/>
                    </a:lnB>
                    <a:solidFill>
                      <a:srgbClr val="F9F4E8"/>
                    </a:solidFill>
                  </a:tcPr>
                </a:tc>
                <a:tc>
                  <a:txBody>
                    <a:bodyPr/>
                    <a:lstStyle/>
                    <a:p>
                      <a:pPr marL="17780">
                        <a:lnSpc>
                          <a:spcPct val="100000"/>
                        </a:lnSpc>
                        <a:spcBef>
                          <a:spcPts val="140"/>
                        </a:spcBef>
                      </a:pPr>
                      <a:r>
                        <a:rPr dirty="0" sz="1200" spc="-5">
                          <a:latin typeface="Microsoft JhengHei"/>
                          <a:cs typeface="Microsoft JhengHei"/>
                        </a:rPr>
                        <a:t>單循環發電轉換為複循環發電</a:t>
                      </a:r>
                      <a:endParaRPr sz="1200">
                        <a:latin typeface="Microsoft JhengHei"/>
                        <a:cs typeface="Microsoft JhengHei"/>
                      </a:endParaRPr>
                    </a:p>
                  </a:txBody>
                  <a:tcPr marL="0" marR="0" marB="0" marT="17780">
                    <a:lnR w="12700">
                      <a:solidFill>
                        <a:srgbClr val="E7BB29"/>
                      </a:solidFill>
                      <a:prstDash val="solid"/>
                    </a:lnR>
                    <a:lnT w="12700">
                      <a:solidFill>
                        <a:srgbClr val="E7BB29"/>
                      </a:solidFill>
                      <a:prstDash val="solid"/>
                    </a:lnT>
                    <a:lnB w="12700">
                      <a:solidFill>
                        <a:srgbClr val="E7BB29"/>
                      </a:solidFill>
                      <a:prstDash val="solid"/>
                    </a:lnB>
                    <a:solidFill>
                      <a:srgbClr val="F9F4E8"/>
                    </a:solidFill>
                  </a:tcPr>
                </a:tc>
              </a:tr>
              <a:tr h="225425">
                <a:tc>
                  <a:txBody>
                    <a:bodyPr/>
                    <a:lstStyle/>
                    <a:p>
                      <a:pPr algn="ctr" marL="14604">
                        <a:lnSpc>
                          <a:spcPct val="100000"/>
                        </a:lnSpc>
                        <a:spcBef>
                          <a:spcPts val="140"/>
                        </a:spcBef>
                      </a:pPr>
                      <a:r>
                        <a:rPr dirty="0" sz="1200" spc="-50">
                          <a:latin typeface="Microsoft JhengHei"/>
                          <a:cs typeface="Microsoft JhengHei"/>
                        </a:rPr>
                        <a:t>6</a:t>
                      </a:r>
                      <a:endParaRPr sz="1200">
                        <a:latin typeface="Microsoft JhengHei"/>
                        <a:cs typeface="Microsoft JhengHei"/>
                      </a:endParaRPr>
                    </a:p>
                  </a:txBody>
                  <a:tcPr marL="0" marR="0" marB="0" marT="17780">
                    <a:lnL w="12700">
                      <a:solidFill>
                        <a:srgbClr val="E7BB29"/>
                      </a:solidFill>
                      <a:prstDash val="solid"/>
                    </a:lnL>
                    <a:lnT w="12700">
                      <a:solidFill>
                        <a:srgbClr val="E7BB29"/>
                      </a:solidFill>
                      <a:prstDash val="solid"/>
                    </a:lnT>
                    <a:lnB w="12700">
                      <a:solidFill>
                        <a:srgbClr val="E7BB29"/>
                      </a:solidFill>
                      <a:prstDash val="solid"/>
                    </a:lnB>
                  </a:tcPr>
                </a:tc>
                <a:tc>
                  <a:txBody>
                    <a:bodyPr/>
                    <a:lstStyle/>
                    <a:p>
                      <a:pPr algn="ctr" marL="16510">
                        <a:lnSpc>
                          <a:spcPct val="100000"/>
                        </a:lnSpc>
                        <a:spcBef>
                          <a:spcPts val="140"/>
                        </a:spcBef>
                      </a:pPr>
                      <a:r>
                        <a:rPr dirty="0" sz="1200" spc="-10">
                          <a:latin typeface="Microsoft JhengHei"/>
                          <a:cs typeface="Microsoft JhengHei"/>
                        </a:rPr>
                        <a:t>ACM0009</a:t>
                      </a:r>
                      <a:endParaRPr sz="1200">
                        <a:latin typeface="Microsoft JhengHei"/>
                        <a:cs typeface="Microsoft JhengHei"/>
                      </a:endParaRPr>
                    </a:p>
                  </a:txBody>
                  <a:tcPr marL="0" marR="0" marB="0" marT="17780">
                    <a:lnT w="12700">
                      <a:solidFill>
                        <a:srgbClr val="E7BB29"/>
                      </a:solidFill>
                      <a:prstDash val="solid"/>
                    </a:lnT>
                    <a:lnB w="12700">
                      <a:solidFill>
                        <a:srgbClr val="E7BB29"/>
                      </a:solidFill>
                      <a:prstDash val="solid"/>
                    </a:lnB>
                  </a:tcPr>
                </a:tc>
                <a:tc>
                  <a:txBody>
                    <a:bodyPr/>
                    <a:lstStyle/>
                    <a:p>
                      <a:pPr marL="17780">
                        <a:lnSpc>
                          <a:spcPct val="100000"/>
                        </a:lnSpc>
                        <a:spcBef>
                          <a:spcPts val="140"/>
                        </a:spcBef>
                      </a:pPr>
                      <a:r>
                        <a:rPr dirty="0" sz="1200" spc="-5">
                          <a:latin typeface="Microsoft JhengHei"/>
                          <a:cs typeface="Microsoft JhengHei"/>
                        </a:rPr>
                        <a:t>煤炭或石油燃料改為天然氣的工業燃料替代整合減量方法</a:t>
                      </a:r>
                      <a:endParaRPr sz="1200">
                        <a:latin typeface="Microsoft JhengHei"/>
                        <a:cs typeface="Microsoft JhengHei"/>
                      </a:endParaRPr>
                    </a:p>
                  </a:txBody>
                  <a:tcPr marL="0" marR="0" marB="0" marT="17780">
                    <a:lnR w="12700">
                      <a:solidFill>
                        <a:srgbClr val="E7BB29"/>
                      </a:solidFill>
                      <a:prstDash val="solid"/>
                    </a:lnR>
                    <a:lnT w="12700">
                      <a:solidFill>
                        <a:srgbClr val="E7BB29"/>
                      </a:solidFill>
                      <a:prstDash val="solid"/>
                    </a:lnT>
                    <a:lnB w="12700">
                      <a:solidFill>
                        <a:srgbClr val="E7BB29"/>
                      </a:solidFill>
                      <a:prstDash val="solid"/>
                    </a:lnB>
                  </a:tcPr>
                </a:tc>
              </a:tr>
              <a:tr h="225425">
                <a:tc>
                  <a:txBody>
                    <a:bodyPr/>
                    <a:lstStyle/>
                    <a:p>
                      <a:pPr algn="ctr" marL="14604">
                        <a:lnSpc>
                          <a:spcPct val="100000"/>
                        </a:lnSpc>
                        <a:spcBef>
                          <a:spcPts val="140"/>
                        </a:spcBef>
                      </a:pPr>
                      <a:r>
                        <a:rPr dirty="0" sz="1200" spc="-50">
                          <a:latin typeface="Microsoft JhengHei"/>
                          <a:cs typeface="Microsoft JhengHei"/>
                        </a:rPr>
                        <a:t>7</a:t>
                      </a:r>
                      <a:endParaRPr sz="1200">
                        <a:latin typeface="Microsoft JhengHei"/>
                        <a:cs typeface="Microsoft JhengHei"/>
                      </a:endParaRPr>
                    </a:p>
                  </a:txBody>
                  <a:tcPr marL="0" marR="0" marB="0" marT="17780">
                    <a:lnL w="12700">
                      <a:solidFill>
                        <a:srgbClr val="E7BB29"/>
                      </a:solidFill>
                      <a:prstDash val="solid"/>
                    </a:lnL>
                    <a:lnT w="12700">
                      <a:solidFill>
                        <a:srgbClr val="E7BB29"/>
                      </a:solidFill>
                      <a:prstDash val="solid"/>
                    </a:lnT>
                    <a:lnB w="12700">
                      <a:solidFill>
                        <a:srgbClr val="E7BB29"/>
                      </a:solidFill>
                      <a:prstDash val="solid"/>
                    </a:lnB>
                    <a:solidFill>
                      <a:srgbClr val="F9F4E8"/>
                    </a:solidFill>
                  </a:tcPr>
                </a:tc>
                <a:tc>
                  <a:txBody>
                    <a:bodyPr/>
                    <a:lstStyle/>
                    <a:p>
                      <a:pPr algn="ctr" marL="16510">
                        <a:lnSpc>
                          <a:spcPct val="100000"/>
                        </a:lnSpc>
                        <a:spcBef>
                          <a:spcPts val="140"/>
                        </a:spcBef>
                      </a:pPr>
                      <a:r>
                        <a:rPr dirty="0" sz="1200" spc="-10">
                          <a:latin typeface="Microsoft JhengHei"/>
                          <a:cs typeface="Microsoft JhengHei"/>
                        </a:rPr>
                        <a:t>ACM0010</a:t>
                      </a:r>
                      <a:endParaRPr sz="1200">
                        <a:latin typeface="Microsoft JhengHei"/>
                        <a:cs typeface="Microsoft JhengHei"/>
                      </a:endParaRPr>
                    </a:p>
                  </a:txBody>
                  <a:tcPr marL="0" marR="0" marB="0" marT="17780">
                    <a:lnT w="12700">
                      <a:solidFill>
                        <a:srgbClr val="E7BB29"/>
                      </a:solidFill>
                      <a:prstDash val="solid"/>
                    </a:lnT>
                    <a:lnB w="12700">
                      <a:solidFill>
                        <a:srgbClr val="E7BB29"/>
                      </a:solidFill>
                      <a:prstDash val="solid"/>
                    </a:lnB>
                    <a:solidFill>
                      <a:srgbClr val="F9F4E8"/>
                    </a:solidFill>
                  </a:tcPr>
                </a:tc>
                <a:tc>
                  <a:txBody>
                    <a:bodyPr/>
                    <a:lstStyle/>
                    <a:p>
                      <a:pPr marL="17780">
                        <a:lnSpc>
                          <a:spcPct val="100000"/>
                        </a:lnSpc>
                        <a:spcBef>
                          <a:spcPts val="140"/>
                        </a:spcBef>
                      </a:pPr>
                      <a:r>
                        <a:rPr dirty="0" sz="1200" spc="-5">
                          <a:latin typeface="Microsoft JhengHei"/>
                          <a:cs typeface="Microsoft JhengHei"/>
                        </a:rPr>
                        <a:t>糞肥管理系統減少溫室氣體排放</a:t>
                      </a:r>
                      <a:endParaRPr sz="1200">
                        <a:latin typeface="Microsoft JhengHei"/>
                        <a:cs typeface="Microsoft JhengHei"/>
                      </a:endParaRPr>
                    </a:p>
                  </a:txBody>
                  <a:tcPr marL="0" marR="0" marB="0" marT="17780">
                    <a:lnR w="12700">
                      <a:solidFill>
                        <a:srgbClr val="E7BB29"/>
                      </a:solidFill>
                      <a:prstDash val="solid"/>
                    </a:lnR>
                    <a:lnT w="12700">
                      <a:solidFill>
                        <a:srgbClr val="E7BB29"/>
                      </a:solidFill>
                      <a:prstDash val="solid"/>
                    </a:lnT>
                    <a:lnB w="12700">
                      <a:solidFill>
                        <a:srgbClr val="E7BB29"/>
                      </a:solidFill>
                      <a:prstDash val="solid"/>
                    </a:lnB>
                    <a:solidFill>
                      <a:srgbClr val="F9F4E8"/>
                    </a:solidFill>
                  </a:tcPr>
                </a:tc>
              </a:tr>
              <a:tr h="225425">
                <a:tc>
                  <a:txBody>
                    <a:bodyPr/>
                    <a:lstStyle/>
                    <a:p>
                      <a:pPr algn="ctr" marL="14604">
                        <a:lnSpc>
                          <a:spcPct val="100000"/>
                        </a:lnSpc>
                        <a:spcBef>
                          <a:spcPts val="140"/>
                        </a:spcBef>
                      </a:pPr>
                      <a:r>
                        <a:rPr dirty="0" sz="1200" spc="-50">
                          <a:latin typeface="Microsoft JhengHei"/>
                          <a:cs typeface="Microsoft JhengHei"/>
                        </a:rPr>
                        <a:t>8</a:t>
                      </a:r>
                      <a:endParaRPr sz="1200">
                        <a:latin typeface="Microsoft JhengHei"/>
                        <a:cs typeface="Microsoft JhengHei"/>
                      </a:endParaRPr>
                    </a:p>
                  </a:txBody>
                  <a:tcPr marL="0" marR="0" marB="0" marT="17780">
                    <a:lnL w="12700">
                      <a:solidFill>
                        <a:srgbClr val="E7BB29"/>
                      </a:solidFill>
                      <a:prstDash val="solid"/>
                    </a:lnL>
                    <a:lnT w="12700">
                      <a:solidFill>
                        <a:srgbClr val="E7BB29"/>
                      </a:solidFill>
                      <a:prstDash val="solid"/>
                    </a:lnT>
                    <a:lnB w="12700">
                      <a:solidFill>
                        <a:srgbClr val="E7BB29"/>
                      </a:solidFill>
                      <a:prstDash val="solid"/>
                    </a:lnB>
                  </a:tcPr>
                </a:tc>
                <a:tc>
                  <a:txBody>
                    <a:bodyPr/>
                    <a:lstStyle/>
                    <a:p>
                      <a:pPr algn="ctr" marL="16510">
                        <a:lnSpc>
                          <a:spcPct val="100000"/>
                        </a:lnSpc>
                        <a:spcBef>
                          <a:spcPts val="140"/>
                        </a:spcBef>
                      </a:pPr>
                      <a:r>
                        <a:rPr dirty="0" sz="1200" spc="-10">
                          <a:latin typeface="Microsoft JhengHei"/>
                          <a:cs typeface="Microsoft JhengHei"/>
                        </a:rPr>
                        <a:t>ACM0012</a:t>
                      </a:r>
                      <a:endParaRPr sz="1200">
                        <a:latin typeface="Microsoft JhengHei"/>
                        <a:cs typeface="Microsoft JhengHei"/>
                      </a:endParaRPr>
                    </a:p>
                  </a:txBody>
                  <a:tcPr marL="0" marR="0" marB="0" marT="17780">
                    <a:lnT w="12700">
                      <a:solidFill>
                        <a:srgbClr val="E7BB29"/>
                      </a:solidFill>
                      <a:prstDash val="solid"/>
                    </a:lnT>
                    <a:lnB w="12700">
                      <a:solidFill>
                        <a:srgbClr val="E7BB29"/>
                      </a:solidFill>
                      <a:prstDash val="solid"/>
                    </a:lnB>
                  </a:tcPr>
                </a:tc>
                <a:tc>
                  <a:txBody>
                    <a:bodyPr/>
                    <a:lstStyle/>
                    <a:p>
                      <a:pPr marL="17780">
                        <a:lnSpc>
                          <a:spcPct val="100000"/>
                        </a:lnSpc>
                        <a:spcBef>
                          <a:spcPts val="140"/>
                        </a:spcBef>
                      </a:pPr>
                      <a:r>
                        <a:rPr dirty="0" sz="1200" spc="-15">
                          <a:latin typeface="Microsoft JhengHei"/>
                          <a:cs typeface="Microsoft JhengHei"/>
                        </a:rPr>
                        <a:t>廢能回收</a:t>
                      </a:r>
                      <a:endParaRPr sz="1200">
                        <a:latin typeface="Microsoft JhengHei"/>
                        <a:cs typeface="Microsoft JhengHei"/>
                      </a:endParaRPr>
                    </a:p>
                  </a:txBody>
                  <a:tcPr marL="0" marR="0" marB="0" marT="17780">
                    <a:lnR w="12700">
                      <a:solidFill>
                        <a:srgbClr val="E7BB29"/>
                      </a:solidFill>
                      <a:prstDash val="solid"/>
                    </a:lnR>
                    <a:lnT w="12700">
                      <a:solidFill>
                        <a:srgbClr val="E7BB29"/>
                      </a:solidFill>
                      <a:prstDash val="solid"/>
                    </a:lnT>
                    <a:lnB w="12700">
                      <a:solidFill>
                        <a:srgbClr val="E7BB29"/>
                      </a:solidFill>
                      <a:prstDash val="solid"/>
                    </a:lnB>
                  </a:tcPr>
                </a:tc>
              </a:tr>
              <a:tr h="225425">
                <a:tc>
                  <a:txBody>
                    <a:bodyPr/>
                    <a:lstStyle/>
                    <a:p>
                      <a:pPr algn="ctr" marL="14604">
                        <a:lnSpc>
                          <a:spcPct val="100000"/>
                        </a:lnSpc>
                        <a:spcBef>
                          <a:spcPts val="140"/>
                        </a:spcBef>
                      </a:pPr>
                      <a:r>
                        <a:rPr dirty="0" sz="1200" spc="-50">
                          <a:latin typeface="Microsoft JhengHei"/>
                          <a:cs typeface="Microsoft JhengHei"/>
                        </a:rPr>
                        <a:t>9</a:t>
                      </a:r>
                      <a:endParaRPr sz="1200">
                        <a:latin typeface="Microsoft JhengHei"/>
                        <a:cs typeface="Microsoft JhengHei"/>
                      </a:endParaRPr>
                    </a:p>
                  </a:txBody>
                  <a:tcPr marL="0" marR="0" marB="0" marT="17780">
                    <a:lnL w="12700">
                      <a:solidFill>
                        <a:srgbClr val="E7BB29"/>
                      </a:solidFill>
                      <a:prstDash val="solid"/>
                    </a:lnL>
                    <a:lnT w="12700">
                      <a:solidFill>
                        <a:srgbClr val="E7BB29"/>
                      </a:solidFill>
                      <a:prstDash val="solid"/>
                    </a:lnT>
                    <a:lnB w="12700">
                      <a:solidFill>
                        <a:srgbClr val="E7BB29"/>
                      </a:solidFill>
                      <a:prstDash val="solid"/>
                    </a:lnB>
                    <a:solidFill>
                      <a:srgbClr val="F9F4E8"/>
                    </a:solidFill>
                  </a:tcPr>
                </a:tc>
                <a:tc>
                  <a:txBody>
                    <a:bodyPr/>
                    <a:lstStyle/>
                    <a:p>
                      <a:pPr algn="ctr" marL="16510">
                        <a:lnSpc>
                          <a:spcPct val="100000"/>
                        </a:lnSpc>
                        <a:spcBef>
                          <a:spcPts val="140"/>
                        </a:spcBef>
                      </a:pPr>
                      <a:r>
                        <a:rPr dirty="0" sz="1200" spc="-10">
                          <a:latin typeface="Microsoft JhengHei"/>
                          <a:cs typeface="Microsoft JhengHei"/>
                        </a:rPr>
                        <a:t>ACM0014</a:t>
                      </a:r>
                      <a:endParaRPr sz="1200">
                        <a:latin typeface="Microsoft JhengHei"/>
                        <a:cs typeface="Microsoft JhengHei"/>
                      </a:endParaRPr>
                    </a:p>
                  </a:txBody>
                  <a:tcPr marL="0" marR="0" marB="0" marT="17780">
                    <a:lnT w="12700">
                      <a:solidFill>
                        <a:srgbClr val="E7BB29"/>
                      </a:solidFill>
                      <a:prstDash val="solid"/>
                    </a:lnT>
                    <a:lnB w="12700">
                      <a:solidFill>
                        <a:srgbClr val="E7BB29"/>
                      </a:solidFill>
                      <a:prstDash val="solid"/>
                    </a:lnB>
                    <a:solidFill>
                      <a:srgbClr val="F9F4E8"/>
                    </a:solidFill>
                  </a:tcPr>
                </a:tc>
                <a:tc>
                  <a:txBody>
                    <a:bodyPr/>
                    <a:lstStyle/>
                    <a:p>
                      <a:pPr marL="17780">
                        <a:lnSpc>
                          <a:spcPct val="100000"/>
                        </a:lnSpc>
                        <a:spcBef>
                          <a:spcPts val="140"/>
                        </a:spcBef>
                      </a:pPr>
                      <a:r>
                        <a:rPr dirty="0" sz="1200" spc="-20">
                          <a:latin typeface="Microsoft JhengHei"/>
                          <a:cs typeface="Microsoft JhengHei"/>
                        </a:rPr>
                        <a:t>廢水處理</a:t>
                      </a:r>
                      <a:endParaRPr sz="1200">
                        <a:latin typeface="Microsoft JhengHei"/>
                        <a:cs typeface="Microsoft JhengHei"/>
                      </a:endParaRPr>
                    </a:p>
                  </a:txBody>
                  <a:tcPr marL="0" marR="0" marB="0" marT="17780">
                    <a:lnR w="12700">
                      <a:solidFill>
                        <a:srgbClr val="E7BB29"/>
                      </a:solidFill>
                      <a:prstDash val="solid"/>
                    </a:lnR>
                    <a:lnT w="12700">
                      <a:solidFill>
                        <a:srgbClr val="E7BB29"/>
                      </a:solidFill>
                      <a:prstDash val="solid"/>
                    </a:lnT>
                    <a:lnB w="12700">
                      <a:solidFill>
                        <a:srgbClr val="E7BB29"/>
                      </a:solidFill>
                      <a:prstDash val="solid"/>
                    </a:lnB>
                    <a:solidFill>
                      <a:srgbClr val="F9F4E8"/>
                    </a:solidFill>
                  </a:tcPr>
                </a:tc>
              </a:tr>
              <a:tr h="225425">
                <a:tc>
                  <a:txBody>
                    <a:bodyPr/>
                    <a:lstStyle/>
                    <a:p>
                      <a:pPr algn="ctr" marL="14604">
                        <a:lnSpc>
                          <a:spcPct val="100000"/>
                        </a:lnSpc>
                        <a:spcBef>
                          <a:spcPts val="140"/>
                        </a:spcBef>
                      </a:pPr>
                      <a:r>
                        <a:rPr dirty="0" sz="1200" spc="-25">
                          <a:latin typeface="Microsoft JhengHei"/>
                          <a:cs typeface="Microsoft JhengHei"/>
                        </a:rPr>
                        <a:t>10</a:t>
                      </a:r>
                      <a:endParaRPr sz="1200">
                        <a:latin typeface="Microsoft JhengHei"/>
                        <a:cs typeface="Microsoft JhengHei"/>
                      </a:endParaRPr>
                    </a:p>
                  </a:txBody>
                  <a:tcPr marL="0" marR="0" marB="0" marT="17780">
                    <a:lnL w="12700">
                      <a:solidFill>
                        <a:srgbClr val="E7BB29"/>
                      </a:solidFill>
                      <a:prstDash val="solid"/>
                    </a:lnL>
                    <a:lnT w="12700">
                      <a:solidFill>
                        <a:srgbClr val="E7BB29"/>
                      </a:solidFill>
                      <a:prstDash val="solid"/>
                    </a:lnT>
                    <a:lnB w="12700">
                      <a:solidFill>
                        <a:srgbClr val="E7BB29"/>
                      </a:solidFill>
                      <a:prstDash val="solid"/>
                    </a:lnB>
                  </a:tcPr>
                </a:tc>
                <a:tc>
                  <a:txBody>
                    <a:bodyPr/>
                    <a:lstStyle/>
                    <a:p>
                      <a:pPr algn="ctr" marL="16510">
                        <a:lnSpc>
                          <a:spcPct val="100000"/>
                        </a:lnSpc>
                        <a:spcBef>
                          <a:spcPts val="140"/>
                        </a:spcBef>
                      </a:pPr>
                      <a:r>
                        <a:rPr dirty="0" sz="1200" spc="-10">
                          <a:latin typeface="Microsoft JhengHei"/>
                          <a:cs typeface="Microsoft JhengHei"/>
                        </a:rPr>
                        <a:t>ACM0017</a:t>
                      </a:r>
                      <a:endParaRPr sz="1200">
                        <a:latin typeface="Microsoft JhengHei"/>
                        <a:cs typeface="Microsoft JhengHei"/>
                      </a:endParaRPr>
                    </a:p>
                  </a:txBody>
                  <a:tcPr marL="0" marR="0" marB="0" marT="17780">
                    <a:lnT w="12700">
                      <a:solidFill>
                        <a:srgbClr val="E7BB29"/>
                      </a:solidFill>
                      <a:prstDash val="solid"/>
                    </a:lnT>
                    <a:lnB w="12700">
                      <a:solidFill>
                        <a:srgbClr val="E7BB29"/>
                      </a:solidFill>
                      <a:prstDash val="solid"/>
                    </a:lnB>
                  </a:tcPr>
                </a:tc>
                <a:tc>
                  <a:txBody>
                    <a:bodyPr/>
                    <a:lstStyle/>
                    <a:p>
                      <a:pPr marL="17780">
                        <a:lnSpc>
                          <a:spcPct val="100000"/>
                        </a:lnSpc>
                        <a:spcBef>
                          <a:spcPts val="140"/>
                        </a:spcBef>
                      </a:pPr>
                      <a:r>
                        <a:rPr dirty="0" sz="1200" spc="-10">
                          <a:latin typeface="Microsoft JhengHei"/>
                          <a:cs typeface="Microsoft JhengHei"/>
                        </a:rPr>
                        <a:t>生質燃料生產</a:t>
                      </a:r>
                      <a:endParaRPr sz="1200">
                        <a:latin typeface="Microsoft JhengHei"/>
                        <a:cs typeface="Microsoft JhengHei"/>
                      </a:endParaRPr>
                    </a:p>
                  </a:txBody>
                  <a:tcPr marL="0" marR="0" marB="0" marT="17780">
                    <a:lnR w="12700">
                      <a:solidFill>
                        <a:srgbClr val="E7BB29"/>
                      </a:solidFill>
                      <a:prstDash val="solid"/>
                    </a:lnR>
                    <a:lnT w="12700">
                      <a:solidFill>
                        <a:srgbClr val="E7BB29"/>
                      </a:solidFill>
                      <a:prstDash val="solid"/>
                    </a:lnT>
                    <a:lnB w="12700">
                      <a:solidFill>
                        <a:srgbClr val="E7BB29"/>
                      </a:solidFill>
                      <a:prstDash val="solid"/>
                    </a:lnB>
                    <a:solidFill>
                      <a:srgbClr val="FFFFFF"/>
                    </a:solidFill>
                  </a:tcPr>
                </a:tc>
              </a:tr>
            </a:tbl>
          </a:graphicData>
        </a:graphic>
      </p:graphicFrame>
      <p:graphicFrame>
        <p:nvGraphicFramePr>
          <p:cNvPr id="8" name="object 8" descr=""/>
          <p:cNvGraphicFramePr>
            <a:graphicFrameLocks noGrp="1"/>
          </p:cNvGraphicFramePr>
          <p:nvPr/>
        </p:nvGraphicFramePr>
        <p:xfrm>
          <a:off x="6233414" y="3243072"/>
          <a:ext cx="5633085" cy="2486025"/>
        </p:xfrm>
        <a:graphic>
          <a:graphicData uri="http://schemas.openxmlformats.org/drawingml/2006/table">
            <a:tbl>
              <a:tblPr firstRow="1" bandRow="1">
                <a:tableStyleId>{2D5ABB26-0587-4C30-8999-92F81FD0307C}</a:tableStyleId>
              </a:tblPr>
              <a:tblGrid>
                <a:gridCol w="452120"/>
                <a:gridCol w="1132205"/>
                <a:gridCol w="3960495"/>
              </a:tblGrid>
              <a:tr h="231775">
                <a:tc>
                  <a:txBody>
                    <a:bodyPr/>
                    <a:lstStyle/>
                    <a:p>
                      <a:pPr algn="ctr" marL="15875">
                        <a:lnSpc>
                          <a:spcPts val="1664"/>
                        </a:lnSpc>
                        <a:spcBef>
                          <a:spcPts val="60"/>
                        </a:spcBef>
                      </a:pPr>
                      <a:r>
                        <a:rPr dirty="0" sz="1400" spc="-25" b="1">
                          <a:solidFill>
                            <a:srgbClr val="FFFFFF"/>
                          </a:solidFill>
                          <a:latin typeface="Microsoft JhengHei"/>
                          <a:cs typeface="Microsoft JhengHei"/>
                        </a:rPr>
                        <a:t>序號</a:t>
                      </a:r>
                      <a:endParaRPr sz="1400">
                        <a:latin typeface="Microsoft JhengHei"/>
                        <a:cs typeface="Microsoft JhengHei"/>
                      </a:endParaRPr>
                    </a:p>
                  </a:txBody>
                  <a:tcPr marL="0" marR="0" marB="0" marT="7620">
                    <a:lnL w="12700">
                      <a:solidFill>
                        <a:srgbClr val="E7BB29"/>
                      </a:solidFill>
                      <a:prstDash val="solid"/>
                    </a:lnL>
                    <a:solidFill>
                      <a:srgbClr val="E7BB29"/>
                    </a:solidFill>
                  </a:tcPr>
                </a:tc>
                <a:tc>
                  <a:txBody>
                    <a:bodyPr/>
                    <a:lstStyle/>
                    <a:p>
                      <a:pPr algn="ctr" marL="17145">
                        <a:lnSpc>
                          <a:spcPts val="1664"/>
                        </a:lnSpc>
                        <a:spcBef>
                          <a:spcPts val="60"/>
                        </a:spcBef>
                      </a:pPr>
                      <a:r>
                        <a:rPr dirty="0" sz="1400" spc="-10" b="1">
                          <a:solidFill>
                            <a:srgbClr val="FFFFFF"/>
                          </a:solidFill>
                          <a:latin typeface="Microsoft JhengHei"/>
                          <a:cs typeface="Microsoft JhengHei"/>
                        </a:rPr>
                        <a:t>減量方法編號</a:t>
                      </a:r>
                      <a:endParaRPr sz="1400">
                        <a:latin typeface="Microsoft JhengHei"/>
                        <a:cs typeface="Microsoft JhengHei"/>
                      </a:endParaRPr>
                    </a:p>
                  </a:txBody>
                  <a:tcPr marL="0" marR="0" marB="0" marT="7620">
                    <a:solidFill>
                      <a:srgbClr val="E7BB29"/>
                    </a:solidFill>
                  </a:tcPr>
                </a:tc>
                <a:tc>
                  <a:txBody>
                    <a:bodyPr/>
                    <a:lstStyle/>
                    <a:p>
                      <a:pPr algn="ctr" marL="635">
                        <a:lnSpc>
                          <a:spcPts val="1664"/>
                        </a:lnSpc>
                        <a:spcBef>
                          <a:spcPts val="60"/>
                        </a:spcBef>
                      </a:pPr>
                      <a:r>
                        <a:rPr dirty="0" sz="1400" spc="-10" b="1">
                          <a:solidFill>
                            <a:srgbClr val="FFFFFF"/>
                          </a:solidFill>
                          <a:latin typeface="Microsoft JhengHei"/>
                          <a:cs typeface="Microsoft JhengHei"/>
                        </a:rPr>
                        <a:t>減量方法名稱</a:t>
                      </a:r>
                      <a:endParaRPr sz="1400">
                        <a:latin typeface="Microsoft JhengHei"/>
                        <a:cs typeface="Microsoft JhengHei"/>
                      </a:endParaRPr>
                    </a:p>
                  </a:txBody>
                  <a:tcPr marL="0" marR="0" marB="0" marT="7620">
                    <a:lnR w="12700">
                      <a:solidFill>
                        <a:srgbClr val="E7BB29"/>
                      </a:solidFill>
                      <a:prstDash val="solid"/>
                    </a:lnR>
                    <a:solidFill>
                      <a:srgbClr val="E7BB29"/>
                    </a:solidFill>
                  </a:tcPr>
                </a:tc>
              </a:tr>
              <a:tr h="225425">
                <a:tc>
                  <a:txBody>
                    <a:bodyPr/>
                    <a:lstStyle/>
                    <a:p>
                      <a:pPr algn="ctr" marL="15240">
                        <a:lnSpc>
                          <a:spcPct val="100000"/>
                        </a:lnSpc>
                        <a:spcBef>
                          <a:spcPts val="140"/>
                        </a:spcBef>
                      </a:pPr>
                      <a:r>
                        <a:rPr dirty="0" sz="1200" spc="-50">
                          <a:latin typeface="Microsoft JhengHei"/>
                          <a:cs typeface="Microsoft JhengHei"/>
                        </a:rPr>
                        <a:t>1</a:t>
                      </a:r>
                      <a:endParaRPr sz="1200">
                        <a:latin typeface="Microsoft JhengHei"/>
                        <a:cs typeface="Microsoft JhengHei"/>
                      </a:endParaRPr>
                    </a:p>
                  </a:txBody>
                  <a:tcPr marL="0" marR="0" marB="0" marT="17780">
                    <a:lnL w="12700">
                      <a:solidFill>
                        <a:srgbClr val="E7BB29"/>
                      </a:solidFill>
                      <a:prstDash val="solid"/>
                    </a:lnL>
                    <a:lnB w="12700">
                      <a:solidFill>
                        <a:srgbClr val="E7BB29"/>
                      </a:solidFill>
                      <a:prstDash val="solid"/>
                    </a:lnB>
                    <a:solidFill>
                      <a:srgbClr val="F9F4E8"/>
                    </a:solidFill>
                  </a:tcPr>
                </a:tc>
                <a:tc>
                  <a:txBody>
                    <a:bodyPr/>
                    <a:lstStyle/>
                    <a:p>
                      <a:pPr algn="ctr" marL="17145">
                        <a:lnSpc>
                          <a:spcPct val="100000"/>
                        </a:lnSpc>
                        <a:spcBef>
                          <a:spcPts val="140"/>
                        </a:spcBef>
                      </a:pPr>
                      <a:r>
                        <a:rPr dirty="0" sz="1200" spc="-10">
                          <a:latin typeface="Microsoft JhengHei"/>
                          <a:cs typeface="Microsoft JhengHei"/>
                        </a:rPr>
                        <a:t>AR-TMS0001</a:t>
                      </a:r>
                      <a:endParaRPr sz="1200">
                        <a:latin typeface="Microsoft JhengHei"/>
                        <a:cs typeface="Microsoft JhengHei"/>
                      </a:endParaRPr>
                    </a:p>
                  </a:txBody>
                  <a:tcPr marL="0" marR="0" marB="0" marT="17780">
                    <a:lnB w="12700">
                      <a:solidFill>
                        <a:srgbClr val="E7BB29"/>
                      </a:solidFill>
                      <a:prstDash val="solid"/>
                    </a:lnB>
                    <a:solidFill>
                      <a:srgbClr val="F9F4E8"/>
                    </a:solidFill>
                  </a:tcPr>
                </a:tc>
                <a:tc>
                  <a:txBody>
                    <a:bodyPr/>
                    <a:lstStyle/>
                    <a:p>
                      <a:pPr marL="18415">
                        <a:lnSpc>
                          <a:spcPct val="100000"/>
                        </a:lnSpc>
                        <a:spcBef>
                          <a:spcPts val="140"/>
                        </a:spcBef>
                      </a:pPr>
                      <a:r>
                        <a:rPr dirty="0" sz="1200" spc="-5">
                          <a:latin typeface="Microsoft JhengHei"/>
                          <a:cs typeface="Microsoft JhengHei"/>
                        </a:rPr>
                        <a:t>造林與植林碳匯專案活動</a:t>
                      </a:r>
                      <a:endParaRPr sz="1200">
                        <a:latin typeface="Microsoft JhengHei"/>
                        <a:cs typeface="Microsoft JhengHei"/>
                      </a:endParaRPr>
                    </a:p>
                  </a:txBody>
                  <a:tcPr marL="0" marR="0" marB="0" marT="17780">
                    <a:lnR w="12700">
                      <a:solidFill>
                        <a:srgbClr val="E7BB29"/>
                      </a:solidFill>
                      <a:prstDash val="solid"/>
                    </a:lnR>
                    <a:lnB w="12700">
                      <a:solidFill>
                        <a:srgbClr val="E7BB29"/>
                      </a:solidFill>
                      <a:prstDash val="solid"/>
                    </a:lnB>
                    <a:solidFill>
                      <a:srgbClr val="F9F4E8"/>
                    </a:solidFill>
                  </a:tcPr>
                </a:tc>
              </a:tr>
              <a:tr h="225425">
                <a:tc>
                  <a:txBody>
                    <a:bodyPr/>
                    <a:lstStyle/>
                    <a:p>
                      <a:pPr algn="ctr" marL="15240">
                        <a:lnSpc>
                          <a:spcPct val="100000"/>
                        </a:lnSpc>
                        <a:spcBef>
                          <a:spcPts val="135"/>
                        </a:spcBef>
                      </a:pPr>
                      <a:r>
                        <a:rPr dirty="0" sz="1200" spc="-50">
                          <a:latin typeface="Microsoft JhengHei"/>
                          <a:cs typeface="Microsoft JhengHei"/>
                        </a:rPr>
                        <a:t>2</a:t>
                      </a:r>
                      <a:endParaRPr sz="1200">
                        <a:latin typeface="Microsoft JhengHei"/>
                        <a:cs typeface="Microsoft JhengHei"/>
                      </a:endParaRPr>
                    </a:p>
                  </a:txBody>
                  <a:tcPr marL="0" marR="0" marB="0" marT="17145">
                    <a:lnL w="12700">
                      <a:solidFill>
                        <a:srgbClr val="E7BB29"/>
                      </a:solidFill>
                      <a:prstDash val="solid"/>
                    </a:lnL>
                    <a:lnT w="12700">
                      <a:solidFill>
                        <a:srgbClr val="E7BB29"/>
                      </a:solidFill>
                      <a:prstDash val="solid"/>
                    </a:lnT>
                    <a:lnB w="12700">
                      <a:solidFill>
                        <a:srgbClr val="E7BB29"/>
                      </a:solidFill>
                      <a:prstDash val="solid"/>
                    </a:lnB>
                  </a:tcPr>
                </a:tc>
                <a:tc>
                  <a:txBody>
                    <a:bodyPr/>
                    <a:lstStyle/>
                    <a:p>
                      <a:pPr algn="ctr" marL="15240">
                        <a:lnSpc>
                          <a:spcPct val="100000"/>
                        </a:lnSpc>
                        <a:spcBef>
                          <a:spcPts val="135"/>
                        </a:spcBef>
                      </a:pPr>
                      <a:r>
                        <a:rPr dirty="0" sz="1200" spc="-10">
                          <a:latin typeface="Microsoft JhengHei"/>
                          <a:cs typeface="Microsoft JhengHei"/>
                        </a:rPr>
                        <a:t>TM002</a:t>
                      </a:r>
                      <a:endParaRPr sz="1200">
                        <a:latin typeface="Microsoft JhengHei"/>
                        <a:cs typeface="Microsoft JhengHei"/>
                      </a:endParaRPr>
                    </a:p>
                  </a:txBody>
                  <a:tcPr marL="0" marR="0" marB="0" marT="17145">
                    <a:lnT w="12700">
                      <a:solidFill>
                        <a:srgbClr val="E7BB29"/>
                      </a:solidFill>
                      <a:prstDash val="solid"/>
                    </a:lnT>
                    <a:lnB w="12700">
                      <a:solidFill>
                        <a:srgbClr val="E7BB29"/>
                      </a:solidFill>
                      <a:prstDash val="solid"/>
                    </a:lnB>
                  </a:tcPr>
                </a:tc>
                <a:tc>
                  <a:txBody>
                    <a:bodyPr/>
                    <a:lstStyle/>
                    <a:p>
                      <a:pPr marL="18415">
                        <a:lnSpc>
                          <a:spcPct val="100000"/>
                        </a:lnSpc>
                        <a:spcBef>
                          <a:spcPts val="135"/>
                        </a:spcBef>
                      </a:pPr>
                      <a:r>
                        <a:rPr dirty="0" sz="1200">
                          <a:latin typeface="Microsoft JhengHei"/>
                          <a:cs typeface="Microsoft JhengHei"/>
                        </a:rPr>
                        <a:t>半導體產業含氟及N2O</a:t>
                      </a:r>
                      <a:r>
                        <a:rPr dirty="0" sz="1200" spc="-10">
                          <a:latin typeface="Microsoft JhengHei"/>
                          <a:cs typeface="Microsoft JhengHei"/>
                        </a:rPr>
                        <a:t> 溫室氣體破壞處理設備排放減量</a:t>
                      </a:r>
                      <a:endParaRPr sz="1200">
                        <a:latin typeface="Microsoft JhengHei"/>
                        <a:cs typeface="Microsoft JhengHei"/>
                      </a:endParaRPr>
                    </a:p>
                  </a:txBody>
                  <a:tcPr marL="0" marR="0" marB="0" marT="17145">
                    <a:lnR w="12700">
                      <a:solidFill>
                        <a:srgbClr val="E7BB29"/>
                      </a:solidFill>
                      <a:prstDash val="solid"/>
                    </a:lnR>
                    <a:lnT w="12700">
                      <a:solidFill>
                        <a:srgbClr val="E7BB29"/>
                      </a:solidFill>
                      <a:prstDash val="solid"/>
                    </a:lnT>
                    <a:lnB w="12700">
                      <a:solidFill>
                        <a:srgbClr val="E7BB29"/>
                      </a:solidFill>
                      <a:prstDash val="solid"/>
                    </a:lnB>
                  </a:tcPr>
                </a:tc>
              </a:tr>
              <a:tr h="225425">
                <a:tc>
                  <a:txBody>
                    <a:bodyPr/>
                    <a:lstStyle/>
                    <a:p>
                      <a:pPr algn="ctr" marL="15240">
                        <a:lnSpc>
                          <a:spcPct val="100000"/>
                        </a:lnSpc>
                        <a:spcBef>
                          <a:spcPts val="135"/>
                        </a:spcBef>
                      </a:pPr>
                      <a:r>
                        <a:rPr dirty="0" sz="1200" spc="-50">
                          <a:latin typeface="Microsoft JhengHei"/>
                          <a:cs typeface="Microsoft JhengHei"/>
                        </a:rPr>
                        <a:t>3</a:t>
                      </a:r>
                      <a:endParaRPr sz="1200">
                        <a:latin typeface="Microsoft JhengHei"/>
                        <a:cs typeface="Microsoft JhengHei"/>
                      </a:endParaRPr>
                    </a:p>
                  </a:txBody>
                  <a:tcPr marL="0" marR="0" marB="0" marT="17145">
                    <a:lnL w="12700">
                      <a:solidFill>
                        <a:srgbClr val="E7BB29"/>
                      </a:solidFill>
                      <a:prstDash val="solid"/>
                    </a:lnL>
                    <a:lnT w="12700">
                      <a:solidFill>
                        <a:srgbClr val="E7BB29"/>
                      </a:solidFill>
                      <a:prstDash val="solid"/>
                    </a:lnT>
                    <a:lnB w="12700">
                      <a:solidFill>
                        <a:srgbClr val="E7BB29"/>
                      </a:solidFill>
                      <a:prstDash val="solid"/>
                    </a:lnB>
                    <a:solidFill>
                      <a:srgbClr val="F9F4E8"/>
                    </a:solidFill>
                  </a:tcPr>
                </a:tc>
                <a:tc>
                  <a:txBody>
                    <a:bodyPr/>
                    <a:lstStyle/>
                    <a:p>
                      <a:pPr algn="ctr" marL="15240">
                        <a:lnSpc>
                          <a:spcPct val="100000"/>
                        </a:lnSpc>
                        <a:spcBef>
                          <a:spcPts val="135"/>
                        </a:spcBef>
                      </a:pPr>
                      <a:r>
                        <a:rPr dirty="0" sz="1200" spc="-10">
                          <a:latin typeface="Microsoft JhengHei"/>
                          <a:cs typeface="Microsoft JhengHei"/>
                        </a:rPr>
                        <a:t>TM003</a:t>
                      </a:r>
                      <a:endParaRPr sz="1200">
                        <a:latin typeface="Microsoft JhengHei"/>
                        <a:cs typeface="Microsoft JhengHei"/>
                      </a:endParaRPr>
                    </a:p>
                  </a:txBody>
                  <a:tcPr marL="0" marR="0" marB="0" marT="17145">
                    <a:lnT w="12700">
                      <a:solidFill>
                        <a:srgbClr val="E7BB29"/>
                      </a:solidFill>
                      <a:prstDash val="solid"/>
                    </a:lnT>
                    <a:lnB w="12700">
                      <a:solidFill>
                        <a:srgbClr val="E7BB29"/>
                      </a:solidFill>
                      <a:prstDash val="solid"/>
                    </a:lnB>
                    <a:solidFill>
                      <a:srgbClr val="F9F4E8"/>
                    </a:solidFill>
                  </a:tcPr>
                </a:tc>
                <a:tc>
                  <a:txBody>
                    <a:bodyPr/>
                    <a:lstStyle/>
                    <a:p>
                      <a:pPr marL="18415">
                        <a:lnSpc>
                          <a:spcPct val="100000"/>
                        </a:lnSpc>
                        <a:spcBef>
                          <a:spcPts val="135"/>
                        </a:spcBef>
                      </a:pPr>
                      <a:r>
                        <a:rPr dirty="0" sz="1200">
                          <a:latin typeface="Microsoft JhengHei"/>
                          <a:cs typeface="Microsoft JhengHei"/>
                        </a:rPr>
                        <a:t>電力設備現地回收</a:t>
                      </a:r>
                      <a:r>
                        <a:rPr dirty="0" sz="1200" spc="-10">
                          <a:latin typeface="Microsoft JhengHei"/>
                          <a:cs typeface="Microsoft JhengHei"/>
                        </a:rPr>
                        <a:t>SF6排放減量方法</a:t>
                      </a:r>
                      <a:endParaRPr sz="1200">
                        <a:latin typeface="Microsoft JhengHei"/>
                        <a:cs typeface="Microsoft JhengHei"/>
                      </a:endParaRPr>
                    </a:p>
                  </a:txBody>
                  <a:tcPr marL="0" marR="0" marB="0" marT="17145">
                    <a:lnR w="12700">
                      <a:solidFill>
                        <a:srgbClr val="E7BB29"/>
                      </a:solidFill>
                      <a:prstDash val="solid"/>
                    </a:lnR>
                    <a:lnT w="12700">
                      <a:solidFill>
                        <a:srgbClr val="E7BB29"/>
                      </a:solidFill>
                      <a:prstDash val="solid"/>
                    </a:lnT>
                    <a:lnB w="12700">
                      <a:solidFill>
                        <a:srgbClr val="E7BB29"/>
                      </a:solidFill>
                      <a:prstDash val="solid"/>
                    </a:lnB>
                    <a:solidFill>
                      <a:srgbClr val="F9F4E8"/>
                    </a:solidFill>
                  </a:tcPr>
                </a:tc>
              </a:tr>
              <a:tr h="225425">
                <a:tc>
                  <a:txBody>
                    <a:bodyPr/>
                    <a:lstStyle/>
                    <a:p>
                      <a:pPr algn="ctr" marL="15875">
                        <a:lnSpc>
                          <a:spcPct val="100000"/>
                        </a:lnSpc>
                        <a:spcBef>
                          <a:spcPts val="140"/>
                        </a:spcBef>
                      </a:pPr>
                      <a:r>
                        <a:rPr dirty="0" sz="1200" spc="-50">
                          <a:latin typeface="Microsoft JhengHei"/>
                          <a:cs typeface="Microsoft JhengHei"/>
                        </a:rPr>
                        <a:t>4</a:t>
                      </a:r>
                      <a:endParaRPr sz="1200">
                        <a:latin typeface="Microsoft JhengHei"/>
                        <a:cs typeface="Microsoft JhengHei"/>
                      </a:endParaRPr>
                    </a:p>
                  </a:txBody>
                  <a:tcPr marL="0" marR="0" marB="0" marT="17780">
                    <a:lnL w="12700">
                      <a:solidFill>
                        <a:srgbClr val="E7BB29"/>
                      </a:solidFill>
                      <a:prstDash val="solid"/>
                    </a:lnL>
                    <a:lnT w="12700">
                      <a:solidFill>
                        <a:srgbClr val="E7BB29"/>
                      </a:solidFill>
                      <a:prstDash val="solid"/>
                    </a:lnT>
                    <a:lnB w="12700">
                      <a:solidFill>
                        <a:srgbClr val="E7BB29"/>
                      </a:solidFill>
                      <a:prstDash val="solid"/>
                    </a:lnB>
                  </a:tcPr>
                </a:tc>
                <a:tc>
                  <a:txBody>
                    <a:bodyPr/>
                    <a:lstStyle/>
                    <a:p>
                      <a:pPr algn="ctr" marL="15875">
                        <a:lnSpc>
                          <a:spcPct val="100000"/>
                        </a:lnSpc>
                        <a:spcBef>
                          <a:spcPts val="140"/>
                        </a:spcBef>
                      </a:pPr>
                      <a:r>
                        <a:rPr dirty="0" sz="1200" spc="-10">
                          <a:latin typeface="Microsoft JhengHei"/>
                          <a:cs typeface="Microsoft JhengHei"/>
                        </a:rPr>
                        <a:t>TM005</a:t>
                      </a:r>
                      <a:endParaRPr sz="1200">
                        <a:latin typeface="Microsoft JhengHei"/>
                        <a:cs typeface="Microsoft JhengHei"/>
                      </a:endParaRPr>
                    </a:p>
                  </a:txBody>
                  <a:tcPr marL="0" marR="0" marB="0" marT="17780">
                    <a:lnT w="12700">
                      <a:solidFill>
                        <a:srgbClr val="E7BB29"/>
                      </a:solidFill>
                      <a:prstDash val="solid"/>
                    </a:lnT>
                    <a:lnB w="12700">
                      <a:solidFill>
                        <a:srgbClr val="E7BB29"/>
                      </a:solidFill>
                      <a:prstDash val="solid"/>
                    </a:lnB>
                  </a:tcPr>
                </a:tc>
                <a:tc>
                  <a:txBody>
                    <a:bodyPr/>
                    <a:lstStyle/>
                    <a:p>
                      <a:pPr marL="18415">
                        <a:lnSpc>
                          <a:spcPct val="100000"/>
                        </a:lnSpc>
                        <a:spcBef>
                          <a:spcPts val="140"/>
                        </a:spcBef>
                      </a:pPr>
                      <a:r>
                        <a:rPr dirty="0" sz="1200" spc="-15">
                          <a:latin typeface="Microsoft JhengHei"/>
                          <a:cs typeface="Microsoft JhengHei"/>
                        </a:rPr>
                        <a:t>區域熱能供應整合減量方法</a:t>
                      </a:r>
                      <a:endParaRPr sz="1200">
                        <a:latin typeface="Microsoft JhengHei"/>
                        <a:cs typeface="Microsoft JhengHei"/>
                      </a:endParaRPr>
                    </a:p>
                  </a:txBody>
                  <a:tcPr marL="0" marR="0" marB="0" marT="17780">
                    <a:lnR w="12700">
                      <a:solidFill>
                        <a:srgbClr val="E7BB29"/>
                      </a:solidFill>
                      <a:prstDash val="solid"/>
                    </a:lnR>
                    <a:lnT w="12700">
                      <a:solidFill>
                        <a:srgbClr val="E7BB29"/>
                      </a:solidFill>
                      <a:prstDash val="solid"/>
                    </a:lnT>
                    <a:lnB w="12700">
                      <a:solidFill>
                        <a:srgbClr val="E7BB29"/>
                      </a:solidFill>
                      <a:prstDash val="solid"/>
                    </a:lnB>
                  </a:tcPr>
                </a:tc>
              </a:tr>
              <a:tr h="225425">
                <a:tc>
                  <a:txBody>
                    <a:bodyPr/>
                    <a:lstStyle/>
                    <a:p>
                      <a:pPr algn="ctr" marL="15240">
                        <a:lnSpc>
                          <a:spcPct val="100000"/>
                        </a:lnSpc>
                        <a:spcBef>
                          <a:spcPts val="140"/>
                        </a:spcBef>
                      </a:pPr>
                      <a:r>
                        <a:rPr dirty="0" sz="1200" spc="-50">
                          <a:latin typeface="Microsoft JhengHei"/>
                          <a:cs typeface="Microsoft JhengHei"/>
                        </a:rPr>
                        <a:t>5</a:t>
                      </a:r>
                      <a:endParaRPr sz="1200">
                        <a:latin typeface="Microsoft JhengHei"/>
                        <a:cs typeface="Microsoft JhengHei"/>
                      </a:endParaRPr>
                    </a:p>
                  </a:txBody>
                  <a:tcPr marL="0" marR="0" marB="0" marT="17780">
                    <a:lnL w="12700">
                      <a:solidFill>
                        <a:srgbClr val="E7BB29"/>
                      </a:solidFill>
                      <a:prstDash val="solid"/>
                    </a:lnL>
                    <a:lnT w="12700">
                      <a:solidFill>
                        <a:srgbClr val="E7BB29"/>
                      </a:solidFill>
                      <a:prstDash val="solid"/>
                    </a:lnT>
                    <a:lnB w="12700">
                      <a:solidFill>
                        <a:srgbClr val="E7BB29"/>
                      </a:solidFill>
                      <a:prstDash val="solid"/>
                    </a:lnB>
                    <a:solidFill>
                      <a:srgbClr val="F9F4E8"/>
                    </a:solidFill>
                  </a:tcPr>
                </a:tc>
                <a:tc>
                  <a:txBody>
                    <a:bodyPr/>
                    <a:lstStyle/>
                    <a:p>
                      <a:pPr algn="ctr" marL="17145">
                        <a:lnSpc>
                          <a:spcPct val="100000"/>
                        </a:lnSpc>
                        <a:spcBef>
                          <a:spcPts val="140"/>
                        </a:spcBef>
                      </a:pPr>
                      <a:r>
                        <a:rPr dirty="0" sz="1200" spc="-10">
                          <a:latin typeface="Microsoft JhengHei"/>
                          <a:cs typeface="Microsoft JhengHei"/>
                        </a:rPr>
                        <a:t>TMS.III.006</a:t>
                      </a:r>
                      <a:endParaRPr sz="1200">
                        <a:latin typeface="Microsoft JhengHei"/>
                        <a:cs typeface="Microsoft JhengHei"/>
                      </a:endParaRPr>
                    </a:p>
                  </a:txBody>
                  <a:tcPr marL="0" marR="0" marB="0" marT="17780">
                    <a:lnT w="12700">
                      <a:solidFill>
                        <a:srgbClr val="E7BB29"/>
                      </a:solidFill>
                      <a:prstDash val="solid"/>
                    </a:lnT>
                    <a:lnB w="12700">
                      <a:solidFill>
                        <a:srgbClr val="E7BB29"/>
                      </a:solidFill>
                      <a:prstDash val="solid"/>
                    </a:lnB>
                    <a:solidFill>
                      <a:srgbClr val="F9F4E8"/>
                    </a:solidFill>
                  </a:tcPr>
                </a:tc>
                <a:tc>
                  <a:txBody>
                    <a:bodyPr/>
                    <a:lstStyle/>
                    <a:p>
                      <a:pPr marL="18415">
                        <a:lnSpc>
                          <a:spcPct val="100000"/>
                        </a:lnSpc>
                        <a:spcBef>
                          <a:spcPts val="140"/>
                        </a:spcBef>
                      </a:pPr>
                      <a:r>
                        <a:rPr dirty="0" sz="1200" spc="-5">
                          <a:latin typeface="Microsoft JhengHei"/>
                          <a:cs typeface="Microsoft JhengHei"/>
                        </a:rPr>
                        <a:t>貨運車隊導入節能措施之減量方法</a:t>
                      </a:r>
                      <a:endParaRPr sz="1200">
                        <a:latin typeface="Microsoft JhengHei"/>
                        <a:cs typeface="Microsoft JhengHei"/>
                      </a:endParaRPr>
                    </a:p>
                  </a:txBody>
                  <a:tcPr marL="0" marR="0" marB="0" marT="17780">
                    <a:lnR w="12700">
                      <a:solidFill>
                        <a:srgbClr val="E7BB29"/>
                      </a:solidFill>
                      <a:prstDash val="solid"/>
                    </a:lnR>
                    <a:lnT w="12700">
                      <a:solidFill>
                        <a:srgbClr val="E7BB29"/>
                      </a:solidFill>
                      <a:prstDash val="solid"/>
                    </a:lnT>
                    <a:lnB w="12700">
                      <a:solidFill>
                        <a:srgbClr val="E7BB29"/>
                      </a:solidFill>
                      <a:prstDash val="solid"/>
                    </a:lnB>
                    <a:solidFill>
                      <a:srgbClr val="F9F4E8"/>
                    </a:solidFill>
                  </a:tcPr>
                </a:tc>
              </a:tr>
              <a:tr h="225425">
                <a:tc>
                  <a:txBody>
                    <a:bodyPr/>
                    <a:lstStyle/>
                    <a:p>
                      <a:pPr algn="ctr" marL="15240">
                        <a:lnSpc>
                          <a:spcPct val="100000"/>
                        </a:lnSpc>
                        <a:spcBef>
                          <a:spcPts val="140"/>
                        </a:spcBef>
                      </a:pPr>
                      <a:r>
                        <a:rPr dirty="0" sz="1200" spc="-50">
                          <a:latin typeface="Microsoft JhengHei"/>
                          <a:cs typeface="Microsoft JhengHei"/>
                        </a:rPr>
                        <a:t>6</a:t>
                      </a:r>
                      <a:endParaRPr sz="1200">
                        <a:latin typeface="Microsoft JhengHei"/>
                        <a:cs typeface="Microsoft JhengHei"/>
                      </a:endParaRPr>
                    </a:p>
                  </a:txBody>
                  <a:tcPr marL="0" marR="0" marB="0" marT="17780">
                    <a:lnL w="12700">
                      <a:solidFill>
                        <a:srgbClr val="E7BB29"/>
                      </a:solidFill>
                      <a:prstDash val="solid"/>
                    </a:lnL>
                    <a:lnT w="12700">
                      <a:solidFill>
                        <a:srgbClr val="E7BB29"/>
                      </a:solidFill>
                      <a:prstDash val="solid"/>
                    </a:lnT>
                    <a:lnB w="12700">
                      <a:solidFill>
                        <a:srgbClr val="E7BB29"/>
                      </a:solidFill>
                      <a:prstDash val="solid"/>
                    </a:lnB>
                  </a:tcPr>
                </a:tc>
                <a:tc>
                  <a:txBody>
                    <a:bodyPr/>
                    <a:lstStyle/>
                    <a:p>
                      <a:pPr algn="ctr" marL="17145">
                        <a:lnSpc>
                          <a:spcPct val="100000"/>
                        </a:lnSpc>
                        <a:spcBef>
                          <a:spcPts val="140"/>
                        </a:spcBef>
                      </a:pPr>
                      <a:r>
                        <a:rPr dirty="0" sz="1200" spc="-10">
                          <a:latin typeface="Microsoft JhengHei"/>
                          <a:cs typeface="Microsoft JhengHei"/>
                        </a:rPr>
                        <a:t>TMS-II.001</a:t>
                      </a:r>
                      <a:endParaRPr sz="1200">
                        <a:latin typeface="Microsoft JhengHei"/>
                        <a:cs typeface="Microsoft JhengHei"/>
                      </a:endParaRPr>
                    </a:p>
                  </a:txBody>
                  <a:tcPr marL="0" marR="0" marB="0" marT="17780">
                    <a:lnT w="12700">
                      <a:solidFill>
                        <a:srgbClr val="E7BB29"/>
                      </a:solidFill>
                      <a:prstDash val="solid"/>
                    </a:lnT>
                    <a:lnB w="12700">
                      <a:solidFill>
                        <a:srgbClr val="E7BB29"/>
                      </a:solidFill>
                      <a:prstDash val="solid"/>
                    </a:lnB>
                  </a:tcPr>
                </a:tc>
                <a:tc>
                  <a:txBody>
                    <a:bodyPr/>
                    <a:lstStyle/>
                    <a:p>
                      <a:pPr marL="18415">
                        <a:lnSpc>
                          <a:spcPct val="100000"/>
                        </a:lnSpc>
                        <a:spcBef>
                          <a:spcPts val="140"/>
                        </a:spcBef>
                      </a:pPr>
                      <a:r>
                        <a:rPr dirty="0" sz="1200" spc="-5">
                          <a:latin typeface="Microsoft JhengHei"/>
                          <a:cs typeface="Microsoft JhengHei"/>
                        </a:rPr>
                        <a:t>工業設施採用高效率燈具</a:t>
                      </a:r>
                      <a:endParaRPr sz="1200">
                        <a:latin typeface="Microsoft JhengHei"/>
                        <a:cs typeface="Microsoft JhengHei"/>
                      </a:endParaRPr>
                    </a:p>
                  </a:txBody>
                  <a:tcPr marL="0" marR="0" marB="0" marT="17780">
                    <a:lnR w="12700">
                      <a:solidFill>
                        <a:srgbClr val="E7BB29"/>
                      </a:solidFill>
                      <a:prstDash val="solid"/>
                    </a:lnR>
                    <a:lnT w="12700">
                      <a:solidFill>
                        <a:srgbClr val="E7BB29"/>
                      </a:solidFill>
                      <a:prstDash val="solid"/>
                    </a:lnT>
                    <a:lnB w="12700">
                      <a:solidFill>
                        <a:srgbClr val="E7BB29"/>
                      </a:solidFill>
                      <a:prstDash val="solid"/>
                    </a:lnB>
                    <a:solidFill>
                      <a:srgbClr val="FFFFFF"/>
                    </a:solidFill>
                  </a:tcPr>
                </a:tc>
              </a:tr>
              <a:tr h="225425">
                <a:tc>
                  <a:txBody>
                    <a:bodyPr/>
                    <a:lstStyle/>
                    <a:p>
                      <a:pPr algn="ctr" marL="15240">
                        <a:lnSpc>
                          <a:spcPct val="100000"/>
                        </a:lnSpc>
                        <a:spcBef>
                          <a:spcPts val="140"/>
                        </a:spcBef>
                      </a:pPr>
                      <a:r>
                        <a:rPr dirty="0" sz="1200" spc="-50">
                          <a:latin typeface="Microsoft JhengHei"/>
                          <a:cs typeface="Microsoft JhengHei"/>
                        </a:rPr>
                        <a:t>7</a:t>
                      </a:r>
                      <a:endParaRPr sz="1200">
                        <a:latin typeface="Microsoft JhengHei"/>
                        <a:cs typeface="Microsoft JhengHei"/>
                      </a:endParaRPr>
                    </a:p>
                  </a:txBody>
                  <a:tcPr marL="0" marR="0" marB="0" marT="17780">
                    <a:lnL w="12700">
                      <a:solidFill>
                        <a:srgbClr val="E7BB29"/>
                      </a:solidFill>
                      <a:prstDash val="solid"/>
                    </a:lnL>
                    <a:lnT w="12700">
                      <a:solidFill>
                        <a:srgbClr val="E7BB29"/>
                      </a:solidFill>
                      <a:prstDash val="solid"/>
                    </a:lnT>
                    <a:lnB w="12700">
                      <a:solidFill>
                        <a:srgbClr val="E7BB29"/>
                      </a:solidFill>
                      <a:prstDash val="solid"/>
                    </a:lnB>
                    <a:solidFill>
                      <a:srgbClr val="F9F4E8"/>
                    </a:solidFill>
                  </a:tcPr>
                </a:tc>
                <a:tc>
                  <a:txBody>
                    <a:bodyPr/>
                    <a:lstStyle/>
                    <a:p>
                      <a:pPr algn="ctr" marL="17145">
                        <a:lnSpc>
                          <a:spcPct val="100000"/>
                        </a:lnSpc>
                        <a:spcBef>
                          <a:spcPts val="140"/>
                        </a:spcBef>
                      </a:pPr>
                      <a:r>
                        <a:rPr dirty="0" sz="1200" spc="-10">
                          <a:latin typeface="Microsoft JhengHei"/>
                          <a:cs typeface="Microsoft JhengHei"/>
                        </a:rPr>
                        <a:t>TMS-II.002</a:t>
                      </a:r>
                      <a:endParaRPr sz="1200">
                        <a:latin typeface="Microsoft JhengHei"/>
                        <a:cs typeface="Microsoft JhengHei"/>
                      </a:endParaRPr>
                    </a:p>
                  </a:txBody>
                  <a:tcPr marL="0" marR="0" marB="0" marT="17780">
                    <a:lnT w="12700">
                      <a:solidFill>
                        <a:srgbClr val="E7BB29"/>
                      </a:solidFill>
                      <a:prstDash val="solid"/>
                    </a:lnT>
                    <a:lnB w="12700">
                      <a:solidFill>
                        <a:srgbClr val="E7BB29"/>
                      </a:solidFill>
                      <a:prstDash val="solid"/>
                    </a:lnB>
                    <a:solidFill>
                      <a:srgbClr val="F9F4E8"/>
                    </a:solidFill>
                  </a:tcPr>
                </a:tc>
                <a:tc>
                  <a:txBody>
                    <a:bodyPr/>
                    <a:lstStyle/>
                    <a:p>
                      <a:pPr marL="18415">
                        <a:lnSpc>
                          <a:spcPct val="100000"/>
                        </a:lnSpc>
                        <a:spcBef>
                          <a:spcPts val="140"/>
                        </a:spcBef>
                      </a:pPr>
                      <a:r>
                        <a:rPr dirty="0" sz="1200" spc="-5">
                          <a:latin typeface="Microsoft JhengHei"/>
                          <a:cs typeface="Microsoft JhengHei"/>
                        </a:rPr>
                        <a:t>工業設施的排氣/高溫產品廢熱回收利用</a:t>
                      </a:r>
                      <a:endParaRPr sz="1200">
                        <a:latin typeface="Microsoft JhengHei"/>
                        <a:cs typeface="Microsoft JhengHei"/>
                      </a:endParaRPr>
                    </a:p>
                  </a:txBody>
                  <a:tcPr marL="0" marR="0" marB="0" marT="17780">
                    <a:lnR w="12700">
                      <a:solidFill>
                        <a:srgbClr val="E7BB29"/>
                      </a:solidFill>
                      <a:prstDash val="solid"/>
                    </a:lnR>
                    <a:lnT w="12700">
                      <a:solidFill>
                        <a:srgbClr val="E7BB29"/>
                      </a:solidFill>
                      <a:prstDash val="solid"/>
                    </a:lnT>
                    <a:lnB w="12700">
                      <a:solidFill>
                        <a:srgbClr val="E7BB29"/>
                      </a:solidFill>
                      <a:prstDash val="solid"/>
                    </a:lnB>
                    <a:solidFill>
                      <a:srgbClr val="F9F4E8"/>
                    </a:solidFill>
                  </a:tcPr>
                </a:tc>
              </a:tr>
              <a:tr h="225425">
                <a:tc>
                  <a:txBody>
                    <a:bodyPr/>
                    <a:lstStyle/>
                    <a:p>
                      <a:pPr algn="ctr" marL="15240">
                        <a:lnSpc>
                          <a:spcPct val="100000"/>
                        </a:lnSpc>
                        <a:spcBef>
                          <a:spcPts val="140"/>
                        </a:spcBef>
                      </a:pPr>
                      <a:r>
                        <a:rPr dirty="0" sz="1200" spc="-50">
                          <a:latin typeface="Microsoft JhengHei"/>
                          <a:cs typeface="Microsoft JhengHei"/>
                        </a:rPr>
                        <a:t>8</a:t>
                      </a:r>
                      <a:endParaRPr sz="1200">
                        <a:latin typeface="Microsoft JhengHei"/>
                        <a:cs typeface="Microsoft JhengHei"/>
                      </a:endParaRPr>
                    </a:p>
                  </a:txBody>
                  <a:tcPr marL="0" marR="0" marB="0" marT="17780">
                    <a:lnL w="12700">
                      <a:solidFill>
                        <a:srgbClr val="E7BB29"/>
                      </a:solidFill>
                      <a:prstDash val="solid"/>
                    </a:lnL>
                    <a:lnT w="12700">
                      <a:solidFill>
                        <a:srgbClr val="E7BB29"/>
                      </a:solidFill>
                      <a:prstDash val="solid"/>
                    </a:lnT>
                    <a:lnB w="12700">
                      <a:solidFill>
                        <a:srgbClr val="E7BB29"/>
                      </a:solidFill>
                      <a:prstDash val="solid"/>
                    </a:lnB>
                  </a:tcPr>
                </a:tc>
                <a:tc>
                  <a:txBody>
                    <a:bodyPr/>
                    <a:lstStyle/>
                    <a:p>
                      <a:pPr algn="ctr" marL="17145">
                        <a:lnSpc>
                          <a:spcPct val="100000"/>
                        </a:lnSpc>
                        <a:spcBef>
                          <a:spcPts val="140"/>
                        </a:spcBef>
                      </a:pPr>
                      <a:r>
                        <a:rPr dirty="0" sz="1200" spc="-10">
                          <a:latin typeface="Microsoft JhengHei"/>
                          <a:cs typeface="Microsoft JhengHei"/>
                        </a:rPr>
                        <a:t>TMS-II.003</a:t>
                      </a:r>
                      <a:endParaRPr sz="1200">
                        <a:latin typeface="Microsoft JhengHei"/>
                        <a:cs typeface="Microsoft JhengHei"/>
                      </a:endParaRPr>
                    </a:p>
                  </a:txBody>
                  <a:tcPr marL="0" marR="0" marB="0" marT="17780">
                    <a:lnT w="12700">
                      <a:solidFill>
                        <a:srgbClr val="E7BB29"/>
                      </a:solidFill>
                      <a:prstDash val="solid"/>
                    </a:lnT>
                    <a:lnB w="12700">
                      <a:solidFill>
                        <a:srgbClr val="E7BB29"/>
                      </a:solidFill>
                      <a:prstDash val="solid"/>
                    </a:lnB>
                  </a:tcPr>
                </a:tc>
                <a:tc>
                  <a:txBody>
                    <a:bodyPr/>
                    <a:lstStyle/>
                    <a:p>
                      <a:pPr marL="18415">
                        <a:lnSpc>
                          <a:spcPct val="100000"/>
                        </a:lnSpc>
                        <a:spcBef>
                          <a:spcPts val="140"/>
                        </a:spcBef>
                      </a:pPr>
                      <a:r>
                        <a:rPr dirty="0" sz="1200" spc="-5">
                          <a:latin typeface="Microsoft JhengHei"/>
                          <a:cs typeface="Microsoft JhengHei"/>
                        </a:rPr>
                        <a:t>更換為高效率空調設備</a:t>
                      </a:r>
                      <a:endParaRPr sz="1200">
                        <a:latin typeface="Microsoft JhengHei"/>
                        <a:cs typeface="Microsoft JhengHei"/>
                      </a:endParaRPr>
                    </a:p>
                  </a:txBody>
                  <a:tcPr marL="0" marR="0" marB="0" marT="17780">
                    <a:lnR w="12700">
                      <a:solidFill>
                        <a:srgbClr val="E7BB29"/>
                      </a:solidFill>
                      <a:prstDash val="solid"/>
                    </a:lnR>
                    <a:lnT w="12700">
                      <a:solidFill>
                        <a:srgbClr val="E7BB29"/>
                      </a:solidFill>
                      <a:prstDash val="solid"/>
                    </a:lnT>
                    <a:lnB w="12700">
                      <a:solidFill>
                        <a:srgbClr val="E7BB29"/>
                      </a:solidFill>
                      <a:prstDash val="solid"/>
                    </a:lnB>
                    <a:solidFill>
                      <a:srgbClr val="FFFFFF"/>
                    </a:solidFill>
                  </a:tcPr>
                </a:tc>
              </a:tr>
              <a:tr h="225425">
                <a:tc>
                  <a:txBody>
                    <a:bodyPr/>
                    <a:lstStyle/>
                    <a:p>
                      <a:pPr algn="ctr" marL="15875">
                        <a:lnSpc>
                          <a:spcPct val="100000"/>
                        </a:lnSpc>
                        <a:spcBef>
                          <a:spcPts val="140"/>
                        </a:spcBef>
                      </a:pPr>
                      <a:r>
                        <a:rPr dirty="0" sz="1200" spc="-50">
                          <a:latin typeface="Microsoft JhengHei"/>
                          <a:cs typeface="Microsoft JhengHei"/>
                        </a:rPr>
                        <a:t>9</a:t>
                      </a:r>
                      <a:endParaRPr sz="1200">
                        <a:latin typeface="Microsoft JhengHei"/>
                        <a:cs typeface="Microsoft JhengHei"/>
                      </a:endParaRPr>
                    </a:p>
                  </a:txBody>
                  <a:tcPr marL="0" marR="0" marB="0" marT="17780">
                    <a:lnL w="12700">
                      <a:solidFill>
                        <a:srgbClr val="E7BB29"/>
                      </a:solidFill>
                      <a:prstDash val="solid"/>
                    </a:lnL>
                    <a:lnT w="12700">
                      <a:solidFill>
                        <a:srgbClr val="E7BB29"/>
                      </a:solidFill>
                      <a:prstDash val="solid"/>
                    </a:lnT>
                    <a:lnB w="12700">
                      <a:solidFill>
                        <a:srgbClr val="E7BB29"/>
                      </a:solidFill>
                      <a:prstDash val="solid"/>
                    </a:lnB>
                    <a:solidFill>
                      <a:srgbClr val="F9F4E8"/>
                    </a:solidFill>
                  </a:tcPr>
                </a:tc>
                <a:tc>
                  <a:txBody>
                    <a:bodyPr/>
                    <a:lstStyle/>
                    <a:p>
                      <a:pPr algn="ctr" marL="17780">
                        <a:lnSpc>
                          <a:spcPct val="100000"/>
                        </a:lnSpc>
                        <a:spcBef>
                          <a:spcPts val="140"/>
                        </a:spcBef>
                      </a:pPr>
                      <a:r>
                        <a:rPr dirty="0" sz="1200" spc="-10">
                          <a:latin typeface="Microsoft JhengHei"/>
                          <a:cs typeface="Microsoft JhengHei"/>
                        </a:rPr>
                        <a:t>TMS-II.004</a:t>
                      </a:r>
                      <a:endParaRPr sz="1200">
                        <a:latin typeface="Microsoft JhengHei"/>
                        <a:cs typeface="Microsoft JhengHei"/>
                      </a:endParaRPr>
                    </a:p>
                  </a:txBody>
                  <a:tcPr marL="0" marR="0" marB="0" marT="17780">
                    <a:lnT w="12700">
                      <a:solidFill>
                        <a:srgbClr val="E7BB29"/>
                      </a:solidFill>
                      <a:prstDash val="solid"/>
                    </a:lnT>
                    <a:lnB w="12700">
                      <a:solidFill>
                        <a:srgbClr val="E7BB29"/>
                      </a:solidFill>
                      <a:prstDash val="solid"/>
                    </a:lnB>
                    <a:solidFill>
                      <a:srgbClr val="F9F4E8"/>
                    </a:solidFill>
                  </a:tcPr>
                </a:tc>
                <a:tc>
                  <a:txBody>
                    <a:bodyPr/>
                    <a:lstStyle/>
                    <a:p>
                      <a:pPr marL="18415">
                        <a:lnSpc>
                          <a:spcPct val="100000"/>
                        </a:lnSpc>
                        <a:spcBef>
                          <a:spcPts val="140"/>
                        </a:spcBef>
                      </a:pPr>
                      <a:r>
                        <a:rPr dirty="0" sz="1200" spc="-15">
                          <a:latin typeface="Microsoft JhengHei"/>
                          <a:cs typeface="Microsoft JhengHei"/>
                        </a:rPr>
                        <a:t>既有空壓系統之能源效率提升</a:t>
                      </a:r>
                      <a:endParaRPr sz="1200">
                        <a:latin typeface="Microsoft JhengHei"/>
                        <a:cs typeface="Microsoft JhengHei"/>
                      </a:endParaRPr>
                    </a:p>
                  </a:txBody>
                  <a:tcPr marL="0" marR="0" marB="0" marT="17780">
                    <a:lnR w="12700">
                      <a:solidFill>
                        <a:srgbClr val="E7BB29"/>
                      </a:solidFill>
                      <a:prstDash val="solid"/>
                    </a:lnR>
                    <a:lnT w="12700">
                      <a:solidFill>
                        <a:srgbClr val="E7BB29"/>
                      </a:solidFill>
                      <a:prstDash val="solid"/>
                    </a:lnT>
                    <a:lnB w="12700">
                      <a:solidFill>
                        <a:srgbClr val="E7BB29"/>
                      </a:solidFill>
                      <a:prstDash val="solid"/>
                    </a:lnB>
                    <a:solidFill>
                      <a:srgbClr val="F9F4E8"/>
                    </a:solidFill>
                  </a:tcPr>
                </a:tc>
              </a:tr>
              <a:tr h="225425">
                <a:tc>
                  <a:txBody>
                    <a:bodyPr/>
                    <a:lstStyle/>
                    <a:p>
                      <a:pPr algn="ctr" marL="15240">
                        <a:lnSpc>
                          <a:spcPct val="100000"/>
                        </a:lnSpc>
                        <a:spcBef>
                          <a:spcPts val="140"/>
                        </a:spcBef>
                      </a:pPr>
                      <a:r>
                        <a:rPr dirty="0" sz="1200" spc="-25">
                          <a:latin typeface="Microsoft JhengHei"/>
                          <a:cs typeface="Microsoft JhengHei"/>
                        </a:rPr>
                        <a:t>10</a:t>
                      </a:r>
                      <a:endParaRPr sz="1200">
                        <a:latin typeface="Microsoft JhengHei"/>
                        <a:cs typeface="Microsoft JhengHei"/>
                      </a:endParaRPr>
                    </a:p>
                  </a:txBody>
                  <a:tcPr marL="0" marR="0" marB="0" marT="17780">
                    <a:lnL w="12700">
                      <a:solidFill>
                        <a:srgbClr val="E7BB29"/>
                      </a:solidFill>
                      <a:prstDash val="solid"/>
                    </a:lnL>
                    <a:lnT w="12700">
                      <a:solidFill>
                        <a:srgbClr val="E7BB29"/>
                      </a:solidFill>
                      <a:prstDash val="solid"/>
                    </a:lnT>
                    <a:lnB w="12700">
                      <a:solidFill>
                        <a:srgbClr val="E7BB29"/>
                      </a:solidFill>
                      <a:prstDash val="solid"/>
                    </a:lnB>
                  </a:tcPr>
                </a:tc>
                <a:tc>
                  <a:txBody>
                    <a:bodyPr/>
                    <a:lstStyle/>
                    <a:p>
                      <a:pPr algn="ctr" marL="17145">
                        <a:lnSpc>
                          <a:spcPct val="100000"/>
                        </a:lnSpc>
                        <a:spcBef>
                          <a:spcPts val="140"/>
                        </a:spcBef>
                      </a:pPr>
                      <a:r>
                        <a:rPr dirty="0" sz="1200" spc="-10">
                          <a:latin typeface="Microsoft JhengHei"/>
                          <a:cs typeface="Microsoft JhengHei"/>
                        </a:rPr>
                        <a:t>TMS-II.005</a:t>
                      </a:r>
                      <a:endParaRPr sz="1200">
                        <a:latin typeface="Microsoft JhengHei"/>
                        <a:cs typeface="Microsoft JhengHei"/>
                      </a:endParaRPr>
                    </a:p>
                  </a:txBody>
                  <a:tcPr marL="0" marR="0" marB="0" marT="17780">
                    <a:lnT w="12700">
                      <a:solidFill>
                        <a:srgbClr val="E7BB29"/>
                      </a:solidFill>
                      <a:prstDash val="solid"/>
                    </a:lnT>
                    <a:lnB w="12700">
                      <a:solidFill>
                        <a:srgbClr val="E7BB29"/>
                      </a:solidFill>
                      <a:prstDash val="solid"/>
                    </a:lnB>
                  </a:tcPr>
                </a:tc>
                <a:tc>
                  <a:txBody>
                    <a:bodyPr/>
                    <a:lstStyle/>
                    <a:p>
                      <a:pPr marL="18415">
                        <a:lnSpc>
                          <a:spcPct val="100000"/>
                        </a:lnSpc>
                        <a:spcBef>
                          <a:spcPts val="140"/>
                        </a:spcBef>
                      </a:pPr>
                      <a:r>
                        <a:rPr dirty="0" sz="1200" spc="-5">
                          <a:latin typeface="Microsoft JhengHei"/>
                          <a:cs typeface="Microsoft JhengHei"/>
                        </a:rPr>
                        <a:t>垃圾焚化汽電共生設備能源生產效率提昇措施</a:t>
                      </a:r>
                      <a:endParaRPr sz="1200">
                        <a:latin typeface="Microsoft JhengHei"/>
                        <a:cs typeface="Microsoft JhengHei"/>
                      </a:endParaRPr>
                    </a:p>
                  </a:txBody>
                  <a:tcPr marL="0" marR="0" marB="0" marT="17780">
                    <a:lnR w="12700">
                      <a:solidFill>
                        <a:srgbClr val="E7BB29"/>
                      </a:solidFill>
                      <a:prstDash val="solid"/>
                    </a:lnR>
                    <a:lnT w="12700">
                      <a:solidFill>
                        <a:srgbClr val="E7BB29"/>
                      </a:solidFill>
                      <a:prstDash val="solid"/>
                    </a:lnT>
                    <a:lnB w="12700">
                      <a:solidFill>
                        <a:srgbClr val="E7BB29"/>
                      </a:solidFill>
                      <a:prstDash val="solid"/>
                    </a:lnB>
                    <a:solidFill>
                      <a:srgbClr val="FFFFFF"/>
                    </a:solidFill>
                  </a:tcPr>
                </a:tc>
              </a:tr>
            </a:tbl>
          </a:graphicData>
        </a:graphic>
      </p:graphicFrame>
      <p:grpSp>
        <p:nvGrpSpPr>
          <p:cNvPr id="9" name="object 9" descr=""/>
          <p:cNvGrpSpPr/>
          <p:nvPr/>
        </p:nvGrpSpPr>
        <p:grpSpPr>
          <a:xfrm>
            <a:off x="829055" y="1251203"/>
            <a:ext cx="1023619" cy="455295"/>
            <a:chOff x="829055" y="1251203"/>
            <a:chExt cx="1023619" cy="455295"/>
          </a:xfrm>
        </p:grpSpPr>
        <p:sp>
          <p:nvSpPr>
            <p:cNvPr id="10" name="object 10" descr=""/>
            <p:cNvSpPr/>
            <p:nvPr/>
          </p:nvSpPr>
          <p:spPr>
            <a:xfrm>
              <a:off x="829055" y="1258823"/>
              <a:ext cx="1007744" cy="361315"/>
            </a:xfrm>
            <a:custGeom>
              <a:avLst/>
              <a:gdLst/>
              <a:ahLst/>
              <a:cxnLst/>
              <a:rect l="l" t="t" r="r" b="b"/>
              <a:pathLst>
                <a:path w="1007744" h="361315">
                  <a:moveTo>
                    <a:pt x="1007363" y="0"/>
                  </a:moveTo>
                  <a:lnTo>
                    <a:pt x="0" y="0"/>
                  </a:lnTo>
                  <a:lnTo>
                    <a:pt x="0" y="361188"/>
                  </a:lnTo>
                  <a:lnTo>
                    <a:pt x="1007363" y="361188"/>
                  </a:lnTo>
                  <a:lnTo>
                    <a:pt x="1007363" y="0"/>
                  </a:lnTo>
                  <a:close/>
                </a:path>
              </a:pathLst>
            </a:custGeom>
            <a:solidFill>
              <a:srgbClr val="81B113"/>
            </a:solidFill>
          </p:spPr>
          <p:txBody>
            <a:bodyPr wrap="square" lIns="0" tIns="0" rIns="0" bIns="0" rtlCol="0"/>
            <a:lstStyle/>
            <a:p/>
          </p:txBody>
        </p:sp>
        <p:pic>
          <p:nvPicPr>
            <p:cNvPr id="11" name="object 11" descr=""/>
            <p:cNvPicPr/>
            <p:nvPr/>
          </p:nvPicPr>
          <p:blipFill>
            <a:blip r:embed="rId2" cstate="print"/>
            <a:stretch>
              <a:fillRect/>
            </a:stretch>
          </p:blipFill>
          <p:spPr>
            <a:xfrm>
              <a:off x="832103" y="1251203"/>
              <a:ext cx="474713" cy="454913"/>
            </a:xfrm>
            <a:prstGeom prst="rect">
              <a:avLst/>
            </a:prstGeom>
          </p:spPr>
        </p:pic>
        <p:pic>
          <p:nvPicPr>
            <p:cNvPr id="12" name="object 12" descr=""/>
            <p:cNvPicPr/>
            <p:nvPr/>
          </p:nvPicPr>
          <p:blipFill>
            <a:blip r:embed="rId3" cstate="print"/>
            <a:stretch>
              <a:fillRect/>
            </a:stretch>
          </p:blipFill>
          <p:spPr>
            <a:xfrm>
              <a:off x="1086611" y="1251203"/>
              <a:ext cx="512838" cy="454913"/>
            </a:xfrm>
            <a:prstGeom prst="rect">
              <a:avLst/>
            </a:prstGeom>
          </p:spPr>
        </p:pic>
        <p:pic>
          <p:nvPicPr>
            <p:cNvPr id="13" name="object 13" descr=""/>
            <p:cNvPicPr/>
            <p:nvPr/>
          </p:nvPicPr>
          <p:blipFill>
            <a:blip r:embed="rId4" cstate="print"/>
            <a:stretch>
              <a:fillRect/>
            </a:stretch>
          </p:blipFill>
          <p:spPr>
            <a:xfrm>
              <a:off x="1377695" y="1251203"/>
              <a:ext cx="474713" cy="454913"/>
            </a:xfrm>
            <a:prstGeom prst="rect">
              <a:avLst/>
            </a:prstGeom>
          </p:spPr>
        </p:pic>
      </p:grpSp>
      <p:sp>
        <p:nvSpPr>
          <p:cNvPr id="14" name="object 14" descr=""/>
          <p:cNvSpPr txBox="1"/>
          <p:nvPr/>
        </p:nvSpPr>
        <p:spPr>
          <a:xfrm>
            <a:off x="829055" y="1258824"/>
            <a:ext cx="1007744" cy="361315"/>
          </a:xfrm>
          <a:prstGeom prst="rect">
            <a:avLst/>
          </a:prstGeom>
        </p:spPr>
        <p:txBody>
          <a:bodyPr wrap="square" lIns="0" tIns="52069" rIns="0" bIns="0" rtlCol="0" vert="horz">
            <a:spAutoFit/>
          </a:bodyPr>
          <a:lstStyle/>
          <a:p>
            <a:pPr marL="129539">
              <a:lnSpc>
                <a:spcPct val="100000"/>
              </a:lnSpc>
              <a:spcBef>
                <a:spcPts val="409"/>
              </a:spcBef>
            </a:pPr>
            <a:r>
              <a:rPr dirty="0" sz="1600" spc="-5" b="1">
                <a:solidFill>
                  <a:srgbClr val="FFFFFF"/>
                </a:solidFill>
                <a:latin typeface="Microsoft JhengHei"/>
                <a:cs typeface="Microsoft JhengHei"/>
              </a:rPr>
              <a:t>第 </a:t>
            </a:r>
            <a:r>
              <a:rPr dirty="0" sz="1600" b="1">
                <a:solidFill>
                  <a:srgbClr val="FFFFFF"/>
                </a:solidFill>
                <a:latin typeface="Microsoft JhengHei"/>
                <a:cs typeface="Microsoft JhengHei"/>
              </a:rPr>
              <a:t>12</a:t>
            </a:r>
            <a:r>
              <a:rPr dirty="0" sz="1600" spc="-35" b="1">
                <a:solidFill>
                  <a:srgbClr val="FFFFFF"/>
                </a:solidFill>
                <a:latin typeface="Microsoft JhengHei"/>
                <a:cs typeface="Microsoft JhengHei"/>
              </a:rPr>
              <a:t> 條</a:t>
            </a:r>
            <a:endParaRPr sz="1600">
              <a:latin typeface="Microsoft JhengHei"/>
              <a:cs typeface="Microsoft JhengHei"/>
            </a:endParaRPr>
          </a:p>
        </p:txBody>
      </p:sp>
      <p:sp>
        <p:nvSpPr>
          <p:cNvPr id="18" name="object 18"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11</a:t>
            </a:fld>
          </a:p>
        </p:txBody>
      </p:sp>
      <p:sp>
        <p:nvSpPr>
          <p:cNvPr id="19" name="object 19"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15" name="object 15" descr=""/>
          <p:cNvSpPr txBox="1"/>
          <p:nvPr/>
        </p:nvSpPr>
        <p:spPr>
          <a:xfrm>
            <a:off x="2089785" y="1179957"/>
            <a:ext cx="9069070" cy="683895"/>
          </a:xfrm>
          <a:prstGeom prst="rect">
            <a:avLst/>
          </a:prstGeom>
        </p:spPr>
        <p:txBody>
          <a:bodyPr wrap="square" lIns="0" tIns="12700" rIns="0" bIns="0" rtlCol="0" vert="horz">
            <a:spAutoFit/>
          </a:bodyPr>
          <a:lstStyle/>
          <a:p>
            <a:pPr marL="12700" marR="5080">
              <a:lnSpc>
                <a:spcPct val="120000"/>
              </a:lnSpc>
              <a:spcBef>
                <a:spcPts val="100"/>
              </a:spcBef>
            </a:pPr>
            <a:r>
              <a:rPr dirty="0" sz="1800" spc="-5">
                <a:latin typeface="Microsoft JhengHei"/>
                <a:cs typeface="Microsoft JhengHei"/>
              </a:rPr>
              <a:t>中央主管機關應就溫室氣體減量措施類型，審定具備專案範疇、適用條件、專案邊界、基</a:t>
            </a:r>
            <a:r>
              <a:rPr dirty="0" sz="1800">
                <a:latin typeface="Microsoft JhengHei"/>
                <a:cs typeface="Microsoft JhengHei"/>
              </a:rPr>
              <a:t>線情境及專案情境等內容之溫室氣體減量方法。必要時，並</a:t>
            </a:r>
            <a:r>
              <a:rPr dirty="0" sz="1800" b="1">
                <a:latin typeface="Microsoft JhengHei"/>
                <a:cs typeface="Microsoft JhengHei"/>
              </a:rPr>
              <a:t>得於審定時</a:t>
            </a:r>
            <a:r>
              <a:rPr dirty="0" sz="1800">
                <a:latin typeface="Microsoft JhengHei"/>
                <a:cs typeface="Microsoft JhengHei"/>
              </a:rPr>
              <a:t>，</a:t>
            </a:r>
            <a:r>
              <a:rPr dirty="0" sz="1800" spc="-10" b="1">
                <a:latin typeface="Microsoft JhengHei"/>
                <a:cs typeface="Microsoft JhengHei"/>
              </a:rPr>
              <a:t>指定溫室氣體減</a:t>
            </a:r>
            <a:endParaRPr sz="1800">
              <a:latin typeface="Microsoft JhengHei"/>
              <a:cs typeface="Microsoft JhengHei"/>
            </a:endParaRPr>
          </a:p>
        </p:txBody>
      </p:sp>
      <p:sp>
        <p:nvSpPr>
          <p:cNvPr id="16" name="object 16" descr=""/>
          <p:cNvSpPr txBox="1"/>
          <p:nvPr/>
        </p:nvSpPr>
        <p:spPr>
          <a:xfrm>
            <a:off x="1119327" y="1761744"/>
            <a:ext cx="9925050" cy="1365250"/>
          </a:xfrm>
          <a:prstGeom prst="rect">
            <a:avLst/>
          </a:prstGeom>
        </p:spPr>
        <p:txBody>
          <a:bodyPr wrap="square" lIns="0" tIns="144145" rIns="0" bIns="0" rtlCol="0" vert="horz">
            <a:spAutoFit/>
          </a:bodyPr>
          <a:lstStyle/>
          <a:p>
            <a:pPr marL="982980">
              <a:lnSpc>
                <a:spcPct val="100000"/>
              </a:lnSpc>
              <a:spcBef>
                <a:spcPts val="1135"/>
              </a:spcBef>
            </a:pPr>
            <a:r>
              <a:rPr dirty="0" sz="1800" b="1">
                <a:latin typeface="Microsoft JhengHei"/>
                <a:cs typeface="Microsoft JhengHei"/>
              </a:rPr>
              <a:t>量方法中減量措施或減量成果之確證或查證方式</a:t>
            </a:r>
            <a:r>
              <a:rPr dirty="0" sz="1800" spc="-50">
                <a:latin typeface="Microsoft JhengHei"/>
                <a:cs typeface="Microsoft JhengHei"/>
              </a:rPr>
              <a:t>。</a:t>
            </a:r>
            <a:endParaRPr sz="1800">
              <a:latin typeface="Microsoft JhengHei"/>
              <a:cs typeface="Microsoft JhengHei"/>
            </a:endParaRPr>
          </a:p>
          <a:p>
            <a:pPr marL="982980">
              <a:lnSpc>
                <a:spcPct val="100000"/>
              </a:lnSpc>
              <a:spcBef>
                <a:spcPts val="1035"/>
              </a:spcBef>
            </a:pPr>
            <a:r>
              <a:rPr dirty="0" sz="1800">
                <a:latin typeface="Microsoft JhengHei"/>
                <a:cs typeface="Microsoft JhengHei"/>
              </a:rPr>
              <a:t>前項審定之溫室氣體減量方法，中央主管機關應</a:t>
            </a:r>
            <a:r>
              <a:rPr dirty="0" sz="1800" spc="-5" b="1">
                <a:latin typeface="Microsoft JhengHei"/>
                <a:cs typeface="Microsoft JhengHei"/>
              </a:rPr>
              <a:t>公開於指定資訊平台</a:t>
            </a:r>
            <a:r>
              <a:rPr dirty="0" sz="1800" spc="-10">
                <a:solidFill>
                  <a:srgbClr val="CD5D11"/>
                </a:solidFill>
                <a:latin typeface="Microsoft JhengHei"/>
                <a:cs typeface="Microsoft JhengHei"/>
              </a:rPr>
              <a:t>*</a:t>
            </a:r>
            <a:r>
              <a:rPr dirty="0" sz="1800" spc="-50">
                <a:latin typeface="Microsoft JhengHei"/>
                <a:cs typeface="Microsoft JhengHei"/>
              </a:rPr>
              <a:t>。</a:t>
            </a:r>
            <a:endParaRPr sz="1800">
              <a:latin typeface="Microsoft JhengHei"/>
              <a:cs typeface="Microsoft JhengHei"/>
            </a:endParaRPr>
          </a:p>
          <a:p>
            <a:pPr marL="12700">
              <a:lnSpc>
                <a:spcPct val="100000"/>
              </a:lnSpc>
              <a:spcBef>
                <a:spcPts val="1755"/>
              </a:spcBef>
              <a:tabLst>
                <a:tab pos="6047105" algn="l"/>
              </a:tabLst>
            </a:pPr>
            <a:r>
              <a:rPr dirty="0" u="sng" sz="2000" spc="-10" b="1">
                <a:solidFill>
                  <a:srgbClr val="538235"/>
                </a:solidFill>
                <a:uFill>
                  <a:solidFill>
                    <a:srgbClr val="538235"/>
                  </a:solidFill>
                </a:uFill>
                <a:latin typeface="Microsoft JhengHei"/>
                <a:cs typeface="Microsoft JhengHei"/>
              </a:rPr>
              <a:t>CDM減量方法</a:t>
            </a:r>
            <a:r>
              <a:rPr dirty="0" sz="2000">
                <a:latin typeface="Microsoft JhengHei"/>
                <a:cs typeface="Microsoft JhengHei"/>
              </a:rPr>
              <a:t>：</a:t>
            </a:r>
            <a:r>
              <a:rPr dirty="0" sz="2000" spc="-20">
                <a:latin typeface="Microsoft JhengHei"/>
                <a:cs typeface="Microsoft JhengHei"/>
              </a:rPr>
              <a:t>共</a:t>
            </a:r>
            <a:r>
              <a:rPr dirty="0" sz="2000" spc="-10">
                <a:latin typeface="Microsoft JhengHei"/>
                <a:cs typeface="Microsoft JhengHei"/>
              </a:rPr>
              <a:t>計</a:t>
            </a:r>
            <a:r>
              <a:rPr dirty="0" sz="2000" spc="-10" b="1">
                <a:latin typeface="Microsoft JhengHei"/>
                <a:cs typeface="Microsoft JhengHei"/>
              </a:rPr>
              <a:t>110</a:t>
            </a:r>
            <a:r>
              <a:rPr dirty="0" sz="2000" spc="-15" b="1">
                <a:latin typeface="Microsoft JhengHei"/>
                <a:cs typeface="Microsoft JhengHei"/>
              </a:rPr>
              <a:t>件</a:t>
            </a:r>
            <a:r>
              <a:rPr dirty="0" sz="2000">
                <a:latin typeface="Microsoft JhengHei"/>
                <a:cs typeface="Microsoft JhengHei"/>
              </a:rPr>
              <a:t>減量</a:t>
            </a:r>
            <a:r>
              <a:rPr dirty="0" sz="2000" spc="-25">
                <a:latin typeface="Microsoft JhengHei"/>
                <a:cs typeface="Microsoft JhengHei"/>
              </a:rPr>
              <a:t>方</a:t>
            </a:r>
            <a:r>
              <a:rPr dirty="0" sz="2000" spc="-50">
                <a:latin typeface="Microsoft JhengHei"/>
                <a:cs typeface="Microsoft JhengHei"/>
              </a:rPr>
              <a:t>法</a:t>
            </a:r>
            <a:r>
              <a:rPr dirty="0" sz="2000">
                <a:latin typeface="Microsoft JhengHei"/>
                <a:cs typeface="Microsoft JhengHei"/>
              </a:rPr>
              <a:t>	</a:t>
            </a:r>
            <a:r>
              <a:rPr dirty="0" u="sng" sz="2000" spc="-10" b="1">
                <a:solidFill>
                  <a:srgbClr val="C55A11"/>
                </a:solidFill>
                <a:uFill>
                  <a:solidFill>
                    <a:srgbClr val="C55A11"/>
                  </a:solidFill>
                </a:uFill>
                <a:latin typeface="Microsoft JhengHei"/>
                <a:cs typeface="Microsoft JhengHei"/>
              </a:rPr>
              <a:t>本土減量方法</a:t>
            </a:r>
            <a:r>
              <a:rPr dirty="0" sz="2000" spc="-10">
                <a:latin typeface="Microsoft JhengHei"/>
                <a:cs typeface="Microsoft JhengHei"/>
              </a:rPr>
              <a:t>：共計</a:t>
            </a:r>
            <a:r>
              <a:rPr dirty="0" sz="2000" spc="-10" b="1">
                <a:latin typeface="Microsoft JhengHei"/>
                <a:cs typeface="Microsoft JhengHei"/>
              </a:rPr>
              <a:t>33件</a:t>
            </a:r>
            <a:r>
              <a:rPr dirty="0" sz="2000" spc="-15">
                <a:latin typeface="Microsoft JhengHei"/>
                <a:cs typeface="Microsoft JhengHei"/>
              </a:rPr>
              <a:t>減</a:t>
            </a:r>
            <a:r>
              <a:rPr dirty="0" sz="2000">
                <a:latin typeface="Microsoft JhengHei"/>
                <a:cs typeface="Microsoft JhengHei"/>
              </a:rPr>
              <a:t>量方</a:t>
            </a:r>
            <a:r>
              <a:rPr dirty="0" sz="2000" spc="-50">
                <a:latin typeface="Microsoft JhengHei"/>
                <a:cs typeface="Microsoft JhengHei"/>
              </a:rPr>
              <a:t>法</a:t>
            </a:r>
            <a:endParaRPr sz="2000">
              <a:latin typeface="Microsoft JhengHei"/>
              <a:cs typeface="Microsoft JhengHei"/>
            </a:endParaRPr>
          </a:p>
        </p:txBody>
      </p:sp>
      <p:sp>
        <p:nvSpPr>
          <p:cNvPr id="17" name="object 17" descr=""/>
          <p:cNvSpPr txBox="1"/>
          <p:nvPr/>
        </p:nvSpPr>
        <p:spPr>
          <a:xfrm>
            <a:off x="6639559" y="5841898"/>
            <a:ext cx="5090795" cy="628015"/>
          </a:xfrm>
          <a:prstGeom prst="rect">
            <a:avLst/>
          </a:prstGeom>
        </p:spPr>
        <p:txBody>
          <a:bodyPr wrap="square" lIns="0" tIns="12700" rIns="0" bIns="0" rtlCol="0" vert="horz">
            <a:spAutoFit/>
          </a:bodyPr>
          <a:lstStyle/>
          <a:p>
            <a:pPr algn="ctr" marL="10160">
              <a:lnSpc>
                <a:spcPct val="100000"/>
              </a:lnSpc>
              <a:spcBef>
                <a:spcPts val="100"/>
              </a:spcBef>
            </a:pPr>
            <a:r>
              <a:rPr dirty="0" sz="2000" spc="-50">
                <a:latin typeface="Microsoft JhengHei"/>
                <a:cs typeface="Microsoft JhengHei"/>
              </a:rPr>
              <a:t>.</a:t>
            </a:r>
            <a:endParaRPr sz="2000">
              <a:latin typeface="Microsoft JhengHei"/>
              <a:cs typeface="Microsoft JhengHei"/>
            </a:endParaRPr>
          </a:p>
          <a:p>
            <a:pPr algn="ctr">
              <a:lnSpc>
                <a:spcPct val="100000"/>
              </a:lnSpc>
              <a:spcBef>
                <a:spcPts val="905"/>
              </a:spcBef>
            </a:pPr>
            <a:r>
              <a:rPr dirty="0" sz="1200">
                <a:solidFill>
                  <a:srgbClr val="CD5D11"/>
                </a:solidFill>
                <a:latin typeface="Microsoft JhengHei"/>
                <a:cs typeface="Microsoft JhengHei"/>
              </a:rPr>
              <a:t>*</a:t>
            </a:r>
            <a:r>
              <a:rPr dirty="0" sz="1200" spc="-10">
                <a:solidFill>
                  <a:srgbClr val="CD5D11"/>
                </a:solidFill>
                <a:latin typeface="Microsoft JhengHei"/>
                <a:cs typeface="Microsoft JhengHei"/>
              </a:rPr>
              <a:t> 溫室氣體自願減量暨抵換資訊平臺：https://carbonoffset.moenv.gov.tw/</a:t>
            </a:r>
            <a:endParaRPr sz="1200">
              <a:latin typeface="Microsoft JhengHei"/>
              <a:cs typeface="Microsoft JhengHe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有哪些免確證減量方法？</a:t>
            </a:r>
          </a:p>
        </p:txBody>
      </p:sp>
      <p:sp>
        <p:nvSpPr>
          <p:cNvPr id="3" name="object 3" descr=""/>
          <p:cNvSpPr/>
          <p:nvPr/>
        </p:nvSpPr>
        <p:spPr>
          <a:xfrm>
            <a:off x="1604772" y="1456943"/>
            <a:ext cx="8442960" cy="120650"/>
          </a:xfrm>
          <a:custGeom>
            <a:avLst/>
            <a:gdLst/>
            <a:ahLst/>
            <a:cxnLst/>
            <a:rect l="l" t="t" r="r" b="b"/>
            <a:pathLst>
              <a:path w="8442960" h="120650">
                <a:moveTo>
                  <a:pt x="1836420" y="0"/>
                </a:moveTo>
                <a:lnTo>
                  <a:pt x="0" y="0"/>
                </a:lnTo>
                <a:lnTo>
                  <a:pt x="0" y="120396"/>
                </a:lnTo>
                <a:lnTo>
                  <a:pt x="1836420" y="120396"/>
                </a:lnTo>
                <a:lnTo>
                  <a:pt x="1836420" y="0"/>
                </a:lnTo>
                <a:close/>
              </a:path>
              <a:path w="8442960" h="120650">
                <a:moveTo>
                  <a:pt x="4814316" y="0"/>
                </a:moveTo>
                <a:lnTo>
                  <a:pt x="3410712" y="0"/>
                </a:lnTo>
                <a:lnTo>
                  <a:pt x="3410712" y="120396"/>
                </a:lnTo>
                <a:lnTo>
                  <a:pt x="4814316" y="120396"/>
                </a:lnTo>
                <a:lnTo>
                  <a:pt x="4814316" y="0"/>
                </a:lnTo>
                <a:close/>
              </a:path>
              <a:path w="8442960" h="120650">
                <a:moveTo>
                  <a:pt x="8442960" y="0"/>
                </a:moveTo>
                <a:lnTo>
                  <a:pt x="5021580" y="0"/>
                </a:lnTo>
                <a:lnTo>
                  <a:pt x="5021580" y="120396"/>
                </a:lnTo>
                <a:lnTo>
                  <a:pt x="8442960" y="120396"/>
                </a:lnTo>
                <a:lnTo>
                  <a:pt x="8442960" y="0"/>
                </a:lnTo>
                <a:close/>
              </a:path>
            </a:pathLst>
          </a:custGeom>
          <a:solidFill>
            <a:srgbClr val="F8CAAC"/>
          </a:solidFill>
        </p:spPr>
        <p:txBody>
          <a:bodyPr wrap="square" lIns="0" tIns="0" rIns="0" bIns="0" rtlCol="0"/>
          <a:lstStyle/>
          <a:p/>
        </p:txBody>
      </p:sp>
      <p:sp>
        <p:nvSpPr>
          <p:cNvPr id="4" name="object 4" descr=""/>
          <p:cNvSpPr txBox="1"/>
          <p:nvPr/>
        </p:nvSpPr>
        <p:spPr>
          <a:xfrm>
            <a:off x="619455" y="1265935"/>
            <a:ext cx="9686290" cy="299720"/>
          </a:xfrm>
          <a:prstGeom prst="rect">
            <a:avLst/>
          </a:prstGeom>
        </p:spPr>
        <p:txBody>
          <a:bodyPr wrap="square" lIns="0" tIns="12700" rIns="0" bIns="0" rtlCol="0" vert="horz">
            <a:spAutoFit/>
          </a:bodyPr>
          <a:lstStyle/>
          <a:p>
            <a:pPr marL="299085" indent="-286385">
              <a:lnSpc>
                <a:spcPct val="100000"/>
              </a:lnSpc>
              <a:spcBef>
                <a:spcPts val="100"/>
              </a:spcBef>
              <a:buFont typeface="Arial"/>
              <a:buChar char="•"/>
              <a:tabLst>
                <a:tab pos="299085" algn="l"/>
              </a:tabLst>
            </a:pPr>
            <a:r>
              <a:rPr dirty="0" sz="1800">
                <a:latin typeface="Microsoft JhengHei"/>
                <a:cs typeface="Microsoft JhengHei"/>
              </a:rPr>
              <a:t>考量於</a:t>
            </a:r>
            <a:r>
              <a:rPr dirty="0" sz="1800" spc="-5" b="1">
                <a:latin typeface="Microsoft JhengHei"/>
                <a:cs typeface="Microsoft JhengHei"/>
              </a:rPr>
              <a:t>我國具有執行案例</a:t>
            </a:r>
            <a:r>
              <a:rPr dirty="0" sz="1800">
                <a:latin typeface="Microsoft JhengHei"/>
                <a:cs typeface="Microsoft JhengHei"/>
              </a:rPr>
              <a:t>之減量方法，且</a:t>
            </a:r>
            <a:r>
              <a:rPr dirty="0" sz="1800" b="1">
                <a:latin typeface="Microsoft JhengHei"/>
                <a:cs typeface="Microsoft JhengHei"/>
              </a:rPr>
              <a:t>減量技術成熟</a:t>
            </a:r>
            <a:r>
              <a:rPr dirty="0" sz="1800">
                <a:latin typeface="Microsoft JhengHei"/>
                <a:cs typeface="Microsoft JhengHei"/>
              </a:rPr>
              <a:t>、</a:t>
            </a:r>
            <a:r>
              <a:rPr dirty="0" sz="1800" b="1">
                <a:latin typeface="Microsoft JhengHei"/>
                <a:cs typeface="Microsoft JhengHei"/>
              </a:rPr>
              <a:t>具商用規格或標準致減量計算明確</a:t>
            </a:r>
            <a:r>
              <a:rPr dirty="0" sz="1800" spc="-50">
                <a:latin typeface="Microsoft JhengHei"/>
                <a:cs typeface="Microsoft JhengHei"/>
              </a:rPr>
              <a:t>。</a:t>
            </a:r>
            <a:endParaRPr sz="1800">
              <a:latin typeface="Microsoft JhengHei"/>
              <a:cs typeface="Microsoft JhengHei"/>
            </a:endParaRPr>
          </a:p>
        </p:txBody>
      </p:sp>
      <p:sp>
        <p:nvSpPr>
          <p:cNvPr id="10" name="object 10"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11</a:t>
            </a:fld>
          </a:p>
        </p:txBody>
      </p:sp>
      <p:sp>
        <p:nvSpPr>
          <p:cNvPr id="11" name="object 11"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graphicFrame>
        <p:nvGraphicFramePr>
          <p:cNvPr id="5" name="object 5" descr=""/>
          <p:cNvGraphicFramePr>
            <a:graphicFrameLocks noGrp="1"/>
          </p:cNvGraphicFramePr>
          <p:nvPr/>
        </p:nvGraphicFramePr>
        <p:xfrm>
          <a:off x="6193535" y="2616326"/>
          <a:ext cx="5669280" cy="2800985"/>
        </p:xfrm>
        <a:graphic>
          <a:graphicData uri="http://schemas.openxmlformats.org/drawingml/2006/table">
            <a:tbl>
              <a:tblPr firstRow="1" bandRow="1">
                <a:tableStyleId>{2D5ABB26-0587-4C30-8999-92F81FD0307C}</a:tableStyleId>
              </a:tblPr>
              <a:tblGrid>
                <a:gridCol w="610235"/>
                <a:gridCol w="1369694"/>
                <a:gridCol w="3599815"/>
              </a:tblGrid>
              <a:tr h="641985">
                <a:tc>
                  <a:txBody>
                    <a:bodyPr/>
                    <a:lstStyle/>
                    <a:p>
                      <a:pPr algn="ctr" marR="61594">
                        <a:lnSpc>
                          <a:spcPct val="100000"/>
                        </a:lnSpc>
                        <a:spcBef>
                          <a:spcPts val="1580"/>
                        </a:spcBef>
                      </a:pPr>
                      <a:r>
                        <a:rPr dirty="0" sz="1600" spc="-40" b="1">
                          <a:solidFill>
                            <a:srgbClr val="FFFFFF"/>
                          </a:solidFill>
                          <a:latin typeface="Microsoft JhengHei"/>
                          <a:cs typeface="Microsoft JhengHei"/>
                        </a:rPr>
                        <a:t>序號</a:t>
                      </a:r>
                      <a:endParaRPr sz="1600">
                        <a:latin typeface="Microsoft JhengHei"/>
                        <a:cs typeface="Microsoft JhengHei"/>
                      </a:endParaRPr>
                    </a:p>
                  </a:txBody>
                  <a:tcPr marL="0" marR="0" marB="0" marT="200660">
                    <a:lnL w="12700">
                      <a:solidFill>
                        <a:srgbClr val="EC7C30"/>
                      </a:solidFill>
                      <a:prstDash val="solid"/>
                    </a:lnL>
                    <a:lnT w="12700">
                      <a:solidFill>
                        <a:srgbClr val="EC7C30"/>
                      </a:solidFill>
                      <a:prstDash val="solid"/>
                    </a:lnT>
                    <a:lnB w="12700">
                      <a:solidFill>
                        <a:srgbClr val="EC7C30"/>
                      </a:solidFill>
                      <a:prstDash val="solid"/>
                    </a:lnB>
                    <a:solidFill>
                      <a:srgbClr val="C55A11"/>
                    </a:solidFill>
                  </a:tcPr>
                </a:tc>
                <a:tc>
                  <a:txBody>
                    <a:bodyPr/>
                    <a:lstStyle/>
                    <a:p>
                      <a:pPr algn="ctr" marR="61594">
                        <a:lnSpc>
                          <a:spcPct val="100000"/>
                        </a:lnSpc>
                        <a:spcBef>
                          <a:spcPts val="1580"/>
                        </a:spcBef>
                      </a:pPr>
                      <a:r>
                        <a:rPr dirty="0" sz="1600" spc="-40" b="1">
                          <a:solidFill>
                            <a:srgbClr val="FFFFFF"/>
                          </a:solidFill>
                          <a:latin typeface="Microsoft JhengHei"/>
                          <a:cs typeface="Microsoft JhengHei"/>
                        </a:rPr>
                        <a:t>編號</a:t>
                      </a:r>
                      <a:endParaRPr sz="1600">
                        <a:latin typeface="Microsoft JhengHei"/>
                        <a:cs typeface="Microsoft JhengHei"/>
                      </a:endParaRPr>
                    </a:p>
                  </a:txBody>
                  <a:tcPr marL="0" marR="0" marB="0" marT="200660">
                    <a:lnT w="12700">
                      <a:solidFill>
                        <a:srgbClr val="EC7C30"/>
                      </a:solidFill>
                      <a:prstDash val="solid"/>
                    </a:lnT>
                    <a:lnB w="12700">
                      <a:solidFill>
                        <a:srgbClr val="EC7C30"/>
                      </a:solidFill>
                      <a:prstDash val="solid"/>
                    </a:lnB>
                    <a:solidFill>
                      <a:srgbClr val="C55A11"/>
                    </a:solidFill>
                  </a:tcPr>
                </a:tc>
                <a:tc>
                  <a:txBody>
                    <a:bodyPr/>
                    <a:lstStyle/>
                    <a:p>
                      <a:pPr marL="1191895">
                        <a:lnSpc>
                          <a:spcPct val="100000"/>
                        </a:lnSpc>
                        <a:spcBef>
                          <a:spcPts val="1580"/>
                        </a:spcBef>
                      </a:pPr>
                      <a:r>
                        <a:rPr dirty="0" sz="1600" spc="-30" b="1">
                          <a:solidFill>
                            <a:srgbClr val="FFFFFF"/>
                          </a:solidFill>
                          <a:latin typeface="Microsoft JhengHei"/>
                          <a:cs typeface="Microsoft JhengHei"/>
                        </a:rPr>
                        <a:t>減量方法名稱</a:t>
                      </a:r>
                      <a:endParaRPr sz="1600">
                        <a:latin typeface="Microsoft JhengHei"/>
                        <a:cs typeface="Microsoft JhengHei"/>
                      </a:endParaRPr>
                    </a:p>
                  </a:txBody>
                  <a:tcPr marL="0" marR="0" marB="0" marT="200660">
                    <a:lnR w="12700">
                      <a:solidFill>
                        <a:srgbClr val="EC7C30"/>
                      </a:solidFill>
                      <a:prstDash val="solid"/>
                    </a:lnR>
                    <a:lnT w="12700">
                      <a:solidFill>
                        <a:srgbClr val="EC7C30"/>
                      </a:solidFill>
                      <a:prstDash val="solid"/>
                    </a:lnT>
                    <a:lnB w="12700">
                      <a:solidFill>
                        <a:srgbClr val="EC7C30"/>
                      </a:solidFill>
                      <a:prstDash val="solid"/>
                    </a:lnB>
                    <a:solidFill>
                      <a:srgbClr val="C55A11"/>
                    </a:solidFill>
                  </a:tcPr>
                </a:tc>
              </a:tr>
              <a:tr h="431800">
                <a:tc>
                  <a:txBody>
                    <a:bodyPr/>
                    <a:lstStyle/>
                    <a:p>
                      <a:pPr algn="ctr" marR="62230">
                        <a:lnSpc>
                          <a:spcPct val="100000"/>
                        </a:lnSpc>
                        <a:spcBef>
                          <a:spcPts val="755"/>
                        </a:spcBef>
                      </a:pPr>
                      <a:r>
                        <a:rPr dirty="0" sz="1600" spc="-50">
                          <a:latin typeface="Microsoft JhengHei"/>
                          <a:cs typeface="Microsoft JhengHei"/>
                        </a:rPr>
                        <a:t>1</a:t>
                      </a:r>
                      <a:endParaRPr sz="1600">
                        <a:latin typeface="Microsoft JhengHei"/>
                        <a:cs typeface="Microsoft JhengHei"/>
                      </a:endParaRPr>
                    </a:p>
                  </a:txBody>
                  <a:tcPr marL="0" marR="0" marB="0" marT="95885">
                    <a:lnL w="12700">
                      <a:solidFill>
                        <a:srgbClr val="EC7C30"/>
                      </a:solidFill>
                      <a:prstDash val="solid"/>
                    </a:lnL>
                    <a:lnT w="12700">
                      <a:solidFill>
                        <a:srgbClr val="EC7C30"/>
                      </a:solidFill>
                      <a:prstDash val="solid"/>
                    </a:lnT>
                    <a:lnB w="12700">
                      <a:solidFill>
                        <a:srgbClr val="EC7C30"/>
                      </a:solidFill>
                      <a:prstDash val="solid"/>
                    </a:lnB>
                  </a:tcPr>
                </a:tc>
                <a:tc>
                  <a:txBody>
                    <a:bodyPr/>
                    <a:lstStyle/>
                    <a:p>
                      <a:pPr algn="ctr" marR="62230">
                        <a:lnSpc>
                          <a:spcPct val="100000"/>
                        </a:lnSpc>
                        <a:spcBef>
                          <a:spcPts val="755"/>
                        </a:spcBef>
                      </a:pPr>
                      <a:r>
                        <a:rPr dirty="0" sz="1600" spc="-20">
                          <a:latin typeface="Microsoft JhengHei"/>
                          <a:cs typeface="Microsoft JhengHei"/>
                        </a:rPr>
                        <a:t>TMS-</a:t>
                      </a:r>
                      <a:r>
                        <a:rPr dirty="0" sz="1600" spc="-10">
                          <a:latin typeface="Microsoft JhengHei"/>
                          <a:cs typeface="Microsoft JhengHei"/>
                        </a:rPr>
                        <a:t>II.001</a:t>
                      </a:r>
                      <a:endParaRPr sz="1600">
                        <a:latin typeface="Microsoft JhengHei"/>
                        <a:cs typeface="Microsoft JhengHei"/>
                      </a:endParaRPr>
                    </a:p>
                  </a:txBody>
                  <a:tcPr marL="0" marR="0" marB="0" marT="95885">
                    <a:lnT w="12700">
                      <a:solidFill>
                        <a:srgbClr val="EC7C30"/>
                      </a:solidFill>
                      <a:prstDash val="solid"/>
                    </a:lnT>
                    <a:lnB w="12700">
                      <a:solidFill>
                        <a:srgbClr val="EC7C30"/>
                      </a:solidFill>
                      <a:prstDash val="solid"/>
                    </a:lnB>
                  </a:tcPr>
                </a:tc>
                <a:tc>
                  <a:txBody>
                    <a:bodyPr/>
                    <a:lstStyle/>
                    <a:p>
                      <a:pPr marL="635">
                        <a:lnSpc>
                          <a:spcPct val="100000"/>
                        </a:lnSpc>
                        <a:spcBef>
                          <a:spcPts val="755"/>
                        </a:spcBef>
                      </a:pPr>
                      <a:r>
                        <a:rPr dirty="0" sz="1600" spc="-30">
                          <a:latin typeface="Microsoft JhengHei"/>
                          <a:cs typeface="Microsoft JhengHei"/>
                        </a:rPr>
                        <a:t>工業設施採用高效率燈具</a:t>
                      </a:r>
                      <a:endParaRPr sz="1600">
                        <a:latin typeface="Microsoft JhengHei"/>
                        <a:cs typeface="Microsoft JhengHei"/>
                      </a:endParaRPr>
                    </a:p>
                  </a:txBody>
                  <a:tcPr marL="0" marR="0" marB="0" marT="95885">
                    <a:lnR w="12700">
                      <a:solidFill>
                        <a:srgbClr val="EC7C30"/>
                      </a:solidFill>
                      <a:prstDash val="solid"/>
                    </a:lnR>
                    <a:lnT w="12700">
                      <a:solidFill>
                        <a:srgbClr val="EC7C30"/>
                      </a:solidFill>
                      <a:prstDash val="solid"/>
                    </a:lnT>
                    <a:lnB w="12700">
                      <a:solidFill>
                        <a:srgbClr val="EC7C30"/>
                      </a:solidFill>
                      <a:prstDash val="solid"/>
                    </a:lnB>
                  </a:tcPr>
                </a:tc>
              </a:tr>
              <a:tr h="431800">
                <a:tc>
                  <a:txBody>
                    <a:bodyPr/>
                    <a:lstStyle/>
                    <a:p>
                      <a:pPr algn="ctr" marR="61594">
                        <a:lnSpc>
                          <a:spcPct val="100000"/>
                        </a:lnSpc>
                        <a:spcBef>
                          <a:spcPts val="755"/>
                        </a:spcBef>
                      </a:pPr>
                      <a:r>
                        <a:rPr dirty="0" sz="1600" spc="-50">
                          <a:latin typeface="Microsoft JhengHei"/>
                          <a:cs typeface="Microsoft JhengHei"/>
                        </a:rPr>
                        <a:t>2</a:t>
                      </a:r>
                      <a:endParaRPr sz="1600">
                        <a:latin typeface="Microsoft JhengHei"/>
                        <a:cs typeface="Microsoft JhengHei"/>
                      </a:endParaRPr>
                    </a:p>
                  </a:txBody>
                  <a:tcPr marL="0" marR="0" marB="0" marT="95885">
                    <a:lnL w="12700">
                      <a:solidFill>
                        <a:srgbClr val="EC7C30"/>
                      </a:solidFill>
                      <a:prstDash val="solid"/>
                    </a:lnL>
                    <a:lnT w="12700">
                      <a:solidFill>
                        <a:srgbClr val="EC7C30"/>
                      </a:solidFill>
                      <a:prstDash val="solid"/>
                    </a:lnT>
                    <a:lnB w="12700">
                      <a:solidFill>
                        <a:srgbClr val="EC7C30"/>
                      </a:solidFill>
                      <a:prstDash val="solid"/>
                    </a:lnB>
                  </a:tcPr>
                </a:tc>
                <a:tc>
                  <a:txBody>
                    <a:bodyPr/>
                    <a:lstStyle/>
                    <a:p>
                      <a:pPr algn="ctr" marR="61594">
                        <a:lnSpc>
                          <a:spcPct val="100000"/>
                        </a:lnSpc>
                        <a:spcBef>
                          <a:spcPts val="755"/>
                        </a:spcBef>
                      </a:pPr>
                      <a:r>
                        <a:rPr dirty="0" sz="1600" spc="-20">
                          <a:latin typeface="Microsoft JhengHei"/>
                          <a:cs typeface="Microsoft JhengHei"/>
                        </a:rPr>
                        <a:t>TMS-</a:t>
                      </a:r>
                      <a:r>
                        <a:rPr dirty="0" sz="1600" spc="-10">
                          <a:latin typeface="Microsoft JhengHei"/>
                          <a:cs typeface="Microsoft JhengHei"/>
                        </a:rPr>
                        <a:t>II.003</a:t>
                      </a:r>
                      <a:endParaRPr sz="1600">
                        <a:latin typeface="Microsoft JhengHei"/>
                        <a:cs typeface="Microsoft JhengHei"/>
                      </a:endParaRPr>
                    </a:p>
                  </a:txBody>
                  <a:tcPr marL="0" marR="0" marB="0" marT="95885">
                    <a:lnT w="12700">
                      <a:solidFill>
                        <a:srgbClr val="EC7C30"/>
                      </a:solidFill>
                      <a:prstDash val="solid"/>
                    </a:lnT>
                    <a:lnB w="12700">
                      <a:solidFill>
                        <a:srgbClr val="EC7C30"/>
                      </a:solidFill>
                      <a:prstDash val="solid"/>
                    </a:lnB>
                  </a:tcPr>
                </a:tc>
                <a:tc>
                  <a:txBody>
                    <a:bodyPr/>
                    <a:lstStyle/>
                    <a:p>
                      <a:pPr marL="635">
                        <a:lnSpc>
                          <a:spcPct val="100000"/>
                        </a:lnSpc>
                        <a:spcBef>
                          <a:spcPts val="755"/>
                        </a:spcBef>
                      </a:pPr>
                      <a:r>
                        <a:rPr dirty="0" sz="1600" spc="-35">
                          <a:latin typeface="Microsoft JhengHei"/>
                          <a:cs typeface="Microsoft JhengHei"/>
                        </a:rPr>
                        <a:t>更換為高效率空調設備</a:t>
                      </a:r>
                      <a:endParaRPr sz="1600">
                        <a:latin typeface="Microsoft JhengHei"/>
                        <a:cs typeface="Microsoft JhengHei"/>
                      </a:endParaRPr>
                    </a:p>
                  </a:txBody>
                  <a:tcPr marL="0" marR="0" marB="0" marT="95885">
                    <a:lnR w="12700">
                      <a:solidFill>
                        <a:srgbClr val="EC7C30"/>
                      </a:solidFill>
                      <a:prstDash val="solid"/>
                    </a:lnR>
                    <a:lnT w="12700">
                      <a:solidFill>
                        <a:srgbClr val="EC7C30"/>
                      </a:solidFill>
                      <a:prstDash val="solid"/>
                    </a:lnT>
                    <a:lnB w="12700">
                      <a:solidFill>
                        <a:srgbClr val="EC7C30"/>
                      </a:solidFill>
                      <a:prstDash val="solid"/>
                    </a:lnB>
                  </a:tcPr>
                </a:tc>
              </a:tr>
              <a:tr h="431800">
                <a:tc>
                  <a:txBody>
                    <a:bodyPr/>
                    <a:lstStyle/>
                    <a:p>
                      <a:pPr algn="ctr" marR="62230">
                        <a:lnSpc>
                          <a:spcPct val="100000"/>
                        </a:lnSpc>
                        <a:spcBef>
                          <a:spcPts val="755"/>
                        </a:spcBef>
                      </a:pPr>
                      <a:r>
                        <a:rPr dirty="0" sz="1600" spc="-50">
                          <a:latin typeface="Microsoft JhengHei"/>
                          <a:cs typeface="Microsoft JhengHei"/>
                        </a:rPr>
                        <a:t>3</a:t>
                      </a:r>
                      <a:endParaRPr sz="1600">
                        <a:latin typeface="Microsoft JhengHei"/>
                        <a:cs typeface="Microsoft JhengHei"/>
                      </a:endParaRPr>
                    </a:p>
                  </a:txBody>
                  <a:tcPr marL="0" marR="0" marB="0" marT="95885">
                    <a:lnL w="12700">
                      <a:solidFill>
                        <a:srgbClr val="EC7C30"/>
                      </a:solidFill>
                      <a:prstDash val="solid"/>
                    </a:lnL>
                    <a:lnT w="12700">
                      <a:solidFill>
                        <a:srgbClr val="EC7C30"/>
                      </a:solidFill>
                      <a:prstDash val="solid"/>
                    </a:lnT>
                    <a:lnB w="12700">
                      <a:solidFill>
                        <a:srgbClr val="EC7C30"/>
                      </a:solidFill>
                      <a:prstDash val="solid"/>
                    </a:lnB>
                  </a:tcPr>
                </a:tc>
                <a:tc>
                  <a:txBody>
                    <a:bodyPr/>
                    <a:lstStyle/>
                    <a:p>
                      <a:pPr algn="ctr" marR="62230">
                        <a:lnSpc>
                          <a:spcPct val="100000"/>
                        </a:lnSpc>
                        <a:spcBef>
                          <a:spcPts val="755"/>
                        </a:spcBef>
                      </a:pPr>
                      <a:r>
                        <a:rPr dirty="0" sz="1600" spc="-20">
                          <a:latin typeface="Microsoft JhengHei"/>
                          <a:cs typeface="Microsoft JhengHei"/>
                        </a:rPr>
                        <a:t>TMS-</a:t>
                      </a:r>
                      <a:r>
                        <a:rPr dirty="0" sz="1600" spc="-10">
                          <a:latin typeface="Microsoft JhengHei"/>
                          <a:cs typeface="Microsoft JhengHei"/>
                        </a:rPr>
                        <a:t>II.004</a:t>
                      </a:r>
                      <a:endParaRPr sz="1600">
                        <a:latin typeface="Microsoft JhengHei"/>
                        <a:cs typeface="Microsoft JhengHei"/>
                      </a:endParaRPr>
                    </a:p>
                  </a:txBody>
                  <a:tcPr marL="0" marR="0" marB="0" marT="95885">
                    <a:lnT w="12700">
                      <a:solidFill>
                        <a:srgbClr val="EC7C30"/>
                      </a:solidFill>
                      <a:prstDash val="solid"/>
                    </a:lnT>
                    <a:lnB w="12700">
                      <a:solidFill>
                        <a:srgbClr val="EC7C30"/>
                      </a:solidFill>
                      <a:prstDash val="solid"/>
                    </a:lnB>
                  </a:tcPr>
                </a:tc>
                <a:tc>
                  <a:txBody>
                    <a:bodyPr/>
                    <a:lstStyle/>
                    <a:p>
                      <a:pPr marL="635">
                        <a:lnSpc>
                          <a:spcPct val="100000"/>
                        </a:lnSpc>
                        <a:spcBef>
                          <a:spcPts val="755"/>
                        </a:spcBef>
                      </a:pPr>
                      <a:r>
                        <a:rPr dirty="0" sz="1600" spc="-30">
                          <a:latin typeface="Microsoft JhengHei"/>
                          <a:cs typeface="Microsoft JhengHei"/>
                        </a:rPr>
                        <a:t>既有空壓系統之能源效率提升</a:t>
                      </a:r>
                      <a:endParaRPr sz="1600">
                        <a:latin typeface="Microsoft JhengHei"/>
                        <a:cs typeface="Microsoft JhengHei"/>
                      </a:endParaRPr>
                    </a:p>
                  </a:txBody>
                  <a:tcPr marL="0" marR="0" marB="0" marT="95885">
                    <a:lnR w="12700">
                      <a:solidFill>
                        <a:srgbClr val="EC7C30"/>
                      </a:solidFill>
                      <a:prstDash val="solid"/>
                    </a:lnR>
                    <a:lnT w="12700">
                      <a:solidFill>
                        <a:srgbClr val="EC7C30"/>
                      </a:solidFill>
                      <a:prstDash val="solid"/>
                    </a:lnT>
                    <a:lnB w="12700">
                      <a:solidFill>
                        <a:srgbClr val="EC7C30"/>
                      </a:solidFill>
                      <a:prstDash val="solid"/>
                    </a:lnB>
                  </a:tcPr>
                </a:tc>
              </a:tr>
              <a:tr h="431800">
                <a:tc>
                  <a:txBody>
                    <a:bodyPr/>
                    <a:lstStyle/>
                    <a:p>
                      <a:pPr algn="ctr" marR="62230">
                        <a:lnSpc>
                          <a:spcPct val="100000"/>
                        </a:lnSpc>
                        <a:spcBef>
                          <a:spcPts val="755"/>
                        </a:spcBef>
                      </a:pPr>
                      <a:r>
                        <a:rPr dirty="0" sz="1600" spc="-50">
                          <a:latin typeface="Microsoft JhengHei"/>
                          <a:cs typeface="Microsoft JhengHei"/>
                        </a:rPr>
                        <a:t>4</a:t>
                      </a:r>
                      <a:endParaRPr sz="1600">
                        <a:latin typeface="Microsoft JhengHei"/>
                        <a:cs typeface="Microsoft JhengHei"/>
                      </a:endParaRPr>
                    </a:p>
                  </a:txBody>
                  <a:tcPr marL="0" marR="0" marB="0" marT="95885">
                    <a:lnL w="12700">
                      <a:solidFill>
                        <a:srgbClr val="EC7C30"/>
                      </a:solidFill>
                      <a:prstDash val="solid"/>
                    </a:lnL>
                    <a:lnT w="12700">
                      <a:solidFill>
                        <a:srgbClr val="EC7C30"/>
                      </a:solidFill>
                      <a:prstDash val="solid"/>
                    </a:lnT>
                    <a:lnB w="12700">
                      <a:solidFill>
                        <a:srgbClr val="EC7C30"/>
                      </a:solidFill>
                      <a:prstDash val="solid"/>
                    </a:lnB>
                  </a:tcPr>
                </a:tc>
                <a:tc>
                  <a:txBody>
                    <a:bodyPr/>
                    <a:lstStyle/>
                    <a:p>
                      <a:pPr algn="ctr" marR="62230">
                        <a:lnSpc>
                          <a:spcPct val="100000"/>
                        </a:lnSpc>
                        <a:spcBef>
                          <a:spcPts val="755"/>
                        </a:spcBef>
                      </a:pPr>
                      <a:r>
                        <a:rPr dirty="0" sz="1600" spc="-20">
                          <a:latin typeface="Microsoft JhengHei"/>
                          <a:cs typeface="Microsoft JhengHei"/>
                        </a:rPr>
                        <a:t>TMS-</a:t>
                      </a:r>
                      <a:r>
                        <a:rPr dirty="0" sz="1600" spc="-10">
                          <a:latin typeface="Microsoft JhengHei"/>
                          <a:cs typeface="Microsoft JhengHei"/>
                        </a:rPr>
                        <a:t>II.006</a:t>
                      </a:r>
                      <a:endParaRPr sz="1600">
                        <a:latin typeface="Microsoft JhengHei"/>
                        <a:cs typeface="Microsoft JhengHei"/>
                      </a:endParaRPr>
                    </a:p>
                  </a:txBody>
                  <a:tcPr marL="0" marR="0" marB="0" marT="95885">
                    <a:lnT w="12700">
                      <a:solidFill>
                        <a:srgbClr val="EC7C30"/>
                      </a:solidFill>
                      <a:prstDash val="solid"/>
                    </a:lnT>
                    <a:lnB w="12700">
                      <a:solidFill>
                        <a:srgbClr val="EC7C30"/>
                      </a:solidFill>
                      <a:prstDash val="solid"/>
                    </a:lnB>
                  </a:tcPr>
                </a:tc>
                <a:tc>
                  <a:txBody>
                    <a:bodyPr/>
                    <a:lstStyle/>
                    <a:p>
                      <a:pPr marL="635">
                        <a:lnSpc>
                          <a:spcPct val="100000"/>
                        </a:lnSpc>
                        <a:spcBef>
                          <a:spcPts val="755"/>
                        </a:spcBef>
                      </a:pPr>
                      <a:r>
                        <a:rPr dirty="0" sz="1600" spc="-30">
                          <a:latin typeface="Microsoft JhengHei"/>
                          <a:cs typeface="Microsoft JhengHei"/>
                        </a:rPr>
                        <a:t>風扇/泵浦導入變轉速控制、台數控制</a:t>
                      </a:r>
                      <a:endParaRPr sz="1600">
                        <a:latin typeface="Microsoft JhengHei"/>
                        <a:cs typeface="Microsoft JhengHei"/>
                      </a:endParaRPr>
                    </a:p>
                  </a:txBody>
                  <a:tcPr marL="0" marR="0" marB="0" marT="95885">
                    <a:lnR w="12700">
                      <a:solidFill>
                        <a:srgbClr val="EC7C30"/>
                      </a:solidFill>
                      <a:prstDash val="solid"/>
                    </a:lnR>
                    <a:lnT w="12700">
                      <a:solidFill>
                        <a:srgbClr val="EC7C30"/>
                      </a:solidFill>
                      <a:prstDash val="solid"/>
                    </a:lnT>
                    <a:lnB w="12700">
                      <a:solidFill>
                        <a:srgbClr val="EC7C30"/>
                      </a:solidFill>
                      <a:prstDash val="solid"/>
                    </a:lnB>
                  </a:tcPr>
                </a:tc>
              </a:tr>
              <a:tr h="431800">
                <a:tc>
                  <a:txBody>
                    <a:bodyPr/>
                    <a:lstStyle/>
                    <a:p>
                      <a:pPr algn="ctr" marR="61594">
                        <a:lnSpc>
                          <a:spcPct val="100000"/>
                        </a:lnSpc>
                        <a:spcBef>
                          <a:spcPts val="755"/>
                        </a:spcBef>
                      </a:pPr>
                      <a:r>
                        <a:rPr dirty="0" sz="1600" spc="-50">
                          <a:latin typeface="Microsoft JhengHei"/>
                          <a:cs typeface="Microsoft JhengHei"/>
                        </a:rPr>
                        <a:t>5</a:t>
                      </a:r>
                      <a:endParaRPr sz="1600">
                        <a:latin typeface="Microsoft JhengHei"/>
                        <a:cs typeface="Microsoft JhengHei"/>
                      </a:endParaRPr>
                    </a:p>
                  </a:txBody>
                  <a:tcPr marL="0" marR="0" marB="0" marT="95885">
                    <a:lnL w="12700">
                      <a:solidFill>
                        <a:srgbClr val="EC7C30"/>
                      </a:solidFill>
                      <a:prstDash val="solid"/>
                    </a:lnL>
                    <a:lnT w="12700">
                      <a:solidFill>
                        <a:srgbClr val="EC7C30"/>
                      </a:solidFill>
                      <a:prstDash val="solid"/>
                    </a:lnT>
                    <a:lnB w="12700">
                      <a:solidFill>
                        <a:srgbClr val="EC7C30"/>
                      </a:solidFill>
                      <a:prstDash val="solid"/>
                    </a:lnB>
                  </a:tcPr>
                </a:tc>
                <a:tc>
                  <a:txBody>
                    <a:bodyPr/>
                    <a:lstStyle/>
                    <a:p>
                      <a:pPr algn="ctr" marR="61594">
                        <a:lnSpc>
                          <a:spcPct val="100000"/>
                        </a:lnSpc>
                        <a:spcBef>
                          <a:spcPts val="755"/>
                        </a:spcBef>
                      </a:pPr>
                      <a:r>
                        <a:rPr dirty="0" sz="1600" spc="-20">
                          <a:latin typeface="Microsoft JhengHei"/>
                          <a:cs typeface="Microsoft JhengHei"/>
                        </a:rPr>
                        <a:t>TMS-</a:t>
                      </a:r>
                      <a:r>
                        <a:rPr dirty="0" sz="1600" spc="-10">
                          <a:latin typeface="Microsoft JhengHei"/>
                          <a:cs typeface="Microsoft JhengHei"/>
                        </a:rPr>
                        <a:t>II.008</a:t>
                      </a:r>
                      <a:endParaRPr sz="1600">
                        <a:latin typeface="Microsoft JhengHei"/>
                        <a:cs typeface="Microsoft JhengHei"/>
                      </a:endParaRPr>
                    </a:p>
                  </a:txBody>
                  <a:tcPr marL="0" marR="0" marB="0" marT="95885">
                    <a:lnT w="12700">
                      <a:solidFill>
                        <a:srgbClr val="EC7C30"/>
                      </a:solidFill>
                      <a:prstDash val="solid"/>
                    </a:lnT>
                    <a:lnB w="12700">
                      <a:solidFill>
                        <a:srgbClr val="EC7C30"/>
                      </a:solidFill>
                      <a:prstDash val="solid"/>
                    </a:lnB>
                  </a:tcPr>
                </a:tc>
                <a:tc>
                  <a:txBody>
                    <a:bodyPr/>
                    <a:lstStyle/>
                    <a:p>
                      <a:pPr marL="635">
                        <a:lnSpc>
                          <a:spcPct val="100000"/>
                        </a:lnSpc>
                        <a:spcBef>
                          <a:spcPts val="755"/>
                        </a:spcBef>
                      </a:pPr>
                      <a:r>
                        <a:rPr dirty="0" sz="1600" spc="-35">
                          <a:latin typeface="Microsoft JhengHei"/>
                          <a:cs typeface="Microsoft JhengHei"/>
                        </a:rPr>
                        <a:t>更換為高效率空壓機</a:t>
                      </a:r>
                      <a:endParaRPr sz="1600">
                        <a:latin typeface="Microsoft JhengHei"/>
                        <a:cs typeface="Microsoft JhengHei"/>
                      </a:endParaRPr>
                    </a:p>
                  </a:txBody>
                  <a:tcPr marL="0" marR="0" marB="0" marT="95885">
                    <a:lnR w="12700">
                      <a:solidFill>
                        <a:srgbClr val="EC7C30"/>
                      </a:solidFill>
                      <a:prstDash val="solid"/>
                    </a:lnR>
                    <a:lnT w="12700">
                      <a:solidFill>
                        <a:srgbClr val="EC7C30"/>
                      </a:solidFill>
                      <a:prstDash val="solid"/>
                    </a:lnT>
                    <a:lnB w="12700">
                      <a:solidFill>
                        <a:srgbClr val="EC7C30"/>
                      </a:solidFill>
                      <a:prstDash val="solid"/>
                    </a:lnB>
                    <a:solidFill>
                      <a:srgbClr val="FFFFFF"/>
                    </a:solidFill>
                  </a:tcPr>
                </a:tc>
              </a:tr>
            </a:tbl>
          </a:graphicData>
        </a:graphic>
      </p:graphicFrame>
      <p:graphicFrame>
        <p:nvGraphicFramePr>
          <p:cNvPr id="6" name="object 6" descr=""/>
          <p:cNvGraphicFramePr>
            <a:graphicFrameLocks noGrp="1"/>
          </p:cNvGraphicFramePr>
          <p:nvPr/>
        </p:nvGraphicFramePr>
        <p:xfrm>
          <a:off x="401637" y="2616326"/>
          <a:ext cx="5669280" cy="2803525"/>
        </p:xfrm>
        <a:graphic>
          <a:graphicData uri="http://schemas.openxmlformats.org/drawingml/2006/table">
            <a:tbl>
              <a:tblPr firstRow="1" bandRow="1">
                <a:tableStyleId>{2D5ABB26-0587-4C30-8999-92F81FD0307C}</a:tableStyleId>
              </a:tblPr>
              <a:tblGrid>
                <a:gridCol w="607695"/>
                <a:gridCol w="1223010"/>
                <a:gridCol w="3749675"/>
              </a:tblGrid>
              <a:tr h="644525">
                <a:tc>
                  <a:txBody>
                    <a:bodyPr/>
                    <a:lstStyle/>
                    <a:p>
                      <a:pPr algn="ctr" marR="60325">
                        <a:lnSpc>
                          <a:spcPct val="100000"/>
                        </a:lnSpc>
                        <a:spcBef>
                          <a:spcPts val="1590"/>
                        </a:spcBef>
                      </a:pPr>
                      <a:r>
                        <a:rPr dirty="0" sz="1600" spc="-40" b="1">
                          <a:solidFill>
                            <a:srgbClr val="FFFFFF"/>
                          </a:solidFill>
                          <a:latin typeface="Microsoft JhengHei"/>
                          <a:cs typeface="Microsoft JhengHei"/>
                        </a:rPr>
                        <a:t>序號</a:t>
                      </a:r>
                      <a:endParaRPr sz="1600">
                        <a:latin typeface="Microsoft JhengHei"/>
                        <a:cs typeface="Microsoft JhengHei"/>
                      </a:endParaRPr>
                    </a:p>
                  </a:txBody>
                  <a:tcPr marL="0" marR="0" marB="0" marT="201930">
                    <a:lnL w="12700">
                      <a:solidFill>
                        <a:srgbClr val="6FAC46"/>
                      </a:solidFill>
                      <a:prstDash val="solid"/>
                    </a:lnL>
                    <a:lnT w="12700">
                      <a:solidFill>
                        <a:srgbClr val="6FAC46"/>
                      </a:solidFill>
                      <a:prstDash val="solid"/>
                    </a:lnT>
                    <a:lnB w="12700">
                      <a:solidFill>
                        <a:srgbClr val="6FAC46"/>
                      </a:solidFill>
                      <a:prstDash val="solid"/>
                    </a:lnB>
                    <a:solidFill>
                      <a:srgbClr val="385622"/>
                    </a:solidFill>
                  </a:tcPr>
                </a:tc>
                <a:tc>
                  <a:txBody>
                    <a:bodyPr/>
                    <a:lstStyle/>
                    <a:p>
                      <a:pPr marL="448945">
                        <a:lnSpc>
                          <a:spcPct val="100000"/>
                        </a:lnSpc>
                        <a:spcBef>
                          <a:spcPts val="1590"/>
                        </a:spcBef>
                      </a:pPr>
                      <a:r>
                        <a:rPr dirty="0" sz="1600" spc="-40" b="1">
                          <a:solidFill>
                            <a:srgbClr val="FFFFFF"/>
                          </a:solidFill>
                          <a:latin typeface="Microsoft JhengHei"/>
                          <a:cs typeface="Microsoft JhengHei"/>
                        </a:rPr>
                        <a:t>編號</a:t>
                      </a:r>
                      <a:endParaRPr sz="1600">
                        <a:latin typeface="Microsoft JhengHei"/>
                        <a:cs typeface="Microsoft JhengHei"/>
                      </a:endParaRPr>
                    </a:p>
                  </a:txBody>
                  <a:tcPr marL="0" marR="0" marB="0" marT="201930">
                    <a:lnT w="12700">
                      <a:solidFill>
                        <a:srgbClr val="6FAC46"/>
                      </a:solidFill>
                      <a:prstDash val="solid"/>
                    </a:lnT>
                    <a:lnB w="12700">
                      <a:solidFill>
                        <a:srgbClr val="6FAC46"/>
                      </a:solidFill>
                      <a:prstDash val="solid"/>
                    </a:lnB>
                    <a:solidFill>
                      <a:srgbClr val="385622"/>
                    </a:solidFill>
                  </a:tcPr>
                </a:tc>
                <a:tc>
                  <a:txBody>
                    <a:bodyPr/>
                    <a:lstStyle/>
                    <a:p>
                      <a:pPr algn="ctr" marL="147320">
                        <a:lnSpc>
                          <a:spcPct val="100000"/>
                        </a:lnSpc>
                        <a:spcBef>
                          <a:spcPts val="1590"/>
                        </a:spcBef>
                      </a:pPr>
                      <a:r>
                        <a:rPr dirty="0" sz="1600" spc="-30" b="1">
                          <a:solidFill>
                            <a:srgbClr val="FFFFFF"/>
                          </a:solidFill>
                          <a:latin typeface="Microsoft JhengHei"/>
                          <a:cs typeface="Microsoft JhengHei"/>
                        </a:rPr>
                        <a:t>減量方法名稱</a:t>
                      </a:r>
                      <a:endParaRPr sz="1600">
                        <a:latin typeface="Microsoft JhengHei"/>
                        <a:cs typeface="Microsoft JhengHei"/>
                      </a:endParaRPr>
                    </a:p>
                  </a:txBody>
                  <a:tcPr marL="0" marR="0" marB="0" marT="201930">
                    <a:lnR w="12700">
                      <a:solidFill>
                        <a:srgbClr val="6FAC46"/>
                      </a:solidFill>
                      <a:prstDash val="solid"/>
                    </a:lnR>
                    <a:lnT w="12700">
                      <a:solidFill>
                        <a:srgbClr val="6FAC46"/>
                      </a:solidFill>
                      <a:prstDash val="solid"/>
                    </a:lnT>
                    <a:lnB w="12700">
                      <a:solidFill>
                        <a:srgbClr val="6FAC46"/>
                      </a:solidFill>
                      <a:prstDash val="solid"/>
                    </a:lnB>
                    <a:solidFill>
                      <a:srgbClr val="385622"/>
                    </a:solidFill>
                  </a:tcPr>
                </a:tc>
              </a:tr>
              <a:tr h="431800">
                <a:tc>
                  <a:txBody>
                    <a:bodyPr/>
                    <a:lstStyle/>
                    <a:p>
                      <a:pPr algn="ctr" marR="60960">
                        <a:lnSpc>
                          <a:spcPct val="100000"/>
                        </a:lnSpc>
                        <a:spcBef>
                          <a:spcPts val="755"/>
                        </a:spcBef>
                      </a:pPr>
                      <a:r>
                        <a:rPr dirty="0" sz="1600" spc="-50">
                          <a:latin typeface="Microsoft JhengHei"/>
                          <a:cs typeface="Microsoft JhengHei"/>
                        </a:rPr>
                        <a:t>1</a:t>
                      </a:r>
                      <a:endParaRPr sz="1600">
                        <a:latin typeface="Microsoft JhengHei"/>
                        <a:cs typeface="Microsoft JhengHei"/>
                      </a:endParaRPr>
                    </a:p>
                  </a:txBody>
                  <a:tcPr marL="0" marR="0" marB="0" marT="95885">
                    <a:lnL w="12700">
                      <a:solidFill>
                        <a:srgbClr val="6FAC46"/>
                      </a:solidFill>
                      <a:prstDash val="solid"/>
                    </a:lnL>
                    <a:lnT w="12700">
                      <a:solidFill>
                        <a:srgbClr val="6FAC46"/>
                      </a:solidFill>
                      <a:prstDash val="solid"/>
                    </a:lnT>
                    <a:lnB w="12700">
                      <a:solidFill>
                        <a:srgbClr val="6FAC46"/>
                      </a:solidFill>
                      <a:prstDash val="solid"/>
                    </a:lnB>
                  </a:tcPr>
                </a:tc>
                <a:tc>
                  <a:txBody>
                    <a:bodyPr/>
                    <a:lstStyle/>
                    <a:p>
                      <a:pPr marL="134620">
                        <a:lnSpc>
                          <a:spcPct val="100000"/>
                        </a:lnSpc>
                        <a:spcBef>
                          <a:spcPts val="860"/>
                        </a:spcBef>
                      </a:pPr>
                      <a:r>
                        <a:rPr dirty="0" sz="1600" spc="-10">
                          <a:latin typeface="Microsoft JhengHei"/>
                          <a:cs typeface="Microsoft JhengHei"/>
                        </a:rPr>
                        <a:t>ACM0002</a:t>
                      </a:r>
                      <a:endParaRPr sz="1600">
                        <a:latin typeface="Microsoft JhengHei"/>
                        <a:cs typeface="Microsoft JhengHei"/>
                      </a:endParaRPr>
                    </a:p>
                  </a:txBody>
                  <a:tcPr marL="0" marR="0" marB="0" marT="109220">
                    <a:lnT w="12700">
                      <a:solidFill>
                        <a:srgbClr val="6FAC46"/>
                      </a:solidFill>
                      <a:prstDash val="solid"/>
                    </a:lnT>
                    <a:lnB w="12700">
                      <a:solidFill>
                        <a:srgbClr val="6FAC46"/>
                      </a:solidFill>
                      <a:prstDash val="solid"/>
                    </a:lnB>
                  </a:tcPr>
                </a:tc>
                <a:tc>
                  <a:txBody>
                    <a:bodyPr/>
                    <a:lstStyle/>
                    <a:p>
                      <a:pPr marL="149225">
                        <a:lnSpc>
                          <a:spcPct val="100000"/>
                        </a:lnSpc>
                        <a:spcBef>
                          <a:spcPts val="860"/>
                        </a:spcBef>
                      </a:pPr>
                      <a:r>
                        <a:rPr dirty="0" sz="1600" spc="-35">
                          <a:latin typeface="Microsoft JhengHei"/>
                          <a:cs typeface="Microsoft JhengHei"/>
                        </a:rPr>
                        <a:t>再生能源併網發電</a:t>
                      </a:r>
                      <a:endParaRPr sz="1600">
                        <a:latin typeface="Microsoft JhengHei"/>
                        <a:cs typeface="Microsoft JhengHei"/>
                      </a:endParaRPr>
                    </a:p>
                  </a:txBody>
                  <a:tcPr marL="0" marR="0" marB="0" marT="109220">
                    <a:lnR w="12700">
                      <a:solidFill>
                        <a:srgbClr val="6FAC46"/>
                      </a:solidFill>
                      <a:prstDash val="solid"/>
                    </a:lnR>
                    <a:lnT w="12700">
                      <a:solidFill>
                        <a:srgbClr val="6FAC46"/>
                      </a:solidFill>
                      <a:prstDash val="solid"/>
                    </a:lnT>
                    <a:lnB w="12700">
                      <a:solidFill>
                        <a:srgbClr val="6FAC46"/>
                      </a:solidFill>
                      <a:prstDash val="solid"/>
                    </a:lnB>
                  </a:tcPr>
                </a:tc>
              </a:tr>
              <a:tr h="431800">
                <a:tc>
                  <a:txBody>
                    <a:bodyPr/>
                    <a:lstStyle/>
                    <a:p>
                      <a:pPr algn="ctr" marR="61594">
                        <a:lnSpc>
                          <a:spcPct val="100000"/>
                        </a:lnSpc>
                        <a:spcBef>
                          <a:spcPts val="755"/>
                        </a:spcBef>
                      </a:pPr>
                      <a:r>
                        <a:rPr dirty="0" sz="1600" spc="-50">
                          <a:latin typeface="Microsoft JhengHei"/>
                          <a:cs typeface="Microsoft JhengHei"/>
                        </a:rPr>
                        <a:t>2</a:t>
                      </a:r>
                      <a:endParaRPr sz="1600">
                        <a:latin typeface="Microsoft JhengHei"/>
                        <a:cs typeface="Microsoft JhengHei"/>
                      </a:endParaRPr>
                    </a:p>
                  </a:txBody>
                  <a:tcPr marL="0" marR="0" marB="0" marT="95885">
                    <a:lnL w="12700">
                      <a:solidFill>
                        <a:srgbClr val="6FAC46"/>
                      </a:solidFill>
                      <a:prstDash val="solid"/>
                    </a:lnL>
                    <a:lnT w="12700">
                      <a:solidFill>
                        <a:srgbClr val="6FAC46"/>
                      </a:solidFill>
                      <a:prstDash val="solid"/>
                    </a:lnT>
                    <a:lnB w="12700">
                      <a:solidFill>
                        <a:srgbClr val="6FAC46"/>
                      </a:solidFill>
                      <a:prstDash val="solid"/>
                    </a:lnB>
                  </a:tcPr>
                </a:tc>
                <a:tc>
                  <a:txBody>
                    <a:bodyPr/>
                    <a:lstStyle/>
                    <a:p>
                      <a:pPr marL="134620">
                        <a:lnSpc>
                          <a:spcPct val="100000"/>
                        </a:lnSpc>
                        <a:spcBef>
                          <a:spcPts val="865"/>
                        </a:spcBef>
                      </a:pPr>
                      <a:r>
                        <a:rPr dirty="0" sz="1600" spc="-20">
                          <a:latin typeface="Microsoft JhengHei"/>
                          <a:cs typeface="Microsoft JhengHei"/>
                        </a:rPr>
                        <a:t>AMS-I.D.</a:t>
                      </a:r>
                      <a:endParaRPr sz="1600">
                        <a:latin typeface="Microsoft JhengHei"/>
                        <a:cs typeface="Microsoft JhengHei"/>
                      </a:endParaRPr>
                    </a:p>
                  </a:txBody>
                  <a:tcPr marL="0" marR="0" marB="0" marT="109855">
                    <a:lnT w="12700">
                      <a:solidFill>
                        <a:srgbClr val="6FAC46"/>
                      </a:solidFill>
                      <a:prstDash val="solid"/>
                    </a:lnT>
                    <a:lnB w="12700">
                      <a:solidFill>
                        <a:srgbClr val="6FAC46"/>
                      </a:solidFill>
                      <a:prstDash val="solid"/>
                    </a:lnB>
                  </a:tcPr>
                </a:tc>
                <a:tc>
                  <a:txBody>
                    <a:bodyPr/>
                    <a:lstStyle/>
                    <a:p>
                      <a:pPr marL="149225">
                        <a:lnSpc>
                          <a:spcPct val="100000"/>
                        </a:lnSpc>
                        <a:spcBef>
                          <a:spcPts val="865"/>
                        </a:spcBef>
                      </a:pPr>
                      <a:r>
                        <a:rPr dirty="0" sz="1600" spc="-30">
                          <a:latin typeface="Microsoft JhengHei"/>
                          <a:cs typeface="Microsoft JhengHei"/>
                        </a:rPr>
                        <a:t>併網的可再生能源發電</a:t>
                      </a:r>
                      <a:endParaRPr sz="1600">
                        <a:latin typeface="Microsoft JhengHei"/>
                        <a:cs typeface="Microsoft JhengHei"/>
                      </a:endParaRPr>
                    </a:p>
                  </a:txBody>
                  <a:tcPr marL="0" marR="0" marB="0" marT="109855">
                    <a:lnR w="12700">
                      <a:solidFill>
                        <a:srgbClr val="6FAC46"/>
                      </a:solidFill>
                      <a:prstDash val="solid"/>
                    </a:lnR>
                    <a:lnT w="12700">
                      <a:solidFill>
                        <a:srgbClr val="6FAC46"/>
                      </a:solidFill>
                      <a:prstDash val="solid"/>
                    </a:lnT>
                    <a:lnB w="12700">
                      <a:solidFill>
                        <a:srgbClr val="6FAC46"/>
                      </a:solidFill>
                      <a:prstDash val="solid"/>
                    </a:lnB>
                  </a:tcPr>
                </a:tc>
              </a:tr>
              <a:tr h="431800">
                <a:tc>
                  <a:txBody>
                    <a:bodyPr/>
                    <a:lstStyle/>
                    <a:p>
                      <a:pPr algn="ctr" marR="61594">
                        <a:lnSpc>
                          <a:spcPct val="100000"/>
                        </a:lnSpc>
                        <a:spcBef>
                          <a:spcPts val="755"/>
                        </a:spcBef>
                      </a:pPr>
                      <a:r>
                        <a:rPr dirty="0" sz="1600" spc="-50">
                          <a:latin typeface="Microsoft JhengHei"/>
                          <a:cs typeface="Microsoft JhengHei"/>
                        </a:rPr>
                        <a:t>3</a:t>
                      </a:r>
                      <a:endParaRPr sz="1600">
                        <a:latin typeface="Microsoft JhengHei"/>
                        <a:cs typeface="Microsoft JhengHei"/>
                      </a:endParaRPr>
                    </a:p>
                  </a:txBody>
                  <a:tcPr marL="0" marR="0" marB="0" marT="95885">
                    <a:lnL w="12700">
                      <a:solidFill>
                        <a:srgbClr val="6FAC46"/>
                      </a:solidFill>
                      <a:prstDash val="solid"/>
                    </a:lnL>
                    <a:lnT w="12700">
                      <a:solidFill>
                        <a:srgbClr val="6FAC46"/>
                      </a:solidFill>
                      <a:prstDash val="solid"/>
                    </a:lnT>
                    <a:lnB w="12700">
                      <a:solidFill>
                        <a:srgbClr val="6FAC46"/>
                      </a:solidFill>
                      <a:prstDash val="solid"/>
                    </a:lnB>
                  </a:tcPr>
                </a:tc>
                <a:tc>
                  <a:txBody>
                    <a:bodyPr/>
                    <a:lstStyle/>
                    <a:p>
                      <a:pPr marL="134620">
                        <a:lnSpc>
                          <a:spcPct val="100000"/>
                        </a:lnSpc>
                        <a:spcBef>
                          <a:spcPts val="865"/>
                        </a:spcBef>
                      </a:pPr>
                      <a:r>
                        <a:rPr dirty="0" sz="1600" spc="-20">
                          <a:latin typeface="Microsoft JhengHei"/>
                          <a:cs typeface="Microsoft JhengHei"/>
                        </a:rPr>
                        <a:t>AMS-I.F.</a:t>
                      </a:r>
                      <a:endParaRPr sz="1600">
                        <a:latin typeface="Microsoft JhengHei"/>
                        <a:cs typeface="Microsoft JhengHei"/>
                      </a:endParaRPr>
                    </a:p>
                  </a:txBody>
                  <a:tcPr marL="0" marR="0" marB="0" marT="109855">
                    <a:lnT w="12700">
                      <a:solidFill>
                        <a:srgbClr val="6FAC46"/>
                      </a:solidFill>
                      <a:prstDash val="solid"/>
                    </a:lnT>
                    <a:lnB w="12700">
                      <a:solidFill>
                        <a:srgbClr val="6FAC46"/>
                      </a:solidFill>
                      <a:prstDash val="solid"/>
                    </a:lnB>
                  </a:tcPr>
                </a:tc>
                <a:tc>
                  <a:txBody>
                    <a:bodyPr/>
                    <a:lstStyle/>
                    <a:p>
                      <a:pPr marL="149225">
                        <a:lnSpc>
                          <a:spcPct val="100000"/>
                        </a:lnSpc>
                        <a:spcBef>
                          <a:spcPts val="865"/>
                        </a:spcBef>
                      </a:pPr>
                      <a:r>
                        <a:rPr dirty="0" sz="1600" spc="-30">
                          <a:latin typeface="Microsoft JhengHei"/>
                          <a:cs typeface="Microsoft JhengHei"/>
                        </a:rPr>
                        <a:t>再生能源電力之控制使用及微電網</a:t>
                      </a:r>
                      <a:endParaRPr sz="1600">
                        <a:latin typeface="Microsoft JhengHei"/>
                        <a:cs typeface="Microsoft JhengHei"/>
                      </a:endParaRPr>
                    </a:p>
                  </a:txBody>
                  <a:tcPr marL="0" marR="0" marB="0" marT="109855">
                    <a:lnR w="12700">
                      <a:solidFill>
                        <a:srgbClr val="6FAC46"/>
                      </a:solidFill>
                      <a:prstDash val="solid"/>
                    </a:lnR>
                    <a:lnT w="12700">
                      <a:solidFill>
                        <a:srgbClr val="6FAC46"/>
                      </a:solidFill>
                      <a:prstDash val="solid"/>
                    </a:lnT>
                    <a:lnB w="12700">
                      <a:solidFill>
                        <a:srgbClr val="6FAC46"/>
                      </a:solidFill>
                      <a:prstDash val="solid"/>
                    </a:lnB>
                  </a:tcPr>
                </a:tc>
              </a:tr>
              <a:tr h="431800">
                <a:tc>
                  <a:txBody>
                    <a:bodyPr/>
                    <a:lstStyle/>
                    <a:p>
                      <a:pPr algn="ctr" marR="60960">
                        <a:lnSpc>
                          <a:spcPct val="100000"/>
                        </a:lnSpc>
                        <a:spcBef>
                          <a:spcPts val="755"/>
                        </a:spcBef>
                      </a:pPr>
                      <a:r>
                        <a:rPr dirty="0" sz="1600" spc="-50">
                          <a:latin typeface="Microsoft JhengHei"/>
                          <a:cs typeface="Microsoft JhengHei"/>
                        </a:rPr>
                        <a:t>4</a:t>
                      </a:r>
                      <a:endParaRPr sz="1600">
                        <a:latin typeface="Microsoft JhengHei"/>
                        <a:cs typeface="Microsoft JhengHei"/>
                      </a:endParaRPr>
                    </a:p>
                  </a:txBody>
                  <a:tcPr marL="0" marR="0" marB="0" marT="95885">
                    <a:lnL w="12700">
                      <a:solidFill>
                        <a:srgbClr val="6FAC46"/>
                      </a:solidFill>
                      <a:prstDash val="solid"/>
                    </a:lnL>
                    <a:lnT w="12700">
                      <a:solidFill>
                        <a:srgbClr val="6FAC46"/>
                      </a:solidFill>
                      <a:prstDash val="solid"/>
                    </a:lnT>
                    <a:lnB w="12700">
                      <a:solidFill>
                        <a:srgbClr val="6FAC46"/>
                      </a:solidFill>
                      <a:prstDash val="solid"/>
                    </a:lnB>
                  </a:tcPr>
                </a:tc>
                <a:tc>
                  <a:txBody>
                    <a:bodyPr/>
                    <a:lstStyle/>
                    <a:p>
                      <a:pPr marL="134620">
                        <a:lnSpc>
                          <a:spcPct val="100000"/>
                        </a:lnSpc>
                        <a:spcBef>
                          <a:spcPts val="865"/>
                        </a:spcBef>
                      </a:pPr>
                      <a:r>
                        <a:rPr dirty="0" sz="1600" spc="-25">
                          <a:latin typeface="Microsoft JhengHei"/>
                          <a:cs typeface="Microsoft JhengHei"/>
                        </a:rPr>
                        <a:t>AMS-</a:t>
                      </a:r>
                      <a:r>
                        <a:rPr dirty="0" sz="1600" spc="-10">
                          <a:latin typeface="Microsoft JhengHei"/>
                          <a:cs typeface="Microsoft JhengHei"/>
                        </a:rPr>
                        <a:t>II.C.</a:t>
                      </a:r>
                      <a:endParaRPr sz="1600">
                        <a:latin typeface="Microsoft JhengHei"/>
                        <a:cs typeface="Microsoft JhengHei"/>
                      </a:endParaRPr>
                    </a:p>
                  </a:txBody>
                  <a:tcPr marL="0" marR="0" marB="0" marT="109855">
                    <a:lnT w="12700">
                      <a:solidFill>
                        <a:srgbClr val="6FAC46"/>
                      </a:solidFill>
                      <a:prstDash val="solid"/>
                    </a:lnT>
                    <a:lnB w="12700">
                      <a:solidFill>
                        <a:srgbClr val="6FAC46"/>
                      </a:solidFill>
                      <a:prstDash val="solid"/>
                    </a:lnB>
                  </a:tcPr>
                </a:tc>
                <a:tc>
                  <a:txBody>
                    <a:bodyPr/>
                    <a:lstStyle/>
                    <a:p>
                      <a:pPr marL="149225">
                        <a:lnSpc>
                          <a:spcPct val="100000"/>
                        </a:lnSpc>
                        <a:spcBef>
                          <a:spcPts val="865"/>
                        </a:spcBef>
                      </a:pPr>
                      <a:r>
                        <a:rPr dirty="0" sz="1600" spc="-35">
                          <a:latin typeface="Microsoft JhengHei"/>
                          <a:cs typeface="Microsoft JhengHei"/>
                        </a:rPr>
                        <a:t>需求端利用特定技術的能源效率活動</a:t>
                      </a:r>
                      <a:endParaRPr sz="1600">
                        <a:latin typeface="Microsoft JhengHei"/>
                        <a:cs typeface="Microsoft JhengHei"/>
                      </a:endParaRPr>
                    </a:p>
                  </a:txBody>
                  <a:tcPr marL="0" marR="0" marB="0" marT="109855">
                    <a:lnR w="12700">
                      <a:solidFill>
                        <a:srgbClr val="6FAC46"/>
                      </a:solidFill>
                      <a:prstDash val="solid"/>
                    </a:lnR>
                    <a:lnT w="12700">
                      <a:solidFill>
                        <a:srgbClr val="6FAC46"/>
                      </a:solidFill>
                      <a:prstDash val="solid"/>
                    </a:lnT>
                    <a:lnB w="12700">
                      <a:solidFill>
                        <a:srgbClr val="6FAC46"/>
                      </a:solidFill>
                      <a:prstDash val="solid"/>
                    </a:lnB>
                  </a:tcPr>
                </a:tc>
              </a:tr>
              <a:tr h="431800">
                <a:tc>
                  <a:txBody>
                    <a:bodyPr/>
                    <a:lstStyle/>
                    <a:p>
                      <a:pPr algn="ctr" marR="61594">
                        <a:lnSpc>
                          <a:spcPct val="100000"/>
                        </a:lnSpc>
                        <a:spcBef>
                          <a:spcPts val="755"/>
                        </a:spcBef>
                      </a:pPr>
                      <a:r>
                        <a:rPr dirty="0" sz="1600" spc="-50">
                          <a:latin typeface="Microsoft JhengHei"/>
                          <a:cs typeface="Microsoft JhengHei"/>
                        </a:rPr>
                        <a:t>5</a:t>
                      </a:r>
                      <a:endParaRPr sz="1600">
                        <a:latin typeface="Microsoft JhengHei"/>
                        <a:cs typeface="Microsoft JhengHei"/>
                      </a:endParaRPr>
                    </a:p>
                  </a:txBody>
                  <a:tcPr marL="0" marR="0" marB="0" marT="95885">
                    <a:lnL w="12700">
                      <a:solidFill>
                        <a:srgbClr val="6FAC46"/>
                      </a:solidFill>
                      <a:prstDash val="solid"/>
                    </a:lnL>
                    <a:lnT w="12700">
                      <a:solidFill>
                        <a:srgbClr val="6FAC46"/>
                      </a:solidFill>
                      <a:prstDash val="solid"/>
                    </a:lnT>
                    <a:lnB w="12700">
                      <a:solidFill>
                        <a:srgbClr val="6FAC46"/>
                      </a:solidFill>
                      <a:prstDash val="solid"/>
                    </a:lnB>
                  </a:tcPr>
                </a:tc>
                <a:tc>
                  <a:txBody>
                    <a:bodyPr/>
                    <a:lstStyle/>
                    <a:p>
                      <a:pPr marL="134620">
                        <a:lnSpc>
                          <a:spcPct val="100000"/>
                        </a:lnSpc>
                        <a:spcBef>
                          <a:spcPts val="865"/>
                        </a:spcBef>
                      </a:pPr>
                      <a:r>
                        <a:rPr dirty="0" sz="1600" spc="-20">
                          <a:latin typeface="Microsoft JhengHei"/>
                          <a:cs typeface="Microsoft JhengHei"/>
                        </a:rPr>
                        <a:t>AMS-</a:t>
                      </a:r>
                      <a:r>
                        <a:rPr dirty="0" sz="1600" spc="-10">
                          <a:latin typeface="Microsoft JhengHei"/>
                          <a:cs typeface="Microsoft JhengHei"/>
                        </a:rPr>
                        <a:t>II.L.</a:t>
                      </a:r>
                      <a:endParaRPr sz="1600">
                        <a:latin typeface="Microsoft JhengHei"/>
                        <a:cs typeface="Microsoft JhengHei"/>
                      </a:endParaRPr>
                    </a:p>
                  </a:txBody>
                  <a:tcPr marL="0" marR="0" marB="0" marT="109855">
                    <a:lnT w="12700">
                      <a:solidFill>
                        <a:srgbClr val="6FAC46"/>
                      </a:solidFill>
                      <a:prstDash val="solid"/>
                    </a:lnT>
                    <a:lnB w="12700">
                      <a:solidFill>
                        <a:srgbClr val="6FAC46"/>
                      </a:solidFill>
                      <a:prstDash val="solid"/>
                    </a:lnB>
                  </a:tcPr>
                </a:tc>
                <a:tc>
                  <a:txBody>
                    <a:bodyPr/>
                    <a:lstStyle/>
                    <a:p>
                      <a:pPr marL="149225">
                        <a:lnSpc>
                          <a:spcPct val="100000"/>
                        </a:lnSpc>
                        <a:spcBef>
                          <a:spcPts val="865"/>
                        </a:spcBef>
                      </a:pPr>
                      <a:r>
                        <a:rPr dirty="0" sz="1600" spc="-30">
                          <a:latin typeface="Microsoft JhengHei"/>
                          <a:cs typeface="Microsoft JhengHei"/>
                        </a:rPr>
                        <a:t>需求端：高效率室外及街燈照明技術</a:t>
                      </a:r>
                      <a:endParaRPr sz="1600">
                        <a:latin typeface="Microsoft JhengHei"/>
                        <a:cs typeface="Microsoft JhengHei"/>
                      </a:endParaRPr>
                    </a:p>
                  </a:txBody>
                  <a:tcPr marL="0" marR="0" marB="0" marT="109855">
                    <a:lnR w="12700">
                      <a:solidFill>
                        <a:srgbClr val="6FAC46"/>
                      </a:solidFill>
                      <a:prstDash val="solid"/>
                    </a:lnR>
                    <a:lnT w="12700">
                      <a:solidFill>
                        <a:srgbClr val="6FAC46"/>
                      </a:solidFill>
                      <a:prstDash val="solid"/>
                    </a:lnT>
                    <a:lnB w="12700">
                      <a:solidFill>
                        <a:srgbClr val="6FAC46"/>
                      </a:solidFill>
                      <a:prstDash val="solid"/>
                    </a:lnB>
                  </a:tcPr>
                </a:tc>
              </a:tr>
            </a:tbl>
          </a:graphicData>
        </a:graphic>
      </p:graphicFrame>
      <p:sp>
        <p:nvSpPr>
          <p:cNvPr id="7" name="object 7" descr=""/>
          <p:cNvSpPr txBox="1"/>
          <p:nvPr/>
        </p:nvSpPr>
        <p:spPr>
          <a:xfrm>
            <a:off x="609396" y="2105990"/>
            <a:ext cx="5283835" cy="331470"/>
          </a:xfrm>
          <a:prstGeom prst="rect">
            <a:avLst/>
          </a:prstGeom>
        </p:spPr>
        <p:txBody>
          <a:bodyPr wrap="square" lIns="0" tIns="13335" rIns="0" bIns="0" rtlCol="0" vert="horz">
            <a:spAutoFit/>
          </a:bodyPr>
          <a:lstStyle/>
          <a:p>
            <a:pPr marL="12700">
              <a:lnSpc>
                <a:spcPct val="100000"/>
              </a:lnSpc>
              <a:spcBef>
                <a:spcPts val="105"/>
              </a:spcBef>
            </a:pPr>
            <a:r>
              <a:rPr dirty="0" sz="2000" spc="-15">
                <a:latin typeface="Microsoft JhengHei"/>
                <a:cs typeface="Microsoft JhengHei"/>
              </a:rPr>
              <a:t>自願減量專案免確證減量方法： </a:t>
            </a:r>
            <a:r>
              <a:rPr dirty="0" u="sng" sz="2000" spc="-10" b="1">
                <a:solidFill>
                  <a:srgbClr val="538235"/>
                </a:solidFill>
                <a:uFill>
                  <a:solidFill>
                    <a:srgbClr val="538235"/>
                  </a:solidFill>
                </a:uFill>
                <a:latin typeface="Microsoft JhengHei"/>
                <a:cs typeface="Microsoft JhengHei"/>
              </a:rPr>
              <a:t>CDM</a:t>
            </a:r>
            <a:r>
              <a:rPr dirty="0" u="sng" sz="2000" spc="-20" b="1">
                <a:solidFill>
                  <a:srgbClr val="538235"/>
                </a:solidFill>
                <a:uFill>
                  <a:solidFill>
                    <a:srgbClr val="538235"/>
                  </a:solidFill>
                </a:uFill>
                <a:latin typeface="Microsoft JhengHei"/>
                <a:cs typeface="Microsoft JhengHei"/>
              </a:rPr>
              <a:t>減量方法</a:t>
            </a:r>
            <a:endParaRPr sz="2000">
              <a:latin typeface="Microsoft JhengHei"/>
              <a:cs typeface="Microsoft JhengHei"/>
            </a:endParaRPr>
          </a:p>
        </p:txBody>
      </p:sp>
      <p:sp>
        <p:nvSpPr>
          <p:cNvPr id="8" name="object 8" descr=""/>
          <p:cNvSpPr txBox="1"/>
          <p:nvPr/>
        </p:nvSpPr>
        <p:spPr>
          <a:xfrm>
            <a:off x="6404609" y="2105990"/>
            <a:ext cx="5112385" cy="331470"/>
          </a:xfrm>
          <a:prstGeom prst="rect">
            <a:avLst/>
          </a:prstGeom>
        </p:spPr>
        <p:txBody>
          <a:bodyPr wrap="square" lIns="0" tIns="13335" rIns="0" bIns="0" rtlCol="0" vert="horz">
            <a:spAutoFit/>
          </a:bodyPr>
          <a:lstStyle/>
          <a:p>
            <a:pPr marL="12700">
              <a:lnSpc>
                <a:spcPct val="100000"/>
              </a:lnSpc>
              <a:spcBef>
                <a:spcPts val="105"/>
              </a:spcBef>
            </a:pPr>
            <a:r>
              <a:rPr dirty="0" sz="2000" spc="-15">
                <a:latin typeface="Microsoft JhengHei"/>
                <a:cs typeface="Microsoft JhengHei"/>
              </a:rPr>
              <a:t>自願減量專案免確證減量方法：</a:t>
            </a:r>
            <a:r>
              <a:rPr dirty="0" u="sng" sz="2000" spc="-20" b="1">
                <a:solidFill>
                  <a:srgbClr val="C55A11"/>
                </a:solidFill>
                <a:uFill>
                  <a:solidFill>
                    <a:srgbClr val="C55A11"/>
                  </a:solidFill>
                </a:uFill>
                <a:latin typeface="Microsoft JhengHei"/>
                <a:cs typeface="Microsoft JhengHei"/>
              </a:rPr>
              <a:t>本土減量方法</a:t>
            </a:r>
            <a:endParaRPr sz="2000">
              <a:latin typeface="Microsoft JhengHei"/>
              <a:cs typeface="Microsoft JhengHei"/>
            </a:endParaRPr>
          </a:p>
        </p:txBody>
      </p:sp>
      <p:sp>
        <p:nvSpPr>
          <p:cNvPr id="9" name="object 9" descr=""/>
          <p:cNvSpPr txBox="1"/>
          <p:nvPr/>
        </p:nvSpPr>
        <p:spPr>
          <a:xfrm>
            <a:off x="486867" y="5799835"/>
            <a:ext cx="7363459" cy="300355"/>
          </a:xfrm>
          <a:prstGeom prst="rect">
            <a:avLst/>
          </a:prstGeom>
        </p:spPr>
        <p:txBody>
          <a:bodyPr wrap="square" lIns="0" tIns="12700" rIns="0" bIns="0" rtlCol="0" vert="horz">
            <a:spAutoFit/>
          </a:bodyPr>
          <a:lstStyle/>
          <a:p>
            <a:pPr marL="12700">
              <a:lnSpc>
                <a:spcPct val="100000"/>
              </a:lnSpc>
              <a:spcBef>
                <a:spcPts val="100"/>
              </a:spcBef>
            </a:pPr>
            <a:r>
              <a:rPr dirty="0" sz="1800" spc="70" b="1">
                <a:latin typeface="Microsoft JhengHei"/>
                <a:cs typeface="Microsoft JhengHei"/>
              </a:rPr>
              <a:t>※ </a:t>
            </a:r>
            <a:r>
              <a:rPr dirty="0" sz="1800" spc="-10" b="1">
                <a:solidFill>
                  <a:srgbClr val="C00000"/>
                </a:solidFill>
                <a:latin typeface="Microsoft JhengHei"/>
                <a:cs typeface="Microsoft JhengHei"/>
              </a:rPr>
              <a:t>申請額度階段</a:t>
            </a:r>
            <a:r>
              <a:rPr dirty="0" sz="1800" spc="-10">
                <a:latin typeface="Microsoft JhengHei"/>
                <a:cs typeface="Microsoft JhengHei"/>
              </a:rPr>
              <a:t>，仍應經由第三方查驗機構</a:t>
            </a:r>
            <a:r>
              <a:rPr dirty="0" sz="1800" spc="-10" b="1">
                <a:solidFill>
                  <a:srgbClr val="C00000"/>
                </a:solidFill>
                <a:latin typeface="Microsoft JhengHei"/>
                <a:cs typeface="Microsoft JhengHei"/>
              </a:rPr>
              <a:t>查證</a:t>
            </a:r>
            <a:r>
              <a:rPr dirty="0" sz="1800" spc="-15">
                <a:latin typeface="Microsoft JhengHei"/>
                <a:cs typeface="Microsoft JhengHei"/>
              </a:rPr>
              <a:t>，以確認實質減量成效。</a:t>
            </a:r>
            <a:endParaRPr sz="1800">
              <a:latin typeface="Microsoft JhengHei"/>
              <a:cs typeface="Microsoft JhengHe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如何查詢減量方法？</a:t>
            </a:r>
          </a:p>
        </p:txBody>
      </p:sp>
      <p:sp>
        <p:nvSpPr>
          <p:cNvPr id="3" name="object 3" descr=""/>
          <p:cNvSpPr txBox="1"/>
          <p:nvPr/>
        </p:nvSpPr>
        <p:spPr>
          <a:xfrm>
            <a:off x="504850" y="1200657"/>
            <a:ext cx="3840479" cy="520700"/>
          </a:xfrm>
          <a:prstGeom prst="rect">
            <a:avLst/>
          </a:prstGeom>
        </p:spPr>
        <p:txBody>
          <a:bodyPr wrap="square" lIns="0" tIns="13335" rIns="0" bIns="0" rtlCol="0" vert="horz">
            <a:spAutoFit/>
          </a:bodyPr>
          <a:lstStyle/>
          <a:p>
            <a:pPr marL="12700">
              <a:lnSpc>
                <a:spcPct val="100000"/>
              </a:lnSpc>
              <a:spcBef>
                <a:spcPts val="105"/>
              </a:spcBef>
            </a:pPr>
            <a:r>
              <a:rPr dirty="0" sz="2000" spc="-15" b="1">
                <a:solidFill>
                  <a:srgbClr val="00695C"/>
                </a:solidFill>
                <a:latin typeface="Microsoft JhengHei"/>
                <a:cs typeface="Microsoft JhengHei"/>
              </a:rPr>
              <a:t>溫室氣體自願減量暨抵換資訊平臺</a:t>
            </a:r>
            <a:endParaRPr sz="2000">
              <a:latin typeface="Microsoft JhengHei"/>
              <a:cs typeface="Microsoft JhengHei"/>
            </a:endParaRPr>
          </a:p>
          <a:p>
            <a:pPr marL="27940">
              <a:lnSpc>
                <a:spcPct val="100000"/>
              </a:lnSpc>
              <a:spcBef>
                <a:spcPts val="55"/>
              </a:spcBef>
            </a:pPr>
            <a:r>
              <a:rPr dirty="0" sz="1200" spc="-10">
                <a:latin typeface="Microsoft JhengHei"/>
                <a:cs typeface="Microsoft JhengHei"/>
              </a:rPr>
              <a:t>https://carbonoffset.moenv.gov.tw/</a:t>
            </a:r>
            <a:endParaRPr sz="1200">
              <a:latin typeface="Microsoft JhengHei"/>
              <a:cs typeface="Microsoft JhengHei"/>
            </a:endParaRPr>
          </a:p>
        </p:txBody>
      </p:sp>
      <p:grpSp>
        <p:nvGrpSpPr>
          <p:cNvPr id="4" name="object 4" descr=""/>
          <p:cNvGrpSpPr/>
          <p:nvPr/>
        </p:nvGrpSpPr>
        <p:grpSpPr>
          <a:xfrm>
            <a:off x="426719" y="886967"/>
            <a:ext cx="11137900" cy="5433060"/>
            <a:chOff x="426719" y="886967"/>
            <a:chExt cx="11137900" cy="5433060"/>
          </a:xfrm>
        </p:grpSpPr>
        <p:pic>
          <p:nvPicPr>
            <p:cNvPr id="5" name="object 5" descr=""/>
            <p:cNvPicPr/>
            <p:nvPr/>
          </p:nvPicPr>
          <p:blipFill>
            <a:blip r:embed="rId2" cstate="print"/>
            <a:stretch>
              <a:fillRect/>
            </a:stretch>
          </p:blipFill>
          <p:spPr>
            <a:xfrm>
              <a:off x="426719" y="2057400"/>
              <a:ext cx="6152387" cy="3794760"/>
            </a:xfrm>
            <a:prstGeom prst="rect">
              <a:avLst/>
            </a:prstGeom>
          </p:spPr>
        </p:pic>
        <p:sp>
          <p:nvSpPr>
            <p:cNvPr id="6" name="object 6" descr=""/>
            <p:cNvSpPr/>
            <p:nvPr/>
          </p:nvSpPr>
          <p:spPr>
            <a:xfrm>
              <a:off x="4749546" y="3847338"/>
              <a:ext cx="1355090" cy="242570"/>
            </a:xfrm>
            <a:custGeom>
              <a:avLst/>
              <a:gdLst/>
              <a:ahLst/>
              <a:cxnLst/>
              <a:rect l="l" t="t" r="r" b="b"/>
              <a:pathLst>
                <a:path w="1355089" h="242570">
                  <a:moveTo>
                    <a:pt x="0" y="242316"/>
                  </a:moveTo>
                  <a:lnTo>
                    <a:pt x="1354836" y="242316"/>
                  </a:lnTo>
                  <a:lnTo>
                    <a:pt x="1354836" y="0"/>
                  </a:lnTo>
                  <a:lnTo>
                    <a:pt x="0" y="0"/>
                  </a:lnTo>
                  <a:lnTo>
                    <a:pt x="0" y="242316"/>
                  </a:lnTo>
                  <a:close/>
                </a:path>
              </a:pathLst>
            </a:custGeom>
            <a:ln w="28574">
              <a:solidFill>
                <a:srgbClr val="C00000"/>
              </a:solidFill>
            </a:ln>
          </p:spPr>
          <p:txBody>
            <a:bodyPr wrap="square" lIns="0" tIns="0" rIns="0" bIns="0" rtlCol="0"/>
            <a:lstStyle/>
            <a:p/>
          </p:txBody>
        </p:sp>
        <p:pic>
          <p:nvPicPr>
            <p:cNvPr id="7" name="object 7" descr=""/>
            <p:cNvPicPr/>
            <p:nvPr/>
          </p:nvPicPr>
          <p:blipFill>
            <a:blip r:embed="rId3" cstate="print"/>
            <a:stretch>
              <a:fillRect/>
            </a:stretch>
          </p:blipFill>
          <p:spPr>
            <a:xfrm>
              <a:off x="6143243" y="905255"/>
              <a:ext cx="5420867" cy="3732276"/>
            </a:xfrm>
            <a:prstGeom prst="rect">
              <a:avLst/>
            </a:prstGeom>
          </p:spPr>
        </p:pic>
        <p:pic>
          <p:nvPicPr>
            <p:cNvPr id="8" name="object 8" descr=""/>
            <p:cNvPicPr/>
            <p:nvPr/>
          </p:nvPicPr>
          <p:blipFill>
            <a:blip r:embed="rId4" cstate="print"/>
            <a:stretch>
              <a:fillRect/>
            </a:stretch>
          </p:blipFill>
          <p:spPr>
            <a:xfrm>
              <a:off x="6143243" y="4504944"/>
              <a:ext cx="5420867" cy="1815083"/>
            </a:xfrm>
            <a:prstGeom prst="rect">
              <a:avLst/>
            </a:prstGeom>
          </p:spPr>
        </p:pic>
        <p:sp>
          <p:nvSpPr>
            <p:cNvPr id="9" name="object 9" descr=""/>
            <p:cNvSpPr/>
            <p:nvPr/>
          </p:nvSpPr>
          <p:spPr>
            <a:xfrm>
              <a:off x="6144005" y="906017"/>
              <a:ext cx="4174490" cy="795655"/>
            </a:xfrm>
            <a:custGeom>
              <a:avLst/>
              <a:gdLst/>
              <a:ahLst/>
              <a:cxnLst/>
              <a:rect l="l" t="t" r="r" b="b"/>
              <a:pathLst>
                <a:path w="4174490" h="795655">
                  <a:moveTo>
                    <a:pt x="0" y="307848"/>
                  </a:moveTo>
                  <a:lnTo>
                    <a:pt x="1144524" y="307848"/>
                  </a:lnTo>
                  <a:lnTo>
                    <a:pt x="1144524" y="0"/>
                  </a:lnTo>
                  <a:lnTo>
                    <a:pt x="0" y="0"/>
                  </a:lnTo>
                  <a:lnTo>
                    <a:pt x="0" y="307848"/>
                  </a:lnTo>
                  <a:close/>
                </a:path>
                <a:path w="4174490" h="795655">
                  <a:moveTo>
                    <a:pt x="691896" y="795528"/>
                  </a:moveTo>
                  <a:lnTo>
                    <a:pt x="4174236" y="795528"/>
                  </a:lnTo>
                  <a:lnTo>
                    <a:pt x="4174236" y="368808"/>
                  </a:lnTo>
                  <a:lnTo>
                    <a:pt x="691896" y="368808"/>
                  </a:lnTo>
                  <a:lnTo>
                    <a:pt x="691896" y="795528"/>
                  </a:lnTo>
                  <a:close/>
                </a:path>
              </a:pathLst>
            </a:custGeom>
            <a:ln w="38100">
              <a:solidFill>
                <a:srgbClr val="FF0000"/>
              </a:solidFill>
            </a:ln>
          </p:spPr>
          <p:txBody>
            <a:bodyPr wrap="square" lIns="0" tIns="0" rIns="0" bIns="0" rtlCol="0"/>
            <a:lstStyle/>
            <a:p/>
          </p:txBody>
        </p:sp>
        <p:sp>
          <p:nvSpPr>
            <p:cNvPr id="10" name="object 10" descr=""/>
            <p:cNvSpPr/>
            <p:nvPr/>
          </p:nvSpPr>
          <p:spPr>
            <a:xfrm>
              <a:off x="10322433" y="1508759"/>
              <a:ext cx="1207135" cy="325120"/>
            </a:xfrm>
            <a:custGeom>
              <a:avLst/>
              <a:gdLst/>
              <a:ahLst/>
              <a:cxnLst/>
              <a:rect l="l" t="t" r="r" b="b"/>
              <a:pathLst>
                <a:path w="1207134" h="325119">
                  <a:moveTo>
                    <a:pt x="1206627" y="0"/>
                  </a:moveTo>
                  <a:lnTo>
                    <a:pt x="161163" y="0"/>
                  </a:lnTo>
                  <a:lnTo>
                    <a:pt x="161163" y="54101"/>
                  </a:lnTo>
                  <a:lnTo>
                    <a:pt x="0" y="54737"/>
                  </a:lnTo>
                  <a:lnTo>
                    <a:pt x="161163" y="135254"/>
                  </a:lnTo>
                  <a:lnTo>
                    <a:pt x="161163" y="324612"/>
                  </a:lnTo>
                  <a:lnTo>
                    <a:pt x="1206627" y="324612"/>
                  </a:lnTo>
                  <a:lnTo>
                    <a:pt x="1206627" y="0"/>
                  </a:lnTo>
                  <a:close/>
                </a:path>
              </a:pathLst>
            </a:custGeom>
            <a:solidFill>
              <a:srgbClr val="465260"/>
            </a:solidFill>
          </p:spPr>
          <p:txBody>
            <a:bodyPr wrap="square" lIns="0" tIns="0" rIns="0" bIns="0" rtlCol="0"/>
            <a:lstStyle/>
            <a:p/>
          </p:txBody>
        </p:sp>
        <p:sp>
          <p:nvSpPr>
            <p:cNvPr id="11" name="object 11" descr=""/>
            <p:cNvSpPr/>
            <p:nvPr/>
          </p:nvSpPr>
          <p:spPr>
            <a:xfrm>
              <a:off x="10322433" y="1508759"/>
              <a:ext cx="1207135" cy="325120"/>
            </a:xfrm>
            <a:custGeom>
              <a:avLst/>
              <a:gdLst/>
              <a:ahLst/>
              <a:cxnLst/>
              <a:rect l="l" t="t" r="r" b="b"/>
              <a:pathLst>
                <a:path w="1207134" h="325119">
                  <a:moveTo>
                    <a:pt x="161163" y="0"/>
                  </a:moveTo>
                  <a:lnTo>
                    <a:pt x="335407" y="0"/>
                  </a:lnTo>
                  <a:lnTo>
                    <a:pt x="596773" y="0"/>
                  </a:lnTo>
                  <a:lnTo>
                    <a:pt x="1206627" y="0"/>
                  </a:lnTo>
                  <a:lnTo>
                    <a:pt x="1206627" y="54101"/>
                  </a:lnTo>
                  <a:lnTo>
                    <a:pt x="1206627" y="135254"/>
                  </a:lnTo>
                  <a:lnTo>
                    <a:pt x="1206627" y="324612"/>
                  </a:lnTo>
                  <a:lnTo>
                    <a:pt x="596773" y="324612"/>
                  </a:lnTo>
                  <a:lnTo>
                    <a:pt x="335407" y="324612"/>
                  </a:lnTo>
                  <a:lnTo>
                    <a:pt x="161163" y="324612"/>
                  </a:lnTo>
                  <a:lnTo>
                    <a:pt x="161163" y="135254"/>
                  </a:lnTo>
                  <a:lnTo>
                    <a:pt x="0" y="54737"/>
                  </a:lnTo>
                  <a:lnTo>
                    <a:pt x="161163" y="54101"/>
                  </a:lnTo>
                  <a:lnTo>
                    <a:pt x="161163" y="0"/>
                  </a:lnTo>
                  <a:close/>
                </a:path>
              </a:pathLst>
            </a:custGeom>
            <a:ln w="12700">
              <a:solidFill>
                <a:srgbClr val="313A45"/>
              </a:solidFill>
            </a:ln>
          </p:spPr>
          <p:txBody>
            <a:bodyPr wrap="square" lIns="0" tIns="0" rIns="0" bIns="0" rtlCol="0"/>
            <a:lstStyle/>
            <a:p/>
          </p:txBody>
        </p:sp>
        <p:pic>
          <p:nvPicPr>
            <p:cNvPr id="12" name="object 12" descr=""/>
            <p:cNvPicPr/>
            <p:nvPr/>
          </p:nvPicPr>
          <p:blipFill>
            <a:blip r:embed="rId5" cstate="print"/>
            <a:stretch>
              <a:fillRect/>
            </a:stretch>
          </p:blipFill>
          <p:spPr>
            <a:xfrm>
              <a:off x="10472927" y="1482851"/>
              <a:ext cx="1082802" cy="454913"/>
            </a:xfrm>
            <a:prstGeom prst="rect">
              <a:avLst/>
            </a:prstGeom>
          </p:spPr>
        </p:pic>
      </p:grpSp>
      <p:sp>
        <p:nvSpPr>
          <p:cNvPr id="13" name="object 13" descr=""/>
          <p:cNvSpPr txBox="1"/>
          <p:nvPr/>
        </p:nvSpPr>
        <p:spPr>
          <a:xfrm>
            <a:off x="10589132" y="1531111"/>
            <a:ext cx="836294" cy="269240"/>
          </a:xfrm>
          <a:prstGeom prst="rect">
            <a:avLst/>
          </a:prstGeom>
        </p:spPr>
        <p:txBody>
          <a:bodyPr wrap="square" lIns="0" tIns="12065" rIns="0" bIns="0" rtlCol="0" vert="horz">
            <a:spAutoFit/>
          </a:bodyPr>
          <a:lstStyle/>
          <a:p>
            <a:pPr marL="12700">
              <a:lnSpc>
                <a:spcPct val="100000"/>
              </a:lnSpc>
              <a:spcBef>
                <a:spcPts val="95"/>
              </a:spcBef>
            </a:pPr>
            <a:r>
              <a:rPr dirty="0" sz="1600" spc="-35" b="1">
                <a:solidFill>
                  <a:srgbClr val="FFFFFF"/>
                </a:solidFill>
                <a:latin typeface="Microsoft JhengHei"/>
                <a:cs typeface="Microsoft JhengHei"/>
              </a:rPr>
              <a:t>篩選功能</a:t>
            </a:r>
            <a:endParaRPr sz="1600">
              <a:latin typeface="Microsoft JhengHei"/>
              <a:cs typeface="Microsoft JhengHei"/>
            </a:endParaRPr>
          </a:p>
        </p:txBody>
      </p:sp>
      <p:grpSp>
        <p:nvGrpSpPr>
          <p:cNvPr id="14" name="object 14" descr=""/>
          <p:cNvGrpSpPr/>
          <p:nvPr/>
        </p:nvGrpSpPr>
        <p:grpSpPr>
          <a:xfrm>
            <a:off x="4857178" y="2193226"/>
            <a:ext cx="6727190" cy="4467860"/>
            <a:chOff x="4857178" y="2193226"/>
            <a:chExt cx="6727190" cy="4467860"/>
          </a:xfrm>
        </p:grpSpPr>
        <p:sp>
          <p:nvSpPr>
            <p:cNvPr id="15" name="object 15" descr=""/>
            <p:cNvSpPr/>
            <p:nvPr/>
          </p:nvSpPr>
          <p:spPr>
            <a:xfrm>
              <a:off x="8777477" y="2263902"/>
              <a:ext cx="2787650" cy="3904615"/>
            </a:xfrm>
            <a:custGeom>
              <a:avLst/>
              <a:gdLst/>
              <a:ahLst/>
              <a:cxnLst/>
              <a:rect l="l" t="t" r="r" b="b"/>
              <a:pathLst>
                <a:path w="2787650" h="3904615">
                  <a:moveTo>
                    <a:pt x="0" y="3904488"/>
                  </a:moveTo>
                  <a:lnTo>
                    <a:pt x="952500" y="3904488"/>
                  </a:lnTo>
                  <a:lnTo>
                    <a:pt x="952500" y="0"/>
                  </a:lnTo>
                  <a:lnTo>
                    <a:pt x="0" y="0"/>
                  </a:lnTo>
                  <a:lnTo>
                    <a:pt x="0" y="3904488"/>
                  </a:lnTo>
                  <a:close/>
                </a:path>
                <a:path w="2787650" h="3904615">
                  <a:moveTo>
                    <a:pt x="1001268" y="3904488"/>
                  </a:moveTo>
                  <a:lnTo>
                    <a:pt x="2787396" y="3904488"/>
                  </a:lnTo>
                  <a:lnTo>
                    <a:pt x="2787396" y="0"/>
                  </a:lnTo>
                  <a:lnTo>
                    <a:pt x="1001268" y="0"/>
                  </a:lnTo>
                  <a:lnTo>
                    <a:pt x="1001268" y="3904488"/>
                  </a:lnTo>
                  <a:close/>
                </a:path>
              </a:pathLst>
            </a:custGeom>
            <a:ln w="19050">
              <a:solidFill>
                <a:srgbClr val="0000CC"/>
              </a:solidFill>
            </a:ln>
          </p:spPr>
          <p:txBody>
            <a:bodyPr wrap="square" lIns="0" tIns="0" rIns="0" bIns="0" rtlCol="0"/>
            <a:lstStyle/>
            <a:p/>
          </p:txBody>
        </p:sp>
        <p:sp>
          <p:nvSpPr>
            <p:cNvPr id="16" name="object 16" descr=""/>
            <p:cNvSpPr/>
            <p:nvPr/>
          </p:nvSpPr>
          <p:spPr>
            <a:xfrm>
              <a:off x="7898891" y="6078778"/>
              <a:ext cx="1513840" cy="477520"/>
            </a:xfrm>
            <a:custGeom>
              <a:avLst/>
              <a:gdLst/>
              <a:ahLst/>
              <a:cxnLst/>
              <a:rect l="l" t="t" r="r" b="b"/>
              <a:pathLst>
                <a:path w="1513840" h="477520">
                  <a:moveTo>
                    <a:pt x="1253235" y="0"/>
                  </a:moveTo>
                  <a:lnTo>
                    <a:pt x="882776" y="152857"/>
                  </a:lnTo>
                  <a:lnTo>
                    <a:pt x="0" y="152857"/>
                  </a:lnTo>
                  <a:lnTo>
                    <a:pt x="0" y="477469"/>
                  </a:lnTo>
                  <a:lnTo>
                    <a:pt x="1513331" y="477469"/>
                  </a:lnTo>
                  <a:lnTo>
                    <a:pt x="1513331" y="152857"/>
                  </a:lnTo>
                  <a:lnTo>
                    <a:pt x="1261109" y="152857"/>
                  </a:lnTo>
                  <a:lnTo>
                    <a:pt x="1253235" y="0"/>
                  </a:lnTo>
                  <a:close/>
                </a:path>
              </a:pathLst>
            </a:custGeom>
            <a:solidFill>
              <a:srgbClr val="465260"/>
            </a:solidFill>
          </p:spPr>
          <p:txBody>
            <a:bodyPr wrap="square" lIns="0" tIns="0" rIns="0" bIns="0" rtlCol="0"/>
            <a:lstStyle/>
            <a:p/>
          </p:txBody>
        </p:sp>
        <p:sp>
          <p:nvSpPr>
            <p:cNvPr id="17" name="object 17" descr=""/>
            <p:cNvSpPr/>
            <p:nvPr/>
          </p:nvSpPr>
          <p:spPr>
            <a:xfrm>
              <a:off x="7898891" y="6078778"/>
              <a:ext cx="1513840" cy="477520"/>
            </a:xfrm>
            <a:custGeom>
              <a:avLst/>
              <a:gdLst/>
              <a:ahLst/>
              <a:cxnLst/>
              <a:rect l="l" t="t" r="r" b="b"/>
              <a:pathLst>
                <a:path w="1513840" h="477520">
                  <a:moveTo>
                    <a:pt x="0" y="152857"/>
                  </a:moveTo>
                  <a:lnTo>
                    <a:pt x="882776" y="152857"/>
                  </a:lnTo>
                  <a:lnTo>
                    <a:pt x="1253235" y="0"/>
                  </a:lnTo>
                  <a:lnTo>
                    <a:pt x="1261109" y="152857"/>
                  </a:lnTo>
                  <a:lnTo>
                    <a:pt x="1513331" y="152857"/>
                  </a:lnTo>
                  <a:lnTo>
                    <a:pt x="1513331" y="206959"/>
                  </a:lnTo>
                  <a:lnTo>
                    <a:pt x="1513331" y="288112"/>
                  </a:lnTo>
                  <a:lnTo>
                    <a:pt x="1513331" y="477469"/>
                  </a:lnTo>
                  <a:lnTo>
                    <a:pt x="1261109" y="477469"/>
                  </a:lnTo>
                  <a:lnTo>
                    <a:pt x="882776" y="477469"/>
                  </a:lnTo>
                  <a:lnTo>
                    <a:pt x="0" y="477469"/>
                  </a:lnTo>
                  <a:lnTo>
                    <a:pt x="0" y="288112"/>
                  </a:lnTo>
                  <a:lnTo>
                    <a:pt x="0" y="206959"/>
                  </a:lnTo>
                  <a:lnTo>
                    <a:pt x="0" y="152857"/>
                  </a:lnTo>
                  <a:close/>
                </a:path>
              </a:pathLst>
            </a:custGeom>
            <a:ln w="12700">
              <a:solidFill>
                <a:srgbClr val="313A45"/>
              </a:solidFill>
            </a:ln>
          </p:spPr>
          <p:txBody>
            <a:bodyPr wrap="square" lIns="0" tIns="0" rIns="0" bIns="0" rtlCol="0"/>
            <a:lstStyle/>
            <a:p/>
          </p:txBody>
        </p:sp>
        <p:pic>
          <p:nvPicPr>
            <p:cNvPr id="18" name="object 18" descr=""/>
            <p:cNvPicPr/>
            <p:nvPr/>
          </p:nvPicPr>
          <p:blipFill>
            <a:blip r:embed="rId6" cstate="print"/>
            <a:stretch>
              <a:fillRect/>
            </a:stretch>
          </p:blipFill>
          <p:spPr>
            <a:xfrm>
              <a:off x="8020811" y="6205728"/>
              <a:ext cx="1285494" cy="454914"/>
            </a:xfrm>
            <a:prstGeom prst="rect">
              <a:avLst/>
            </a:prstGeom>
          </p:spPr>
        </p:pic>
        <p:sp>
          <p:nvSpPr>
            <p:cNvPr id="19" name="object 19" descr=""/>
            <p:cNvSpPr/>
            <p:nvPr/>
          </p:nvSpPr>
          <p:spPr>
            <a:xfrm>
              <a:off x="10064495" y="6031903"/>
              <a:ext cx="1513840" cy="524510"/>
            </a:xfrm>
            <a:custGeom>
              <a:avLst/>
              <a:gdLst/>
              <a:ahLst/>
              <a:cxnLst/>
              <a:rect l="l" t="t" r="r" b="b"/>
              <a:pathLst>
                <a:path w="1513840" h="524509">
                  <a:moveTo>
                    <a:pt x="583437" y="0"/>
                  </a:moveTo>
                  <a:lnTo>
                    <a:pt x="252222" y="199732"/>
                  </a:lnTo>
                  <a:lnTo>
                    <a:pt x="0" y="199732"/>
                  </a:lnTo>
                  <a:lnTo>
                    <a:pt x="0" y="524344"/>
                  </a:lnTo>
                  <a:lnTo>
                    <a:pt x="1513331" y="524344"/>
                  </a:lnTo>
                  <a:lnTo>
                    <a:pt x="1513331" y="199732"/>
                  </a:lnTo>
                  <a:lnTo>
                    <a:pt x="630554" y="199732"/>
                  </a:lnTo>
                  <a:lnTo>
                    <a:pt x="583437" y="0"/>
                  </a:lnTo>
                  <a:close/>
                </a:path>
              </a:pathLst>
            </a:custGeom>
            <a:solidFill>
              <a:srgbClr val="465260"/>
            </a:solidFill>
          </p:spPr>
          <p:txBody>
            <a:bodyPr wrap="square" lIns="0" tIns="0" rIns="0" bIns="0" rtlCol="0"/>
            <a:lstStyle/>
            <a:p/>
          </p:txBody>
        </p:sp>
        <p:sp>
          <p:nvSpPr>
            <p:cNvPr id="20" name="object 20" descr=""/>
            <p:cNvSpPr/>
            <p:nvPr/>
          </p:nvSpPr>
          <p:spPr>
            <a:xfrm>
              <a:off x="10064495" y="6031903"/>
              <a:ext cx="1513840" cy="524510"/>
            </a:xfrm>
            <a:custGeom>
              <a:avLst/>
              <a:gdLst/>
              <a:ahLst/>
              <a:cxnLst/>
              <a:rect l="l" t="t" r="r" b="b"/>
              <a:pathLst>
                <a:path w="1513840" h="524509">
                  <a:moveTo>
                    <a:pt x="0" y="199732"/>
                  </a:moveTo>
                  <a:lnTo>
                    <a:pt x="252222" y="199732"/>
                  </a:lnTo>
                  <a:lnTo>
                    <a:pt x="583437" y="0"/>
                  </a:lnTo>
                  <a:lnTo>
                    <a:pt x="630554" y="199732"/>
                  </a:lnTo>
                  <a:lnTo>
                    <a:pt x="1513331" y="199732"/>
                  </a:lnTo>
                  <a:lnTo>
                    <a:pt x="1513331" y="253834"/>
                  </a:lnTo>
                  <a:lnTo>
                    <a:pt x="1513331" y="334987"/>
                  </a:lnTo>
                  <a:lnTo>
                    <a:pt x="1513331" y="524344"/>
                  </a:lnTo>
                  <a:lnTo>
                    <a:pt x="630554" y="524344"/>
                  </a:lnTo>
                  <a:lnTo>
                    <a:pt x="252222" y="524344"/>
                  </a:lnTo>
                  <a:lnTo>
                    <a:pt x="0" y="524344"/>
                  </a:lnTo>
                  <a:lnTo>
                    <a:pt x="0" y="334987"/>
                  </a:lnTo>
                  <a:lnTo>
                    <a:pt x="0" y="253834"/>
                  </a:lnTo>
                  <a:lnTo>
                    <a:pt x="0" y="199732"/>
                  </a:lnTo>
                  <a:close/>
                </a:path>
              </a:pathLst>
            </a:custGeom>
            <a:ln w="12700">
              <a:solidFill>
                <a:srgbClr val="313A45"/>
              </a:solidFill>
            </a:ln>
          </p:spPr>
          <p:txBody>
            <a:bodyPr wrap="square" lIns="0" tIns="0" rIns="0" bIns="0" rtlCol="0"/>
            <a:lstStyle/>
            <a:p/>
          </p:txBody>
        </p:sp>
        <p:pic>
          <p:nvPicPr>
            <p:cNvPr id="21" name="object 21" descr=""/>
            <p:cNvPicPr/>
            <p:nvPr/>
          </p:nvPicPr>
          <p:blipFill>
            <a:blip r:embed="rId7" cstate="print"/>
            <a:stretch>
              <a:fillRect/>
            </a:stretch>
          </p:blipFill>
          <p:spPr>
            <a:xfrm>
              <a:off x="10085831" y="6205728"/>
              <a:ext cx="1488185" cy="454914"/>
            </a:xfrm>
            <a:prstGeom prst="rect">
              <a:avLst/>
            </a:prstGeom>
          </p:spPr>
        </p:pic>
        <p:sp>
          <p:nvSpPr>
            <p:cNvPr id="22" name="object 22" descr=""/>
            <p:cNvSpPr/>
            <p:nvPr/>
          </p:nvSpPr>
          <p:spPr>
            <a:xfrm>
              <a:off x="4871465" y="2207514"/>
              <a:ext cx="932815" cy="242570"/>
            </a:xfrm>
            <a:custGeom>
              <a:avLst/>
              <a:gdLst/>
              <a:ahLst/>
              <a:cxnLst/>
              <a:rect l="l" t="t" r="r" b="b"/>
              <a:pathLst>
                <a:path w="932814" h="242569">
                  <a:moveTo>
                    <a:pt x="0" y="242315"/>
                  </a:moveTo>
                  <a:lnTo>
                    <a:pt x="932688" y="242315"/>
                  </a:lnTo>
                  <a:lnTo>
                    <a:pt x="932688" y="0"/>
                  </a:lnTo>
                  <a:lnTo>
                    <a:pt x="0" y="0"/>
                  </a:lnTo>
                  <a:lnTo>
                    <a:pt x="0" y="242315"/>
                  </a:lnTo>
                  <a:close/>
                </a:path>
              </a:pathLst>
            </a:custGeom>
            <a:ln w="28575">
              <a:solidFill>
                <a:srgbClr val="C00000"/>
              </a:solidFill>
            </a:ln>
          </p:spPr>
          <p:txBody>
            <a:bodyPr wrap="square" lIns="0" tIns="0" rIns="0" bIns="0" rtlCol="0"/>
            <a:lstStyle/>
            <a:p/>
          </p:txBody>
        </p:sp>
      </p:grpSp>
      <p:sp>
        <p:nvSpPr>
          <p:cNvPr id="23" name="object 23" descr=""/>
          <p:cNvSpPr txBox="1"/>
          <p:nvPr/>
        </p:nvSpPr>
        <p:spPr>
          <a:xfrm>
            <a:off x="8136763" y="6239257"/>
            <a:ext cx="1038860" cy="295275"/>
          </a:xfrm>
          <a:prstGeom prst="rect">
            <a:avLst/>
          </a:prstGeom>
        </p:spPr>
        <p:txBody>
          <a:bodyPr wrap="square" lIns="0" tIns="27305" rIns="0" bIns="0" rtlCol="0" vert="horz">
            <a:spAutoFit/>
          </a:bodyPr>
          <a:lstStyle/>
          <a:p>
            <a:pPr marL="12700">
              <a:lnSpc>
                <a:spcPct val="100000"/>
              </a:lnSpc>
              <a:spcBef>
                <a:spcPts val="215"/>
              </a:spcBef>
            </a:pPr>
            <a:r>
              <a:rPr dirty="0" sz="1600" spc="-30" b="1">
                <a:solidFill>
                  <a:srgbClr val="FFFFFF"/>
                </a:solidFill>
                <a:latin typeface="Microsoft JhengHei"/>
                <a:cs typeface="Microsoft JhengHei"/>
              </a:rPr>
              <a:t>是否應確證</a:t>
            </a:r>
            <a:endParaRPr sz="1600">
              <a:latin typeface="Microsoft JhengHei"/>
              <a:cs typeface="Microsoft JhengHei"/>
            </a:endParaRPr>
          </a:p>
        </p:txBody>
      </p:sp>
      <p:sp>
        <p:nvSpPr>
          <p:cNvPr id="24" name="object 24" descr=""/>
          <p:cNvSpPr txBox="1"/>
          <p:nvPr/>
        </p:nvSpPr>
        <p:spPr>
          <a:xfrm>
            <a:off x="10202036" y="6239257"/>
            <a:ext cx="1242060" cy="295275"/>
          </a:xfrm>
          <a:prstGeom prst="rect">
            <a:avLst/>
          </a:prstGeom>
        </p:spPr>
        <p:txBody>
          <a:bodyPr wrap="square" lIns="0" tIns="27305" rIns="0" bIns="0" rtlCol="0" vert="horz">
            <a:spAutoFit/>
          </a:bodyPr>
          <a:lstStyle/>
          <a:p>
            <a:pPr marL="12700">
              <a:lnSpc>
                <a:spcPct val="100000"/>
              </a:lnSpc>
              <a:spcBef>
                <a:spcPts val="215"/>
              </a:spcBef>
            </a:pPr>
            <a:r>
              <a:rPr dirty="0" sz="1600" spc="-30" b="1">
                <a:solidFill>
                  <a:srgbClr val="FFFFFF"/>
                </a:solidFill>
                <a:latin typeface="Microsoft JhengHei"/>
                <a:cs typeface="Microsoft JhengHei"/>
              </a:rPr>
              <a:t>下載減量方法</a:t>
            </a:r>
            <a:endParaRPr sz="1600">
              <a:latin typeface="Microsoft JhengHei"/>
              <a:cs typeface="Microsoft JhengHei"/>
            </a:endParaRPr>
          </a:p>
        </p:txBody>
      </p:sp>
      <p:sp>
        <p:nvSpPr>
          <p:cNvPr id="25" name="object 25"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20</a:t>
            </a:fld>
          </a:p>
        </p:txBody>
      </p:sp>
      <p:sp>
        <p:nvSpPr>
          <p:cNvPr id="26" name="object 26"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
          <p:cNvSpPr/>
          <p:nvPr/>
        </p:nvSpPr>
        <p:spPr>
          <a:xfrm>
            <a:off x="2537460" y="1708416"/>
            <a:ext cx="7370445" cy="3667125"/>
          </a:xfrm>
          <a:custGeom>
            <a:avLst/>
            <a:gdLst/>
            <a:ahLst/>
            <a:cxnLst/>
            <a:rect l="l" t="t" r="r" b="b"/>
            <a:pathLst>
              <a:path w="7370445" h="3667125">
                <a:moveTo>
                  <a:pt x="1223772" y="408419"/>
                </a:moveTo>
                <a:lnTo>
                  <a:pt x="0" y="408419"/>
                </a:lnTo>
                <a:lnTo>
                  <a:pt x="0" y="516623"/>
                </a:lnTo>
                <a:lnTo>
                  <a:pt x="1223772" y="516623"/>
                </a:lnTo>
                <a:lnTo>
                  <a:pt x="1223772" y="408419"/>
                </a:lnTo>
                <a:close/>
              </a:path>
              <a:path w="7370445" h="3667125">
                <a:moveTo>
                  <a:pt x="1691640" y="3171431"/>
                </a:moveTo>
                <a:lnTo>
                  <a:pt x="0" y="3171431"/>
                </a:lnTo>
                <a:lnTo>
                  <a:pt x="0" y="3279635"/>
                </a:lnTo>
                <a:lnTo>
                  <a:pt x="1691640" y="3279635"/>
                </a:lnTo>
                <a:lnTo>
                  <a:pt x="1691640" y="3171431"/>
                </a:lnTo>
                <a:close/>
              </a:path>
              <a:path w="7370445" h="3667125">
                <a:moveTo>
                  <a:pt x="2029968" y="0"/>
                </a:moveTo>
                <a:lnTo>
                  <a:pt x="1239012" y="0"/>
                </a:lnTo>
                <a:lnTo>
                  <a:pt x="1239012" y="108191"/>
                </a:lnTo>
                <a:lnTo>
                  <a:pt x="2029968" y="108191"/>
                </a:lnTo>
                <a:lnTo>
                  <a:pt x="2029968" y="0"/>
                </a:lnTo>
                <a:close/>
              </a:path>
              <a:path w="7370445" h="3667125">
                <a:moveTo>
                  <a:pt x="2124456" y="2767571"/>
                </a:moveTo>
                <a:lnTo>
                  <a:pt x="0" y="2767571"/>
                </a:lnTo>
                <a:lnTo>
                  <a:pt x="0" y="2875775"/>
                </a:lnTo>
                <a:lnTo>
                  <a:pt x="2124456" y="2875775"/>
                </a:lnTo>
                <a:lnTo>
                  <a:pt x="2124456" y="2767571"/>
                </a:lnTo>
                <a:close/>
              </a:path>
              <a:path w="7370445" h="3667125">
                <a:moveTo>
                  <a:pt x="7178040" y="3558527"/>
                </a:moveTo>
                <a:lnTo>
                  <a:pt x="6457188" y="3558527"/>
                </a:lnTo>
                <a:lnTo>
                  <a:pt x="6457188" y="3666731"/>
                </a:lnTo>
                <a:lnTo>
                  <a:pt x="7178040" y="3666731"/>
                </a:lnTo>
                <a:lnTo>
                  <a:pt x="7178040" y="3558527"/>
                </a:lnTo>
                <a:close/>
              </a:path>
              <a:path w="7370445" h="3667125">
                <a:moveTo>
                  <a:pt x="7370064" y="2424671"/>
                </a:moveTo>
                <a:lnTo>
                  <a:pt x="6470904" y="2424671"/>
                </a:lnTo>
                <a:lnTo>
                  <a:pt x="6470904" y="2532875"/>
                </a:lnTo>
                <a:lnTo>
                  <a:pt x="7370064" y="2532875"/>
                </a:lnTo>
                <a:lnTo>
                  <a:pt x="7370064" y="2424671"/>
                </a:lnTo>
                <a:close/>
              </a:path>
            </a:pathLst>
          </a:custGeom>
          <a:solidFill>
            <a:srgbClr val="F8CAAC"/>
          </a:solidFill>
        </p:spPr>
        <p:txBody>
          <a:bodyPr wrap="square" lIns="0" tIns="0" rIns="0" bIns="0" rtlCol="0"/>
          <a:lstStyle/>
          <a:p/>
        </p:txBody>
      </p:sp>
      <p:sp>
        <p:nvSpPr>
          <p:cNvPr id="3" name="object 3"/>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如何申請註冊，及應檢具那些資料？</a:t>
            </a:r>
          </a:p>
        </p:txBody>
      </p:sp>
      <p:grpSp>
        <p:nvGrpSpPr>
          <p:cNvPr id="4" name="object 4" descr=""/>
          <p:cNvGrpSpPr/>
          <p:nvPr/>
        </p:nvGrpSpPr>
        <p:grpSpPr>
          <a:xfrm>
            <a:off x="803148" y="1159763"/>
            <a:ext cx="1009015" cy="455295"/>
            <a:chOff x="803148" y="1159763"/>
            <a:chExt cx="1009015" cy="455295"/>
          </a:xfrm>
        </p:grpSpPr>
        <p:sp>
          <p:nvSpPr>
            <p:cNvPr id="5" name="object 5" descr=""/>
            <p:cNvSpPr/>
            <p:nvPr/>
          </p:nvSpPr>
          <p:spPr>
            <a:xfrm>
              <a:off x="803148" y="1168907"/>
              <a:ext cx="1009015" cy="360045"/>
            </a:xfrm>
            <a:custGeom>
              <a:avLst/>
              <a:gdLst/>
              <a:ahLst/>
              <a:cxnLst/>
              <a:rect l="l" t="t" r="r" b="b"/>
              <a:pathLst>
                <a:path w="1009014" h="360044">
                  <a:moveTo>
                    <a:pt x="1008888" y="0"/>
                  </a:moveTo>
                  <a:lnTo>
                    <a:pt x="0" y="0"/>
                  </a:lnTo>
                  <a:lnTo>
                    <a:pt x="0" y="359663"/>
                  </a:lnTo>
                  <a:lnTo>
                    <a:pt x="1008888" y="359663"/>
                  </a:lnTo>
                  <a:lnTo>
                    <a:pt x="1008888" y="0"/>
                  </a:lnTo>
                  <a:close/>
                </a:path>
              </a:pathLst>
            </a:custGeom>
            <a:solidFill>
              <a:srgbClr val="81B113"/>
            </a:solidFill>
          </p:spPr>
          <p:txBody>
            <a:bodyPr wrap="square" lIns="0" tIns="0" rIns="0" bIns="0" rtlCol="0"/>
            <a:lstStyle/>
            <a:p/>
          </p:txBody>
        </p:sp>
        <p:pic>
          <p:nvPicPr>
            <p:cNvPr id="6" name="object 6" descr=""/>
            <p:cNvPicPr/>
            <p:nvPr/>
          </p:nvPicPr>
          <p:blipFill>
            <a:blip r:embed="rId2" cstate="print"/>
            <a:stretch>
              <a:fillRect/>
            </a:stretch>
          </p:blipFill>
          <p:spPr>
            <a:xfrm>
              <a:off x="865632" y="1159763"/>
              <a:ext cx="474713" cy="454913"/>
            </a:xfrm>
            <a:prstGeom prst="rect">
              <a:avLst/>
            </a:prstGeom>
          </p:spPr>
        </p:pic>
        <p:pic>
          <p:nvPicPr>
            <p:cNvPr id="7" name="object 7" descr=""/>
            <p:cNvPicPr/>
            <p:nvPr/>
          </p:nvPicPr>
          <p:blipFill>
            <a:blip r:embed="rId3" cstate="print"/>
            <a:stretch>
              <a:fillRect/>
            </a:stretch>
          </p:blipFill>
          <p:spPr>
            <a:xfrm>
              <a:off x="1120140" y="1159763"/>
              <a:ext cx="392417" cy="454913"/>
            </a:xfrm>
            <a:prstGeom prst="rect">
              <a:avLst/>
            </a:prstGeom>
          </p:spPr>
        </p:pic>
        <p:pic>
          <p:nvPicPr>
            <p:cNvPr id="8" name="object 8" descr=""/>
            <p:cNvPicPr/>
            <p:nvPr/>
          </p:nvPicPr>
          <p:blipFill>
            <a:blip r:embed="rId4" cstate="print"/>
            <a:stretch>
              <a:fillRect/>
            </a:stretch>
          </p:blipFill>
          <p:spPr>
            <a:xfrm>
              <a:off x="1290828" y="1159763"/>
              <a:ext cx="474713" cy="454913"/>
            </a:xfrm>
            <a:prstGeom prst="rect">
              <a:avLst/>
            </a:prstGeom>
          </p:spPr>
        </p:pic>
      </p:grpSp>
      <p:sp>
        <p:nvSpPr>
          <p:cNvPr id="9" name="object 9" descr=""/>
          <p:cNvSpPr txBox="1"/>
          <p:nvPr/>
        </p:nvSpPr>
        <p:spPr>
          <a:xfrm>
            <a:off x="803148" y="1168908"/>
            <a:ext cx="1009015" cy="360045"/>
          </a:xfrm>
          <a:prstGeom prst="rect">
            <a:avLst/>
          </a:prstGeom>
        </p:spPr>
        <p:txBody>
          <a:bodyPr wrap="square" lIns="0" tIns="50800" rIns="0" bIns="0" rtlCol="0" vert="horz">
            <a:spAutoFit/>
          </a:bodyPr>
          <a:lstStyle/>
          <a:p>
            <a:pPr marL="189865">
              <a:lnSpc>
                <a:spcPct val="100000"/>
              </a:lnSpc>
              <a:spcBef>
                <a:spcPts val="400"/>
              </a:spcBef>
            </a:pPr>
            <a:r>
              <a:rPr dirty="0" sz="1600" spc="-5" b="1">
                <a:solidFill>
                  <a:srgbClr val="FFFFFF"/>
                </a:solidFill>
                <a:latin typeface="Microsoft JhengHei"/>
                <a:cs typeface="Microsoft JhengHei"/>
              </a:rPr>
              <a:t>第 </a:t>
            </a:r>
            <a:r>
              <a:rPr dirty="0" sz="1600" b="1">
                <a:solidFill>
                  <a:srgbClr val="FFFFFF"/>
                </a:solidFill>
                <a:latin typeface="Microsoft JhengHei"/>
                <a:cs typeface="Microsoft JhengHei"/>
              </a:rPr>
              <a:t>4</a:t>
            </a:r>
            <a:r>
              <a:rPr dirty="0" sz="1600" spc="-35" b="1">
                <a:solidFill>
                  <a:srgbClr val="FFFFFF"/>
                </a:solidFill>
                <a:latin typeface="Microsoft JhengHei"/>
                <a:cs typeface="Microsoft JhengHei"/>
              </a:rPr>
              <a:t> 條</a:t>
            </a:r>
            <a:endParaRPr sz="1600">
              <a:latin typeface="Microsoft JhengHei"/>
              <a:cs typeface="Microsoft JhengHei"/>
            </a:endParaRPr>
          </a:p>
        </p:txBody>
      </p:sp>
      <p:sp>
        <p:nvSpPr>
          <p:cNvPr id="10" name="object 10" descr=""/>
          <p:cNvSpPr txBox="1"/>
          <p:nvPr/>
        </p:nvSpPr>
        <p:spPr>
          <a:xfrm>
            <a:off x="2126360" y="1123314"/>
            <a:ext cx="9170670" cy="683895"/>
          </a:xfrm>
          <a:prstGeom prst="rect">
            <a:avLst/>
          </a:prstGeom>
        </p:spPr>
        <p:txBody>
          <a:bodyPr wrap="square" lIns="0" tIns="12700" rIns="0" bIns="0" rtlCol="0" vert="horz">
            <a:spAutoFit/>
          </a:bodyPr>
          <a:lstStyle/>
          <a:p>
            <a:pPr marL="12700" marR="5080">
              <a:lnSpc>
                <a:spcPct val="120000"/>
              </a:lnSpc>
              <a:spcBef>
                <a:spcPts val="100"/>
              </a:spcBef>
            </a:pPr>
            <a:r>
              <a:rPr dirty="0" sz="1800">
                <a:latin typeface="Microsoft JhengHei"/>
                <a:cs typeface="Microsoft JhengHei"/>
              </a:rPr>
              <a:t>事業或各級政府向中央主管機關申請自願減量專案，應依規定格式將</a:t>
            </a:r>
            <a:r>
              <a:rPr dirty="0" sz="1800" spc="-5" b="1">
                <a:latin typeface="Microsoft JhengHei"/>
                <a:cs typeface="Microsoft JhengHei"/>
              </a:rPr>
              <a:t>下列資料上傳至指定資</a:t>
            </a:r>
            <a:r>
              <a:rPr dirty="0" sz="1800" b="1">
                <a:latin typeface="Microsoft JhengHei"/>
                <a:cs typeface="Microsoft JhengHei"/>
              </a:rPr>
              <a:t>訊平台</a:t>
            </a:r>
            <a:r>
              <a:rPr dirty="0" sz="1800" spc="-10">
                <a:solidFill>
                  <a:srgbClr val="CD5D11"/>
                </a:solidFill>
                <a:latin typeface="Microsoft JhengHei"/>
                <a:cs typeface="Microsoft JhengHei"/>
              </a:rPr>
              <a:t>*</a:t>
            </a:r>
            <a:r>
              <a:rPr dirty="0" sz="1800" spc="-5">
                <a:latin typeface="Microsoft JhengHei"/>
                <a:cs typeface="Microsoft JhengHei"/>
              </a:rPr>
              <a:t>，並</a:t>
            </a:r>
            <a:r>
              <a:rPr dirty="0" sz="1800" spc="-5" b="1">
                <a:latin typeface="Microsoft JhengHei"/>
                <a:cs typeface="Microsoft JhengHei"/>
              </a:rPr>
              <a:t>檢具申請書</a:t>
            </a:r>
            <a:r>
              <a:rPr dirty="0" sz="1800" spc="-5">
                <a:latin typeface="Microsoft JhengHei"/>
                <a:cs typeface="Microsoft JhengHei"/>
              </a:rPr>
              <a:t>向中央主管機關提出申請取得註冊：</a:t>
            </a:r>
            <a:endParaRPr sz="1800">
              <a:latin typeface="Microsoft JhengHei"/>
              <a:cs typeface="Microsoft JhengHei"/>
            </a:endParaRPr>
          </a:p>
        </p:txBody>
      </p:sp>
      <p:sp>
        <p:nvSpPr>
          <p:cNvPr id="11" name="object 11" descr=""/>
          <p:cNvSpPr txBox="1"/>
          <p:nvPr/>
        </p:nvSpPr>
        <p:spPr>
          <a:xfrm>
            <a:off x="2126360" y="1912746"/>
            <a:ext cx="3226435" cy="299720"/>
          </a:xfrm>
          <a:prstGeom prst="rect">
            <a:avLst/>
          </a:prstGeom>
        </p:spPr>
        <p:txBody>
          <a:bodyPr wrap="square" lIns="0" tIns="12700" rIns="0" bIns="0" rtlCol="0" vert="horz">
            <a:spAutoFit/>
          </a:bodyPr>
          <a:lstStyle/>
          <a:p>
            <a:pPr marL="12700">
              <a:lnSpc>
                <a:spcPct val="100000"/>
              </a:lnSpc>
              <a:spcBef>
                <a:spcPts val="100"/>
              </a:spcBef>
            </a:pPr>
            <a:r>
              <a:rPr dirty="0" sz="1800">
                <a:latin typeface="Microsoft JhengHei"/>
                <a:cs typeface="Microsoft JhengHei"/>
              </a:rPr>
              <a:t>一、</a:t>
            </a:r>
            <a:r>
              <a:rPr dirty="0" sz="1800" b="1">
                <a:latin typeface="Microsoft JhengHei"/>
                <a:cs typeface="Microsoft JhengHei"/>
              </a:rPr>
              <a:t>專案計畫書</a:t>
            </a:r>
            <a:r>
              <a:rPr dirty="0" sz="1800" spc="-10">
                <a:latin typeface="Microsoft JhengHei"/>
                <a:cs typeface="Microsoft JhengHei"/>
              </a:rPr>
              <a:t>，其內容如下：</a:t>
            </a:r>
            <a:endParaRPr sz="1800">
              <a:latin typeface="Microsoft JhengHei"/>
              <a:cs typeface="Microsoft JhengHei"/>
            </a:endParaRPr>
          </a:p>
        </p:txBody>
      </p:sp>
      <p:sp>
        <p:nvSpPr>
          <p:cNvPr id="12" name="object 12" descr=""/>
          <p:cNvSpPr txBox="1"/>
          <p:nvPr/>
        </p:nvSpPr>
        <p:spPr>
          <a:xfrm>
            <a:off x="2575941" y="2592704"/>
            <a:ext cx="2311400" cy="1242060"/>
          </a:xfrm>
          <a:prstGeom prst="rect">
            <a:avLst/>
          </a:prstGeom>
        </p:spPr>
        <p:txBody>
          <a:bodyPr wrap="square" lIns="0" tIns="143510" rIns="0" bIns="0" rtlCol="0" vert="horz">
            <a:spAutoFit/>
          </a:bodyPr>
          <a:lstStyle/>
          <a:p>
            <a:pPr marL="12700">
              <a:lnSpc>
                <a:spcPct val="100000"/>
              </a:lnSpc>
              <a:spcBef>
                <a:spcPts val="1130"/>
              </a:spcBef>
            </a:pPr>
            <a:r>
              <a:rPr dirty="0" sz="1800">
                <a:latin typeface="Microsoft JhengHei"/>
                <a:cs typeface="Microsoft JhengHei"/>
              </a:rPr>
              <a:t>（二）</a:t>
            </a:r>
            <a:r>
              <a:rPr dirty="0" sz="1800" spc="-10">
                <a:latin typeface="Microsoft JhengHei"/>
                <a:cs typeface="Microsoft JhengHei"/>
              </a:rPr>
              <a:t>基線計算方法。</a:t>
            </a:r>
            <a:endParaRPr sz="1800">
              <a:latin typeface="Microsoft JhengHei"/>
              <a:cs typeface="Microsoft JhengHei"/>
            </a:endParaRPr>
          </a:p>
          <a:p>
            <a:pPr marL="12700">
              <a:lnSpc>
                <a:spcPct val="100000"/>
              </a:lnSpc>
              <a:spcBef>
                <a:spcPts val="1035"/>
              </a:spcBef>
            </a:pPr>
            <a:r>
              <a:rPr dirty="0" sz="1800">
                <a:latin typeface="Microsoft JhengHei"/>
                <a:cs typeface="Microsoft JhengHei"/>
              </a:rPr>
              <a:t>（三）</a:t>
            </a:r>
            <a:r>
              <a:rPr dirty="0" sz="1800" spc="-5">
                <a:solidFill>
                  <a:srgbClr val="0000FF"/>
                </a:solidFill>
                <a:latin typeface="Microsoft JhengHei"/>
                <a:cs typeface="Microsoft JhengHei"/>
              </a:rPr>
              <a:t>外加性分析</a:t>
            </a:r>
            <a:r>
              <a:rPr dirty="0" sz="1800" spc="-50">
                <a:latin typeface="Microsoft JhengHei"/>
                <a:cs typeface="Microsoft JhengHei"/>
              </a:rPr>
              <a:t>。</a:t>
            </a:r>
            <a:endParaRPr sz="1800">
              <a:latin typeface="Microsoft JhengHei"/>
              <a:cs typeface="Microsoft JhengHei"/>
            </a:endParaRPr>
          </a:p>
          <a:p>
            <a:pPr marL="12700">
              <a:lnSpc>
                <a:spcPct val="100000"/>
              </a:lnSpc>
              <a:spcBef>
                <a:spcPts val="1030"/>
              </a:spcBef>
            </a:pPr>
            <a:r>
              <a:rPr dirty="0" sz="1800" spc="-10">
                <a:latin typeface="Microsoft JhengHei"/>
                <a:cs typeface="Microsoft JhengHei"/>
              </a:rPr>
              <a:t>（四）</a:t>
            </a:r>
            <a:r>
              <a:rPr dirty="0" sz="1800" spc="-20">
                <a:latin typeface="Microsoft JhengHei"/>
                <a:cs typeface="Microsoft JhengHei"/>
              </a:rPr>
              <a:t>減量計算說明。</a:t>
            </a:r>
            <a:endParaRPr sz="1800">
              <a:latin typeface="Microsoft JhengHei"/>
              <a:cs typeface="Microsoft JhengHei"/>
            </a:endParaRPr>
          </a:p>
        </p:txBody>
      </p:sp>
      <p:sp>
        <p:nvSpPr>
          <p:cNvPr id="13" name="object 13" descr=""/>
          <p:cNvSpPr txBox="1"/>
          <p:nvPr/>
        </p:nvSpPr>
        <p:spPr>
          <a:xfrm>
            <a:off x="2550541" y="2318384"/>
            <a:ext cx="5596890" cy="299720"/>
          </a:xfrm>
          <a:prstGeom prst="rect">
            <a:avLst/>
          </a:prstGeom>
        </p:spPr>
        <p:txBody>
          <a:bodyPr wrap="square" lIns="0" tIns="12700" rIns="0" bIns="0" rtlCol="0" vert="horz">
            <a:spAutoFit/>
          </a:bodyPr>
          <a:lstStyle/>
          <a:p>
            <a:pPr marL="38100">
              <a:lnSpc>
                <a:spcPct val="100000"/>
              </a:lnSpc>
              <a:spcBef>
                <a:spcPts val="100"/>
              </a:spcBef>
            </a:pPr>
            <a:r>
              <a:rPr dirty="0" sz="1800">
                <a:latin typeface="Microsoft JhengHei"/>
                <a:cs typeface="Microsoft JhengHei"/>
              </a:rPr>
              <a:t>（一）</a:t>
            </a:r>
            <a:r>
              <a:rPr dirty="0" sz="1800" spc="20">
                <a:latin typeface="Microsoft JhengHei"/>
                <a:cs typeface="Microsoft JhengHei"/>
              </a:rPr>
              <a:t>溫室氣體減量方法應用說明。</a:t>
            </a:r>
            <a:r>
              <a:rPr dirty="0" baseline="-7716" sz="2700">
                <a:latin typeface="Microsoft JhengHei"/>
                <a:cs typeface="Microsoft JhengHei"/>
              </a:rPr>
              <a:t>（五）</a:t>
            </a:r>
            <a:r>
              <a:rPr dirty="0" baseline="-7716" sz="2700" spc="-15">
                <a:latin typeface="Microsoft JhengHei"/>
                <a:cs typeface="Microsoft JhengHei"/>
              </a:rPr>
              <a:t>監測方法。</a:t>
            </a:r>
            <a:endParaRPr baseline="-7716" sz="2700">
              <a:latin typeface="Microsoft JhengHei"/>
              <a:cs typeface="Microsoft JhengHei"/>
            </a:endParaRPr>
          </a:p>
        </p:txBody>
      </p:sp>
      <p:sp>
        <p:nvSpPr>
          <p:cNvPr id="14" name="object 14" descr=""/>
          <p:cNvSpPr txBox="1"/>
          <p:nvPr/>
        </p:nvSpPr>
        <p:spPr>
          <a:xfrm>
            <a:off x="6267450" y="2624201"/>
            <a:ext cx="2311400" cy="1242060"/>
          </a:xfrm>
          <a:prstGeom prst="rect">
            <a:avLst/>
          </a:prstGeom>
        </p:spPr>
        <p:txBody>
          <a:bodyPr wrap="square" lIns="0" tIns="144145" rIns="0" bIns="0" rtlCol="0" vert="horz">
            <a:spAutoFit/>
          </a:bodyPr>
          <a:lstStyle/>
          <a:p>
            <a:pPr marL="12700">
              <a:lnSpc>
                <a:spcPct val="100000"/>
              </a:lnSpc>
              <a:spcBef>
                <a:spcPts val="1135"/>
              </a:spcBef>
            </a:pPr>
            <a:r>
              <a:rPr dirty="0" sz="1800">
                <a:latin typeface="Microsoft JhengHei"/>
                <a:cs typeface="Microsoft JhengHei"/>
              </a:rPr>
              <a:t>（六）</a:t>
            </a:r>
            <a:r>
              <a:rPr dirty="0" sz="1800" spc="-10">
                <a:latin typeface="Microsoft JhengHei"/>
                <a:cs typeface="Microsoft JhengHei"/>
              </a:rPr>
              <a:t>專案活動期程。</a:t>
            </a:r>
            <a:endParaRPr sz="1800">
              <a:latin typeface="Microsoft JhengHei"/>
              <a:cs typeface="Microsoft JhengHei"/>
            </a:endParaRPr>
          </a:p>
          <a:p>
            <a:pPr marL="12700">
              <a:lnSpc>
                <a:spcPct val="100000"/>
              </a:lnSpc>
              <a:spcBef>
                <a:spcPts val="1030"/>
              </a:spcBef>
            </a:pPr>
            <a:r>
              <a:rPr dirty="0" sz="1800">
                <a:latin typeface="Microsoft JhengHei"/>
                <a:cs typeface="Microsoft JhengHei"/>
              </a:rPr>
              <a:t>（七）</a:t>
            </a:r>
            <a:r>
              <a:rPr dirty="0" sz="1800" spc="-10">
                <a:latin typeface="Microsoft JhengHei"/>
                <a:cs typeface="Microsoft JhengHei"/>
              </a:rPr>
              <a:t>環境衝擊分析。</a:t>
            </a:r>
            <a:endParaRPr sz="1800">
              <a:latin typeface="Microsoft JhengHei"/>
              <a:cs typeface="Microsoft JhengHei"/>
            </a:endParaRPr>
          </a:p>
          <a:p>
            <a:pPr marL="12700">
              <a:lnSpc>
                <a:spcPct val="100000"/>
              </a:lnSpc>
              <a:spcBef>
                <a:spcPts val="1035"/>
              </a:spcBef>
            </a:pPr>
            <a:r>
              <a:rPr dirty="0" sz="1800">
                <a:latin typeface="Microsoft JhengHei"/>
                <a:cs typeface="Microsoft JhengHei"/>
              </a:rPr>
              <a:t>（八）</a:t>
            </a:r>
            <a:r>
              <a:rPr dirty="0" sz="1800" spc="-10">
                <a:latin typeface="Microsoft JhengHei"/>
                <a:cs typeface="Microsoft JhengHei"/>
              </a:rPr>
              <a:t>公眾意見。</a:t>
            </a:r>
            <a:endParaRPr sz="1800">
              <a:latin typeface="Microsoft JhengHei"/>
              <a:cs typeface="Microsoft JhengHei"/>
            </a:endParaRPr>
          </a:p>
        </p:txBody>
      </p:sp>
      <p:grpSp>
        <p:nvGrpSpPr>
          <p:cNvPr id="15" name="object 15" descr=""/>
          <p:cNvGrpSpPr/>
          <p:nvPr/>
        </p:nvGrpSpPr>
        <p:grpSpPr>
          <a:xfrm>
            <a:off x="929639" y="1972055"/>
            <a:ext cx="756285" cy="897890"/>
            <a:chOff x="929639" y="1972055"/>
            <a:chExt cx="756285" cy="897890"/>
          </a:xfrm>
        </p:grpSpPr>
        <p:sp>
          <p:nvSpPr>
            <p:cNvPr id="16" name="object 16" descr=""/>
            <p:cNvSpPr/>
            <p:nvPr/>
          </p:nvSpPr>
          <p:spPr>
            <a:xfrm>
              <a:off x="929639" y="1972055"/>
              <a:ext cx="756285" cy="897890"/>
            </a:xfrm>
            <a:custGeom>
              <a:avLst/>
              <a:gdLst/>
              <a:ahLst/>
              <a:cxnLst/>
              <a:rect l="l" t="t" r="r" b="b"/>
              <a:pathLst>
                <a:path w="756285" h="897889">
                  <a:moveTo>
                    <a:pt x="687197" y="0"/>
                  </a:moveTo>
                  <a:lnTo>
                    <a:pt x="68719" y="0"/>
                  </a:lnTo>
                  <a:lnTo>
                    <a:pt x="41673" y="4613"/>
                  </a:lnTo>
                  <a:lnTo>
                    <a:pt x="19862" y="17287"/>
                  </a:lnTo>
                  <a:lnTo>
                    <a:pt x="5301" y="36272"/>
                  </a:lnTo>
                  <a:lnTo>
                    <a:pt x="0" y="59817"/>
                  </a:lnTo>
                  <a:lnTo>
                    <a:pt x="0" y="837819"/>
                  </a:lnTo>
                  <a:lnTo>
                    <a:pt x="5301" y="861363"/>
                  </a:lnTo>
                  <a:lnTo>
                    <a:pt x="19862" y="880348"/>
                  </a:lnTo>
                  <a:lnTo>
                    <a:pt x="41673" y="893022"/>
                  </a:lnTo>
                  <a:lnTo>
                    <a:pt x="68719" y="897636"/>
                  </a:lnTo>
                  <a:lnTo>
                    <a:pt x="687197" y="897636"/>
                  </a:lnTo>
                  <a:lnTo>
                    <a:pt x="714220" y="893022"/>
                  </a:lnTo>
                  <a:lnTo>
                    <a:pt x="736028" y="880348"/>
                  </a:lnTo>
                  <a:lnTo>
                    <a:pt x="750597" y="861363"/>
                  </a:lnTo>
                  <a:lnTo>
                    <a:pt x="755904" y="837819"/>
                  </a:lnTo>
                  <a:lnTo>
                    <a:pt x="755904" y="59817"/>
                  </a:lnTo>
                  <a:lnTo>
                    <a:pt x="750597" y="36272"/>
                  </a:lnTo>
                  <a:lnTo>
                    <a:pt x="736028" y="17287"/>
                  </a:lnTo>
                  <a:lnTo>
                    <a:pt x="714220" y="4613"/>
                  </a:lnTo>
                  <a:lnTo>
                    <a:pt x="687197" y="0"/>
                  </a:lnTo>
                  <a:close/>
                </a:path>
              </a:pathLst>
            </a:custGeom>
            <a:solidFill>
              <a:srgbClr val="5C5D5E"/>
            </a:solidFill>
          </p:spPr>
          <p:txBody>
            <a:bodyPr wrap="square" lIns="0" tIns="0" rIns="0" bIns="0" rtlCol="0"/>
            <a:lstStyle/>
            <a:p/>
          </p:txBody>
        </p:sp>
        <p:sp>
          <p:nvSpPr>
            <p:cNvPr id="17" name="object 17" descr=""/>
            <p:cNvSpPr/>
            <p:nvPr/>
          </p:nvSpPr>
          <p:spPr>
            <a:xfrm>
              <a:off x="999744" y="1972055"/>
              <a:ext cx="617220" cy="836930"/>
            </a:xfrm>
            <a:custGeom>
              <a:avLst/>
              <a:gdLst/>
              <a:ahLst/>
              <a:cxnLst/>
              <a:rect l="l" t="t" r="r" b="b"/>
              <a:pathLst>
                <a:path w="617219" h="836930">
                  <a:moveTo>
                    <a:pt x="445008" y="0"/>
                  </a:moveTo>
                  <a:lnTo>
                    <a:pt x="172212" y="0"/>
                  </a:lnTo>
                  <a:lnTo>
                    <a:pt x="172212" y="57912"/>
                  </a:lnTo>
                  <a:lnTo>
                    <a:pt x="445008" y="57912"/>
                  </a:lnTo>
                  <a:lnTo>
                    <a:pt x="445008" y="0"/>
                  </a:lnTo>
                  <a:close/>
                </a:path>
                <a:path w="617219" h="836930">
                  <a:moveTo>
                    <a:pt x="617220" y="57924"/>
                  </a:moveTo>
                  <a:lnTo>
                    <a:pt x="0" y="57924"/>
                  </a:lnTo>
                  <a:lnTo>
                    <a:pt x="0" y="836676"/>
                  </a:lnTo>
                  <a:lnTo>
                    <a:pt x="617220" y="836676"/>
                  </a:lnTo>
                  <a:lnTo>
                    <a:pt x="617220" y="57924"/>
                  </a:lnTo>
                  <a:close/>
                </a:path>
              </a:pathLst>
            </a:custGeom>
            <a:solidFill>
              <a:srgbClr val="EBEFF1"/>
            </a:solidFill>
          </p:spPr>
          <p:txBody>
            <a:bodyPr wrap="square" lIns="0" tIns="0" rIns="0" bIns="0" rtlCol="0"/>
            <a:lstStyle/>
            <a:p/>
          </p:txBody>
        </p:sp>
        <p:sp>
          <p:nvSpPr>
            <p:cNvPr id="18" name="object 18" descr=""/>
            <p:cNvSpPr/>
            <p:nvPr/>
          </p:nvSpPr>
          <p:spPr>
            <a:xfrm>
              <a:off x="999744" y="2029967"/>
              <a:ext cx="617220" cy="779145"/>
            </a:xfrm>
            <a:custGeom>
              <a:avLst/>
              <a:gdLst/>
              <a:ahLst/>
              <a:cxnLst/>
              <a:rect l="l" t="t" r="r" b="b"/>
              <a:pathLst>
                <a:path w="617219" h="779144">
                  <a:moveTo>
                    <a:pt x="445008" y="0"/>
                  </a:moveTo>
                  <a:lnTo>
                    <a:pt x="172212" y="0"/>
                  </a:lnTo>
                  <a:lnTo>
                    <a:pt x="172212" y="59436"/>
                  </a:lnTo>
                  <a:lnTo>
                    <a:pt x="445008" y="59436"/>
                  </a:lnTo>
                  <a:lnTo>
                    <a:pt x="445008" y="0"/>
                  </a:lnTo>
                  <a:close/>
                </a:path>
                <a:path w="617219" h="779144">
                  <a:moveTo>
                    <a:pt x="617220" y="749820"/>
                  </a:moveTo>
                  <a:lnTo>
                    <a:pt x="0" y="749820"/>
                  </a:lnTo>
                  <a:lnTo>
                    <a:pt x="0" y="778764"/>
                  </a:lnTo>
                  <a:lnTo>
                    <a:pt x="617220" y="778764"/>
                  </a:lnTo>
                  <a:lnTo>
                    <a:pt x="617220" y="749820"/>
                  </a:lnTo>
                  <a:close/>
                </a:path>
                <a:path w="617219" h="779144">
                  <a:moveTo>
                    <a:pt x="617220" y="629412"/>
                  </a:moveTo>
                  <a:lnTo>
                    <a:pt x="480060" y="629412"/>
                  </a:lnTo>
                  <a:lnTo>
                    <a:pt x="480060" y="749808"/>
                  </a:lnTo>
                  <a:lnTo>
                    <a:pt x="617220" y="749808"/>
                  </a:lnTo>
                  <a:lnTo>
                    <a:pt x="617220" y="629412"/>
                  </a:lnTo>
                  <a:close/>
                </a:path>
              </a:pathLst>
            </a:custGeom>
            <a:solidFill>
              <a:srgbClr val="D2D6D9"/>
            </a:solidFill>
          </p:spPr>
          <p:txBody>
            <a:bodyPr wrap="square" lIns="0" tIns="0" rIns="0" bIns="0" rtlCol="0"/>
            <a:lstStyle/>
            <a:p/>
          </p:txBody>
        </p:sp>
        <p:sp>
          <p:nvSpPr>
            <p:cNvPr id="19" name="object 19" descr=""/>
            <p:cNvSpPr/>
            <p:nvPr/>
          </p:nvSpPr>
          <p:spPr>
            <a:xfrm>
              <a:off x="1171956" y="2180843"/>
              <a:ext cx="445134" cy="599440"/>
            </a:xfrm>
            <a:custGeom>
              <a:avLst/>
              <a:gdLst/>
              <a:ahLst/>
              <a:cxnLst/>
              <a:rect l="l" t="t" r="r" b="b"/>
              <a:pathLst>
                <a:path w="445134" h="599439">
                  <a:moveTo>
                    <a:pt x="376428" y="0"/>
                  </a:moveTo>
                  <a:lnTo>
                    <a:pt x="0" y="0"/>
                  </a:lnTo>
                  <a:lnTo>
                    <a:pt x="0" y="28956"/>
                  </a:lnTo>
                  <a:lnTo>
                    <a:pt x="376428" y="28956"/>
                  </a:lnTo>
                  <a:lnTo>
                    <a:pt x="376428" y="0"/>
                  </a:lnTo>
                  <a:close/>
                </a:path>
                <a:path w="445134" h="599439">
                  <a:moveTo>
                    <a:pt x="445008" y="478536"/>
                  </a:moveTo>
                  <a:lnTo>
                    <a:pt x="307848" y="478536"/>
                  </a:lnTo>
                  <a:lnTo>
                    <a:pt x="307848" y="598932"/>
                  </a:lnTo>
                  <a:lnTo>
                    <a:pt x="445008" y="478536"/>
                  </a:lnTo>
                  <a:close/>
                </a:path>
              </a:pathLst>
            </a:custGeom>
            <a:solidFill>
              <a:srgbClr val="828585"/>
            </a:solidFill>
          </p:spPr>
          <p:txBody>
            <a:bodyPr wrap="square" lIns="0" tIns="0" rIns="0" bIns="0" rtlCol="0"/>
            <a:lstStyle/>
            <a:p/>
          </p:txBody>
        </p:sp>
        <p:sp>
          <p:nvSpPr>
            <p:cNvPr id="20" name="object 20" descr=""/>
            <p:cNvSpPr/>
            <p:nvPr/>
          </p:nvSpPr>
          <p:spPr>
            <a:xfrm>
              <a:off x="1068323" y="2165603"/>
              <a:ext cx="68580" cy="59690"/>
            </a:xfrm>
            <a:custGeom>
              <a:avLst/>
              <a:gdLst/>
              <a:ahLst/>
              <a:cxnLst/>
              <a:rect l="l" t="t" r="r" b="b"/>
              <a:pathLst>
                <a:path w="68580" h="59689">
                  <a:moveTo>
                    <a:pt x="34289" y="0"/>
                  </a:moveTo>
                  <a:lnTo>
                    <a:pt x="20943" y="2339"/>
                  </a:lnTo>
                  <a:lnTo>
                    <a:pt x="10044" y="8715"/>
                  </a:lnTo>
                  <a:lnTo>
                    <a:pt x="2694" y="18162"/>
                  </a:lnTo>
                  <a:lnTo>
                    <a:pt x="0" y="29718"/>
                  </a:lnTo>
                  <a:lnTo>
                    <a:pt x="2694" y="41273"/>
                  </a:lnTo>
                  <a:lnTo>
                    <a:pt x="10044" y="50720"/>
                  </a:lnTo>
                  <a:lnTo>
                    <a:pt x="20943" y="57096"/>
                  </a:lnTo>
                  <a:lnTo>
                    <a:pt x="34289" y="59436"/>
                  </a:lnTo>
                  <a:lnTo>
                    <a:pt x="47636" y="57096"/>
                  </a:lnTo>
                  <a:lnTo>
                    <a:pt x="58535" y="50720"/>
                  </a:lnTo>
                  <a:lnTo>
                    <a:pt x="65885" y="41273"/>
                  </a:lnTo>
                  <a:lnTo>
                    <a:pt x="68579" y="29718"/>
                  </a:lnTo>
                  <a:lnTo>
                    <a:pt x="65885" y="18162"/>
                  </a:lnTo>
                  <a:lnTo>
                    <a:pt x="58535" y="8715"/>
                  </a:lnTo>
                  <a:lnTo>
                    <a:pt x="47636" y="2339"/>
                  </a:lnTo>
                  <a:lnTo>
                    <a:pt x="34289" y="0"/>
                  </a:lnTo>
                  <a:close/>
                </a:path>
              </a:pathLst>
            </a:custGeom>
            <a:solidFill>
              <a:srgbClr val="45C4A0"/>
            </a:solidFill>
          </p:spPr>
          <p:txBody>
            <a:bodyPr wrap="square" lIns="0" tIns="0" rIns="0" bIns="0" rtlCol="0"/>
            <a:lstStyle/>
            <a:p/>
          </p:txBody>
        </p:sp>
        <p:sp>
          <p:nvSpPr>
            <p:cNvPr id="21" name="object 21" descr=""/>
            <p:cNvSpPr/>
            <p:nvPr/>
          </p:nvSpPr>
          <p:spPr>
            <a:xfrm>
              <a:off x="1171955" y="2270759"/>
              <a:ext cx="376555" cy="29209"/>
            </a:xfrm>
            <a:custGeom>
              <a:avLst/>
              <a:gdLst/>
              <a:ahLst/>
              <a:cxnLst/>
              <a:rect l="l" t="t" r="r" b="b"/>
              <a:pathLst>
                <a:path w="376555" h="29210">
                  <a:moveTo>
                    <a:pt x="376428" y="0"/>
                  </a:moveTo>
                  <a:lnTo>
                    <a:pt x="0" y="0"/>
                  </a:lnTo>
                  <a:lnTo>
                    <a:pt x="0" y="28955"/>
                  </a:lnTo>
                  <a:lnTo>
                    <a:pt x="376428" y="28955"/>
                  </a:lnTo>
                  <a:lnTo>
                    <a:pt x="376428" y="0"/>
                  </a:lnTo>
                  <a:close/>
                </a:path>
              </a:pathLst>
            </a:custGeom>
            <a:solidFill>
              <a:srgbClr val="828585"/>
            </a:solidFill>
          </p:spPr>
          <p:txBody>
            <a:bodyPr wrap="square" lIns="0" tIns="0" rIns="0" bIns="0" rtlCol="0"/>
            <a:lstStyle/>
            <a:p/>
          </p:txBody>
        </p:sp>
        <p:sp>
          <p:nvSpPr>
            <p:cNvPr id="22" name="object 22" descr=""/>
            <p:cNvSpPr/>
            <p:nvPr/>
          </p:nvSpPr>
          <p:spPr>
            <a:xfrm>
              <a:off x="1068323" y="2253995"/>
              <a:ext cx="68580" cy="60960"/>
            </a:xfrm>
            <a:custGeom>
              <a:avLst/>
              <a:gdLst/>
              <a:ahLst/>
              <a:cxnLst/>
              <a:rect l="l" t="t" r="r" b="b"/>
              <a:pathLst>
                <a:path w="68580" h="60960">
                  <a:moveTo>
                    <a:pt x="34289" y="0"/>
                  </a:moveTo>
                  <a:lnTo>
                    <a:pt x="20943" y="2387"/>
                  </a:lnTo>
                  <a:lnTo>
                    <a:pt x="10044" y="8905"/>
                  </a:lnTo>
                  <a:lnTo>
                    <a:pt x="2694" y="18591"/>
                  </a:lnTo>
                  <a:lnTo>
                    <a:pt x="0" y="30479"/>
                  </a:lnTo>
                  <a:lnTo>
                    <a:pt x="2694" y="42368"/>
                  </a:lnTo>
                  <a:lnTo>
                    <a:pt x="10044" y="52054"/>
                  </a:lnTo>
                  <a:lnTo>
                    <a:pt x="20943" y="58572"/>
                  </a:lnTo>
                  <a:lnTo>
                    <a:pt x="34289" y="60959"/>
                  </a:lnTo>
                  <a:lnTo>
                    <a:pt x="47636" y="58572"/>
                  </a:lnTo>
                  <a:lnTo>
                    <a:pt x="58535" y="52054"/>
                  </a:lnTo>
                  <a:lnTo>
                    <a:pt x="65885" y="42368"/>
                  </a:lnTo>
                  <a:lnTo>
                    <a:pt x="68579" y="30479"/>
                  </a:lnTo>
                  <a:lnTo>
                    <a:pt x="65885" y="18591"/>
                  </a:lnTo>
                  <a:lnTo>
                    <a:pt x="58535" y="8905"/>
                  </a:lnTo>
                  <a:lnTo>
                    <a:pt x="47636" y="2387"/>
                  </a:lnTo>
                  <a:lnTo>
                    <a:pt x="34289" y="0"/>
                  </a:lnTo>
                  <a:close/>
                </a:path>
              </a:pathLst>
            </a:custGeom>
            <a:solidFill>
              <a:srgbClr val="45C4A0"/>
            </a:solidFill>
          </p:spPr>
          <p:txBody>
            <a:bodyPr wrap="square" lIns="0" tIns="0" rIns="0" bIns="0" rtlCol="0"/>
            <a:lstStyle/>
            <a:p/>
          </p:txBody>
        </p:sp>
        <p:sp>
          <p:nvSpPr>
            <p:cNvPr id="23" name="object 23" descr=""/>
            <p:cNvSpPr/>
            <p:nvPr/>
          </p:nvSpPr>
          <p:spPr>
            <a:xfrm>
              <a:off x="1171955" y="2360675"/>
              <a:ext cx="376555" cy="30480"/>
            </a:xfrm>
            <a:custGeom>
              <a:avLst/>
              <a:gdLst/>
              <a:ahLst/>
              <a:cxnLst/>
              <a:rect l="l" t="t" r="r" b="b"/>
              <a:pathLst>
                <a:path w="376555" h="30480">
                  <a:moveTo>
                    <a:pt x="376428" y="0"/>
                  </a:moveTo>
                  <a:lnTo>
                    <a:pt x="0" y="0"/>
                  </a:lnTo>
                  <a:lnTo>
                    <a:pt x="0" y="30479"/>
                  </a:lnTo>
                  <a:lnTo>
                    <a:pt x="376428" y="30479"/>
                  </a:lnTo>
                  <a:lnTo>
                    <a:pt x="376428" y="0"/>
                  </a:lnTo>
                  <a:close/>
                </a:path>
              </a:pathLst>
            </a:custGeom>
            <a:solidFill>
              <a:srgbClr val="828585"/>
            </a:solidFill>
          </p:spPr>
          <p:txBody>
            <a:bodyPr wrap="square" lIns="0" tIns="0" rIns="0" bIns="0" rtlCol="0"/>
            <a:lstStyle/>
            <a:p/>
          </p:txBody>
        </p:sp>
        <p:sp>
          <p:nvSpPr>
            <p:cNvPr id="24" name="object 24" descr=""/>
            <p:cNvSpPr/>
            <p:nvPr/>
          </p:nvSpPr>
          <p:spPr>
            <a:xfrm>
              <a:off x="1068323" y="2343911"/>
              <a:ext cx="68580" cy="60960"/>
            </a:xfrm>
            <a:custGeom>
              <a:avLst/>
              <a:gdLst/>
              <a:ahLst/>
              <a:cxnLst/>
              <a:rect l="l" t="t" r="r" b="b"/>
              <a:pathLst>
                <a:path w="68580" h="60960">
                  <a:moveTo>
                    <a:pt x="34289" y="0"/>
                  </a:moveTo>
                  <a:lnTo>
                    <a:pt x="20943" y="2387"/>
                  </a:lnTo>
                  <a:lnTo>
                    <a:pt x="10044" y="8905"/>
                  </a:lnTo>
                  <a:lnTo>
                    <a:pt x="2694" y="18591"/>
                  </a:lnTo>
                  <a:lnTo>
                    <a:pt x="0" y="30479"/>
                  </a:lnTo>
                  <a:lnTo>
                    <a:pt x="2694" y="42368"/>
                  </a:lnTo>
                  <a:lnTo>
                    <a:pt x="10044" y="52054"/>
                  </a:lnTo>
                  <a:lnTo>
                    <a:pt x="20943" y="58572"/>
                  </a:lnTo>
                  <a:lnTo>
                    <a:pt x="34289" y="60960"/>
                  </a:lnTo>
                  <a:lnTo>
                    <a:pt x="47636" y="58572"/>
                  </a:lnTo>
                  <a:lnTo>
                    <a:pt x="58535" y="52054"/>
                  </a:lnTo>
                  <a:lnTo>
                    <a:pt x="65885" y="42368"/>
                  </a:lnTo>
                  <a:lnTo>
                    <a:pt x="68579" y="30479"/>
                  </a:lnTo>
                  <a:lnTo>
                    <a:pt x="65885" y="18591"/>
                  </a:lnTo>
                  <a:lnTo>
                    <a:pt x="58535" y="8905"/>
                  </a:lnTo>
                  <a:lnTo>
                    <a:pt x="47636" y="2387"/>
                  </a:lnTo>
                  <a:lnTo>
                    <a:pt x="34289" y="0"/>
                  </a:lnTo>
                  <a:close/>
                </a:path>
              </a:pathLst>
            </a:custGeom>
            <a:solidFill>
              <a:srgbClr val="EF5F50"/>
            </a:solidFill>
          </p:spPr>
          <p:txBody>
            <a:bodyPr wrap="square" lIns="0" tIns="0" rIns="0" bIns="0" rtlCol="0"/>
            <a:lstStyle/>
            <a:p/>
          </p:txBody>
        </p:sp>
        <p:sp>
          <p:nvSpPr>
            <p:cNvPr id="25" name="object 25" descr=""/>
            <p:cNvSpPr/>
            <p:nvPr/>
          </p:nvSpPr>
          <p:spPr>
            <a:xfrm>
              <a:off x="1171955" y="2449068"/>
              <a:ext cx="376555" cy="30480"/>
            </a:xfrm>
            <a:custGeom>
              <a:avLst/>
              <a:gdLst/>
              <a:ahLst/>
              <a:cxnLst/>
              <a:rect l="l" t="t" r="r" b="b"/>
              <a:pathLst>
                <a:path w="376555" h="30480">
                  <a:moveTo>
                    <a:pt x="376428" y="0"/>
                  </a:moveTo>
                  <a:lnTo>
                    <a:pt x="0" y="0"/>
                  </a:lnTo>
                  <a:lnTo>
                    <a:pt x="0" y="30479"/>
                  </a:lnTo>
                  <a:lnTo>
                    <a:pt x="376428" y="30479"/>
                  </a:lnTo>
                  <a:lnTo>
                    <a:pt x="376428" y="0"/>
                  </a:lnTo>
                  <a:close/>
                </a:path>
              </a:pathLst>
            </a:custGeom>
            <a:solidFill>
              <a:srgbClr val="828585"/>
            </a:solidFill>
          </p:spPr>
          <p:txBody>
            <a:bodyPr wrap="square" lIns="0" tIns="0" rIns="0" bIns="0" rtlCol="0"/>
            <a:lstStyle/>
            <a:p/>
          </p:txBody>
        </p:sp>
        <p:sp>
          <p:nvSpPr>
            <p:cNvPr id="26" name="object 26" descr=""/>
            <p:cNvSpPr/>
            <p:nvPr/>
          </p:nvSpPr>
          <p:spPr>
            <a:xfrm>
              <a:off x="1068323" y="2435351"/>
              <a:ext cx="68580" cy="59690"/>
            </a:xfrm>
            <a:custGeom>
              <a:avLst/>
              <a:gdLst/>
              <a:ahLst/>
              <a:cxnLst/>
              <a:rect l="l" t="t" r="r" b="b"/>
              <a:pathLst>
                <a:path w="68580" h="59689">
                  <a:moveTo>
                    <a:pt x="34289" y="0"/>
                  </a:moveTo>
                  <a:lnTo>
                    <a:pt x="20943" y="2339"/>
                  </a:lnTo>
                  <a:lnTo>
                    <a:pt x="10044" y="8715"/>
                  </a:lnTo>
                  <a:lnTo>
                    <a:pt x="2694" y="18162"/>
                  </a:lnTo>
                  <a:lnTo>
                    <a:pt x="0" y="29718"/>
                  </a:lnTo>
                  <a:lnTo>
                    <a:pt x="2694" y="41273"/>
                  </a:lnTo>
                  <a:lnTo>
                    <a:pt x="10044" y="50720"/>
                  </a:lnTo>
                  <a:lnTo>
                    <a:pt x="20943" y="57096"/>
                  </a:lnTo>
                  <a:lnTo>
                    <a:pt x="34289" y="59436"/>
                  </a:lnTo>
                  <a:lnTo>
                    <a:pt x="47636" y="57096"/>
                  </a:lnTo>
                  <a:lnTo>
                    <a:pt x="58535" y="50720"/>
                  </a:lnTo>
                  <a:lnTo>
                    <a:pt x="65885" y="41273"/>
                  </a:lnTo>
                  <a:lnTo>
                    <a:pt x="68579" y="29718"/>
                  </a:lnTo>
                  <a:lnTo>
                    <a:pt x="65885" y="18162"/>
                  </a:lnTo>
                  <a:lnTo>
                    <a:pt x="58535" y="8715"/>
                  </a:lnTo>
                  <a:lnTo>
                    <a:pt x="47636" y="2339"/>
                  </a:lnTo>
                  <a:lnTo>
                    <a:pt x="34289" y="0"/>
                  </a:lnTo>
                  <a:close/>
                </a:path>
              </a:pathLst>
            </a:custGeom>
            <a:solidFill>
              <a:srgbClr val="45C4A0"/>
            </a:solidFill>
          </p:spPr>
          <p:txBody>
            <a:bodyPr wrap="square" lIns="0" tIns="0" rIns="0" bIns="0" rtlCol="0"/>
            <a:lstStyle/>
            <a:p/>
          </p:txBody>
        </p:sp>
        <p:sp>
          <p:nvSpPr>
            <p:cNvPr id="27" name="object 27" descr=""/>
            <p:cNvSpPr/>
            <p:nvPr/>
          </p:nvSpPr>
          <p:spPr>
            <a:xfrm>
              <a:off x="1171955" y="2538983"/>
              <a:ext cx="376555" cy="30480"/>
            </a:xfrm>
            <a:custGeom>
              <a:avLst/>
              <a:gdLst/>
              <a:ahLst/>
              <a:cxnLst/>
              <a:rect l="l" t="t" r="r" b="b"/>
              <a:pathLst>
                <a:path w="376555" h="30480">
                  <a:moveTo>
                    <a:pt x="376428" y="0"/>
                  </a:moveTo>
                  <a:lnTo>
                    <a:pt x="0" y="0"/>
                  </a:lnTo>
                  <a:lnTo>
                    <a:pt x="0" y="30479"/>
                  </a:lnTo>
                  <a:lnTo>
                    <a:pt x="376428" y="30479"/>
                  </a:lnTo>
                  <a:lnTo>
                    <a:pt x="376428" y="0"/>
                  </a:lnTo>
                  <a:close/>
                </a:path>
              </a:pathLst>
            </a:custGeom>
            <a:solidFill>
              <a:srgbClr val="828585"/>
            </a:solidFill>
          </p:spPr>
          <p:txBody>
            <a:bodyPr wrap="square" lIns="0" tIns="0" rIns="0" bIns="0" rtlCol="0"/>
            <a:lstStyle/>
            <a:p/>
          </p:txBody>
        </p:sp>
        <p:sp>
          <p:nvSpPr>
            <p:cNvPr id="28" name="object 28" descr=""/>
            <p:cNvSpPr/>
            <p:nvPr/>
          </p:nvSpPr>
          <p:spPr>
            <a:xfrm>
              <a:off x="1068323" y="2525268"/>
              <a:ext cx="68580" cy="59690"/>
            </a:xfrm>
            <a:custGeom>
              <a:avLst/>
              <a:gdLst/>
              <a:ahLst/>
              <a:cxnLst/>
              <a:rect l="l" t="t" r="r" b="b"/>
              <a:pathLst>
                <a:path w="68580" h="59689">
                  <a:moveTo>
                    <a:pt x="34289" y="0"/>
                  </a:moveTo>
                  <a:lnTo>
                    <a:pt x="20943" y="2339"/>
                  </a:lnTo>
                  <a:lnTo>
                    <a:pt x="10044" y="8715"/>
                  </a:lnTo>
                  <a:lnTo>
                    <a:pt x="2694" y="18162"/>
                  </a:lnTo>
                  <a:lnTo>
                    <a:pt x="0" y="29718"/>
                  </a:lnTo>
                  <a:lnTo>
                    <a:pt x="2694" y="41273"/>
                  </a:lnTo>
                  <a:lnTo>
                    <a:pt x="10044" y="50720"/>
                  </a:lnTo>
                  <a:lnTo>
                    <a:pt x="20943" y="57096"/>
                  </a:lnTo>
                  <a:lnTo>
                    <a:pt x="34289" y="59436"/>
                  </a:lnTo>
                  <a:lnTo>
                    <a:pt x="47636" y="57096"/>
                  </a:lnTo>
                  <a:lnTo>
                    <a:pt x="58535" y="50720"/>
                  </a:lnTo>
                  <a:lnTo>
                    <a:pt x="65885" y="41273"/>
                  </a:lnTo>
                  <a:lnTo>
                    <a:pt x="68579" y="29718"/>
                  </a:lnTo>
                  <a:lnTo>
                    <a:pt x="65885" y="18162"/>
                  </a:lnTo>
                  <a:lnTo>
                    <a:pt x="58535" y="8715"/>
                  </a:lnTo>
                  <a:lnTo>
                    <a:pt x="47636" y="2339"/>
                  </a:lnTo>
                  <a:lnTo>
                    <a:pt x="34289" y="0"/>
                  </a:lnTo>
                  <a:close/>
                </a:path>
              </a:pathLst>
            </a:custGeom>
            <a:solidFill>
              <a:srgbClr val="EF5F50"/>
            </a:solidFill>
          </p:spPr>
          <p:txBody>
            <a:bodyPr wrap="square" lIns="0" tIns="0" rIns="0" bIns="0" rtlCol="0"/>
            <a:lstStyle/>
            <a:p/>
          </p:txBody>
        </p:sp>
      </p:grpSp>
      <p:sp>
        <p:nvSpPr>
          <p:cNvPr id="29" name="object 29" descr=""/>
          <p:cNvSpPr txBox="1"/>
          <p:nvPr/>
        </p:nvSpPr>
        <p:spPr>
          <a:xfrm>
            <a:off x="2126360" y="3885438"/>
            <a:ext cx="9531985" cy="2593975"/>
          </a:xfrm>
          <a:prstGeom prst="rect">
            <a:avLst/>
          </a:prstGeom>
        </p:spPr>
        <p:txBody>
          <a:bodyPr wrap="square" lIns="0" tIns="12700" rIns="0" bIns="0" rtlCol="0" vert="horz">
            <a:spAutoFit/>
          </a:bodyPr>
          <a:lstStyle/>
          <a:p>
            <a:pPr marL="462280" marR="1737995" indent="-449580">
              <a:lnSpc>
                <a:spcPct val="120000"/>
              </a:lnSpc>
              <a:spcBef>
                <a:spcPts val="100"/>
              </a:spcBef>
            </a:pPr>
            <a:r>
              <a:rPr dirty="0" sz="1800">
                <a:latin typeface="Microsoft JhengHei"/>
                <a:cs typeface="Microsoft JhengHei"/>
              </a:rPr>
              <a:t>二、使用之溫室氣體減量方法經中央主管機關指定應確證者，應檢附</a:t>
            </a:r>
            <a:r>
              <a:rPr dirty="0" sz="1800" spc="-15" b="1">
                <a:latin typeface="Microsoft JhengHei"/>
                <a:cs typeface="Microsoft JhengHei"/>
              </a:rPr>
              <a:t>查驗機構</a:t>
            </a:r>
            <a:r>
              <a:rPr dirty="0" sz="1800" b="1">
                <a:latin typeface="Microsoft JhengHei"/>
                <a:cs typeface="Microsoft JhengHei"/>
              </a:rPr>
              <a:t>出具之確證總結報告</a:t>
            </a:r>
            <a:r>
              <a:rPr dirty="0" sz="1800" spc="-50">
                <a:latin typeface="Microsoft JhengHei"/>
                <a:cs typeface="Microsoft JhengHei"/>
              </a:rPr>
              <a:t>。</a:t>
            </a:r>
            <a:endParaRPr sz="1800">
              <a:latin typeface="Microsoft JhengHei"/>
              <a:cs typeface="Microsoft JhengHei"/>
            </a:endParaRPr>
          </a:p>
          <a:p>
            <a:pPr marL="12700">
              <a:lnSpc>
                <a:spcPct val="100000"/>
              </a:lnSpc>
              <a:spcBef>
                <a:spcPts val="1030"/>
              </a:spcBef>
            </a:pPr>
            <a:r>
              <a:rPr dirty="0" sz="1800" spc="-10">
                <a:latin typeface="Microsoft JhengHei"/>
                <a:cs typeface="Microsoft JhengHei"/>
              </a:rPr>
              <a:t>三、</a:t>
            </a:r>
            <a:r>
              <a:rPr dirty="0" sz="1800" spc="-10" b="1">
                <a:latin typeface="Microsoft JhengHei"/>
                <a:cs typeface="Microsoft JhengHei"/>
              </a:rPr>
              <a:t>減量成效計算表</a:t>
            </a:r>
            <a:r>
              <a:rPr dirty="0" sz="1800" spc="-10">
                <a:latin typeface="Microsoft JhengHei"/>
                <a:cs typeface="Microsoft JhengHei"/>
              </a:rPr>
              <a:t>（含計算公式及應用數值）</a:t>
            </a:r>
            <a:r>
              <a:rPr dirty="0" sz="1800" spc="-50">
                <a:latin typeface="Microsoft JhengHei"/>
                <a:cs typeface="Microsoft JhengHei"/>
              </a:rPr>
              <a:t>。</a:t>
            </a:r>
            <a:endParaRPr sz="1800">
              <a:latin typeface="Microsoft JhengHei"/>
              <a:cs typeface="Microsoft JhengHei"/>
            </a:endParaRPr>
          </a:p>
          <a:p>
            <a:pPr marL="12700" marR="1737995">
              <a:lnSpc>
                <a:spcPct val="147800"/>
              </a:lnSpc>
            </a:pPr>
            <a:r>
              <a:rPr dirty="0" sz="1800">
                <a:latin typeface="Microsoft JhengHei"/>
                <a:cs typeface="Microsoft JhengHei"/>
              </a:rPr>
              <a:t>四、向國外機關（構）申請註冊通過之相關文件或未重複註冊專案之</a:t>
            </a:r>
            <a:r>
              <a:rPr dirty="0" sz="1800" b="1">
                <a:latin typeface="Microsoft JhengHei"/>
                <a:cs typeface="Microsoft JhengHei"/>
              </a:rPr>
              <a:t>切結書</a:t>
            </a:r>
            <a:r>
              <a:rPr dirty="0" sz="1800" spc="-50">
                <a:latin typeface="Microsoft JhengHei"/>
                <a:cs typeface="Microsoft JhengHei"/>
              </a:rPr>
              <a:t>。</a:t>
            </a:r>
            <a:r>
              <a:rPr dirty="0" sz="1800" spc="-5">
                <a:latin typeface="Microsoft JhengHei"/>
                <a:cs typeface="Microsoft JhengHei"/>
              </a:rPr>
              <a:t>五、其他經中央主管機關指定文件。</a:t>
            </a:r>
            <a:endParaRPr sz="1800">
              <a:latin typeface="Microsoft JhengHei"/>
              <a:cs typeface="Microsoft JhengHei"/>
            </a:endParaRPr>
          </a:p>
          <a:p>
            <a:pPr marL="1601470" marR="5080">
              <a:lnSpc>
                <a:spcPct val="120000"/>
              </a:lnSpc>
              <a:spcBef>
                <a:spcPts val="855"/>
              </a:spcBef>
            </a:pPr>
            <a:r>
              <a:rPr dirty="0" sz="1600" spc="-25">
                <a:latin typeface="Microsoft JhengHei"/>
                <a:cs typeface="Microsoft JhengHei"/>
              </a:rPr>
              <a:t>事業或各級政府</a:t>
            </a:r>
            <a:r>
              <a:rPr dirty="0" u="sng" sz="1600" spc="-25">
                <a:solidFill>
                  <a:srgbClr val="0000CC"/>
                </a:solidFill>
                <a:uFill>
                  <a:solidFill>
                    <a:srgbClr val="0000CC"/>
                  </a:solidFill>
                </a:uFill>
                <a:latin typeface="Microsoft JhengHei"/>
                <a:cs typeface="Microsoft JhengHei"/>
              </a:rPr>
              <a:t>聯合共同</a:t>
            </a:r>
            <a:r>
              <a:rPr dirty="0" sz="1600" spc="-30">
                <a:latin typeface="Microsoft JhengHei"/>
                <a:cs typeface="Microsoft JhengHei"/>
              </a:rPr>
              <a:t>提出及執行自願減量專案者，檢具共同合作之事業或政府全體署</a:t>
            </a:r>
            <a:r>
              <a:rPr dirty="0" sz="1600" spc="-25">
                <a:latin typeface="Microsoft JhengHei"/>
                <a:cs typeface="Microsoft JhengHei"/>
              </a:rPr>
              <a:t>名</a:t>
            </a:r>
            <a:r>
              <a:rPr dirty="0" u="sng" sz="1600" spc="-25">
                <a:solidFill>
                  <a:srgbClr val="0000CC"/>
                </a:solidFill>
                <a:uFill>
                  <a:solidFill>
                    <a:srgbClr val="0000CC"/>
                  </a:solidFill>
                </a:uFill>
                <a:latin typeface="Microsoft JhengHei"/>
                <a:cs typeface="Microsoft JhengHei"/>
              </a:rPr>
              <a:t>經公證</a:t>
            </a:r>
            <a:r>
              <a:rPr dirty="0" sz="1600" spc="-25">
                <a:latin typeface="Microsoft JhengHei"/>
                <a:cs typeface="Microsoft JhengHei"/>
              </a:rPr>
              <a:t>之合約書或相關證明文件，並應於專案計畫書載明減量額度之約定</a:t>
            </a:r>
            <a:r>
              <a:rPr dirty="0" u="sng" sz="1600" spc="-25">
                <a:solidFill>
                  <a:srgbClr val="0000CC"/>
                </a:solidFill>
                <a:uFill>
                  <a:solidFill>
                    <a:srgbClr val="0000CC"/>
                  </a:solidFill>
                </a:uFill>
                <a:latin typeface="Microsoft JhengHei"/>
                <a:cs typeface="Microsoft JhengHei"/>
              </a:rPr>
              <a:t>分配原則</a:t>
            </a:r>
            <a:r>
              <a:rPr dirty="0" sz="1600" spc="-50">
                <a:latin typeface="Microsoft JhengHei"/>
                <a:cs typeface="Microsoft JhengHei"/>
              </a:rPr>
              <a:t>。</a:t>
            </a:r>
            <a:endParaRPr sz="1600">
              <a:latin typeface="Microsoft JhengHei"/>
              <a:cs typeface="Microsoft JhengHei"/>
            </a:endParaRPr>
          </a:p>
        </p:txBody>
      </p:sp>
      <p:sp>
        <p:nvSpPr>
          <p:cNvPr id="30" name="object 30" descr=""/>
          <p:cNvSpPr/>
          <p:nvPr/>
        </p:nvSpPr>
        <p:spPr>
          <a:xfrm>
            <a:off x="3018789" y="5763767"/>
            <a:ext cx="617220" cy="499109"/>
          </a:xfrm>
          <a:custGeom>
            <a:avLst/>
            <a:gdLst/>
            <a:ahLst/>
            <a:cxnLst/>
            <a:rect l="l" t="t" r="r" b="b"/>
            <a:pathLst>
              <a:path w="617220" h="499110">
                <a:moveTo>
                  <a:pt x="540765" y="422338"/>
                </a:moveTo>
                <a:lnTo>
                  <a:pt x="540765" y="498538"/>
                </a:lnTo>
                <a:lnTo>
                  <a:pt x="604265" y="466788"/>
                </a:lnTo>
                <a:lnTo>
                  <a:pt x="553465" y="466788"/>
                </a:lnTo>
                <a:lnTo>
                  <a:pt x="553465" y="454088"/>
                </a:lnTo>
                <a:lnTo>
                  <a:pt x="604265" y="454088"/>
                </a:lnTo>
                <a:lnTo>
                  <a:pt x="540765" y="422338"/>
                </a:lnTo>
                <a:close/>
              </a:path>
              <a:path w="617220" h="499110">
                <a:moveTo>
                  <a:pt x="12700" y="0"/>
                </a:moveTo>
                <a:lnTo>
                  <a:pt x="0" y="0"/>
                </a:lnTo>
                <a:lnTo>
                  <a:pt x="0" y="466788"/>
                </a:lnTo>
                <a:lnTo>
                  <a:pt x="540765" y="466788"/>
                </a:lnTo>
                <a:lnTo>
                  <a:pt x="540765" y="460438"/>
                </a:lnTo>
                <a:lnTo>
                  <a:pt x="12700" y="460438"/>
                </a:lnTo>
                <a:lnTo>
                  <a:pt x="6350" y="454088"/>
                </a:lnTo>
                <a:lnTo>
                  <a:pt x="12700" y="454088"/>
                </a:lnTo>
                <a:lnTo>
                  <a:pt x="12700" y="0"/>
                </a:lnTo>
                <a:close/>
              </a:path>
              <a:path w="617220" h="499110">
                <a:moveTo>
                  <a:pt x="604265" y="454088"/>
                </a:moveTo>
                <a:lnTo>
                  <a:pt x="553465" y="454088"/>
                </a:lnTo>
                <a:lnTo>
                  <a:pt x="553465" y="466788"/>
                </a:lnTo>
                <a:lnTo>
                  <a:pt x="604265" y="466788"/>
                </a:lnTo>
                <a:lnTo>
                  <a:pt x="616965" y="460438"/>
                </a:lnTo>
                <a:lnTo>
                  <a:pt x="604265" y="454088"/>
                </a:lnTo>
                <a:close/>
              </a:path>
              <a:path w="617220" h="499110">
                <a:moveTo>
                  <a:pt x="12700" y="454088"/>
                </a:moveTo>
                <a:lnTo>
                  <a:pt x="6350" y="454088"/>
                </a:lnTo>
                <a:lnTo>
                  <a:pt x="12700" y="460438"/>
                </a:lnTo>
                <a:lnTo>
                  <a:pt x="12700" y="454088"/>
                </a:lnTo>
                <a:close/>
              </a:path>
              <a:path w="617220" h="499110">
                <a:moveTo>
                  <a:pt x="540765" y="454088"/>
                </a:moveTo>
                <a:lnTo>
                  <a:pt x="12700" y="454088"/>
                </a:lnTo>
                <a:lnTo>
                  <a:pt x="12700" y="460438"/>
                </a:lnTo>
                <a:lnTo>
                  <a:pt x="540765" y="460438"/>
                </a:lnTo>
                <a:lnTo>
                  <a:pt x="540765" y="454088"/>
                </a:lnTo>
                <a:close/>
              </a:path>
            </a:pathLst>
          </a:custGeom>
          <a:solidFill>
            <a:srgbClr val="455A5F"/>
          </a:solidFill>
        </p:spPr>
        <p:txBody>
          <a:bodyPr wrap="square" lIns="0" tIns="0" rIns="0" bIns="0" rtlCol="0"/>
          <a:lstStyle/>
          <a:p/>
        </p:txBody>
      </p:sp>
      <p:sp>
        <p:nvSpPr>
          <p:cNvPr id="31" name="object 31" descr=""/>
          <p:cNvSpPr txBox="1"/>
          <p:nvPr/>
        </p:nvSpPr>
        <p:spPr>
          <a:xfrm>
            <a:off x="6639559" y="1916938"/>
            <a:ext cx="5090795" cy="208279"/>
          </a:xfrm>
          <a:prstGeom prst="rect">
            <a:avLst/>
          </a:prstGeom>
        </p:spPr>
        <p:txBody>
          <a:bodyPr wrap="square" lIns="0" tIns="12700" rIns="0" bIns="0" rtlCol="0" vert="horz">
            <a:spAutoFit/>
          </a:bodyPr>
          <a:lstStyle/>
          <a:p>
            <a:pPr marL="12700">
              <a:lnSpc>
                <a:spcPct val="100000"/>
              </a:lnSpc>
              <a:spcBef>
                <a:spcPts val="100"/>
              </a:spcBef>
            </a:pPr>
            <a:r>
              <a:rPr dirty="0" sz="1200">
                <a:solidFill>
                  <a:srgbClr val="CD5D11"/>
                </a:solidFill>
                <a:latin typeface="Microsoft JhengHei"/>
                <a:cs typeface="Microsoft JhengHei"/>
              </a:rPr>
              <a:t>*</a:t>
            </a:r>
            <a:r>
              <a:rPr dirty="0" sz="1200" spc="-10">
                <a:solidFill>
                  <a:srgbClr val="CD5D11"/>
                </a:solidFill>
                <a:latin typeface="Microsoft JhengHei"/>
                <a:cs typeface="Microsoft JhengHei"/>
              </a:rPr>
              <a:t> 溫室氣體自願減量暨抵換資訊平臺：https://carbonoffset.moenv.gov.tw/</a:t>
            </a:r>
            <a:endParaRPr sz="1200">
              <a:latin typeface="Microsoft JhengHei"/>
              <a:cs typeface="Microsoft JhengHei"/>
            </a:endParaRPr>
          </a:p>
        </p:txBody>
      </p:sp>
      <p:sp>
        <p:nvSpPr>
          <p:cNvPr id="32" name="object 32"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21</a:t>
            </a:fld>
          </a:p>
        </p:txBody>
      </p:sp>
      <p:sp>
        <p:nvSpPr>
          <p:cNvPr id="33" name="object 33"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
          <p:cNvSpPr/>
          <p:nvPr/>
        </p:nvSpPr>
        <p:spPr>
          <a:xfrm>
            <a:off x="3355848" y="1627631"/>
            <a:ext cx="7780020" cy="421005"/>
          </a:xfrm>
          <a:custGeom>
            <a:avLst/>
            <a:gdLst/>
            <a:ahLst/>
            <a:cxnLst/>
            <a:rect l="l" t="t" r="r" b="b"/>
            <a:pathLst>
              <a:path w="7780020" h="421005">
                <a:moveTo>
                  <a:pt x="755904" y="312420"/>
                </a:moveTo>
                <a:lnTo>
                  <a:pt x="0" y="312420"/>
                </a:lnTo>
                <a:lnTo>
                  <a:pt x="0" y="420624"/>
                </a:lnTo>
                <a:lnTo>
                  <a:pt x="755904" y="420624"/>
                </a:lnTo>
                <a:lnTo>
                  <a:pt x="755904" y="312420"/>
                </a:lnTo>
                <a:close/>
              </a:path>
              <a:path w="7780020" h="421005">
                <a:moveTo>
                  <a:pt x="1872996" y="312420"/>
                </a:moveTo>
                <a:lnTo>
                  <a:pt x="900684" y="312420"/>
                </a:lnTo>
                <a:lnTo>
                  <a:pt x="900684" y="420624"/>
                </a:lnTo>
                <a:lnTo>
                  <a:pt x="1872996" y="420624"/>
                </a:lnTo>
                <a:lnTo>
                  <a:pt x="1872996" y="312420"/>
                </a:lnTo>
                <a:close/>
              </a:path>
              <a:path w="7780020" h="421005">
                <a:moveTo>
                  <a:pt x="6432804" y="4584"/>
                </a:moveTo>
                <a:lnTo>
                  <a:pt x="5280660" y="4584"/>
                </a:lnTo>
                <a:lnTo>
                  <a:pt x="5280660" y="111252"/>
                </a:lnTo>
                <a:lnTo>
                  <a:pt x="6432804" y="111252"/>
                </a:lnTo>
                <a:lnTo>
                  <a:pt x="6432804" y="4584"/>
                </a:lnTo>
                <a:close/>
              </a:path>
              <a:path w="7780020" h="421005">
                <a:moveTo>
                  <a:pt x="7780020" y="0"/>
                </a:moveTo>
                <a:lnTo>
                  <a:pt x="6629400" y="0"/>
                </a:lnTo>
                <a:lnTo>
                  <a:pt x="6629400" y="108204"/>
                </a:lnTo>
                <a:lnTo>
                  <a:pt x="7780020" y="108204"/>
                </a:lnTo>
                <a:lnTo>
                  <a:pt x="7780020" y="0"/>
                </a:lnTo>
                <a:close/>
              </a:path>
            </a:pathLst>
          </a:custGeom>
          <a:solidFill>
            <a:srgbClr val="F8CAAC"/>
          </a:solidFill>
        </p:spPr>
        <p:txBody>
          <a:bodyPr wrap="square" lIns="0" tIns="0" rIns="0" bIns="0" rtlCol="0"/>
          <a:lstStyle/>
          <a:p/>
        </p:txBody>
      </p:sp>
      <p:sp>
        <p:nvSpPr>
          <p:cNvPr id="3" name="object 3"/>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什麼是外加性分析？</a:t>
            </a:r>
          </a:p>
        </p:txBody>
      </p:sp>
      <p:sp>
        <p:nvSpPr>
          <p:cNvPr id="4" name="object 4" descr=""/>
          <p:cNvSpPr txBox="1"/>
          <p:nvPr/>
        </p:nvSpPr>
        <p:spPr>
          <a:xfrm>
            <a:off x="1983485" y="1425066"/>
            <a:ext cx="9399270" cy="299720"/>
          </a:xfrm>
          <a:prstGeom prst="rect">
            <a:avLst/>
          </a:prstGeom>
        </p:spPr>
        <p:txBody>
          <a:bodyPr wrap="square" lIns="0" tIns="12700" rIns="0" bIns="0" rtlCol="0" vert="horz">
            <a:spAutoFit/>
          </a:bodyPr>
          <a:lstStyle/>
          <a:p>
            <a:pPr marL="12700">
              <a:lnSpc>
                <a:spcPct val="100000"/>
              </a:lnSpc>
              <a:spcBef>
                <a:spcPts val="100"/>
              </a:spcBef>
            </a:pPr>
            <a:r>
              <a:rPr dirty="0" sz="1800" b="1">
                <a:latin typeface="Microsoft JhengHei"/>
                <a:cs typeface="Microsoft JhengHei"/>
              </a:rPr>
              <a:t>外加性分析</a:t>
            </a:r>
            <a:r>
              <a:rPr dirty="0" sz="1800">
                <a:latin typeface="Microsoft JhengHei"/>
                <a:cs typeface="Microsoft JhengHei"/>
              </a:rPr>
              <a:t>：指事業或各級政府針對其所提出之自願減量專案進行</a:t>
            </a:r>
            <a:r>
              <a:rPr dirty="0" sz="1800" b="1">
                <a:latin typeface="Microsoft JhengHei"/>
                <a:cs typeface="Microsoft JhengHei"/>
              </a:rPr>
              <a:t>法規外加性</a:t>
            </a:r>
            <a:r>
              <a:rPr dirty="0" sz="1800">
                <a:latin typeface="Microsoft JhengHei"/>
                <a:cs typeface="Microsoft JhengHei"/>
              </a:rPr>
              <a:t>、</a:t>
            </a:r>
            <a:r>
              <a:rPr dirty="0" sz="1800" b="1">
                <a:latin typeface="Microsoft JhengHei"/>
                <a:cs typeface="Microsoft JhengHei"/>
              </a:rPr>
              <a:t>財務外加性</a:t>
            </a:r>
            <a:r>
              <a:rPr dirty="0" sz="1800" spc="-50">
                <a:latin typeface="Microsoft JhengHei"/>
                <a:cs typeface="Microsoft JhengHei"/>
              </a:rPr>
              <a:t>、</a:t>
            </a:r>
            <a:endParaRPr sz="1800">
              <a:latin typeface="Microsoft JhengHei"/>
              <a:cs typeface="Microsoft JhengHei"/>
            </a:endParaRPr>
          </a:p>
        </p:txBody>
      </p:sp>
      <p:sp>
        <p:nvSpPr>
          <p:cNvPr id="5" name="object 5" descr=""/>
          <p:cNvSpPr txBox="1"/>
          <p:nvPr/>
        </p:nvSpPr>
        <p:spPr>
          <a:xfrm>
            <a:off x="3364484" y="1698815"/>
            <a:ext cx="7806055" cy="685165"/>
          </a:xfrm>
          <a:prstGeom prst="rect">
            <a:avLst/>
          </a:prstGeom>
        </p:spPr>
        <p:txBody>
          <a:bodyPr wrap="square" lIns="0" tIns="67945" rIns="0" bIns="0" rtlCol="0" vert="horz">
            <a:spAutoFit/>
          </a:bodyPr>
          <a:lstStyle/>
          <a:p>
            <a:pPr marL="12700">
              <a:lnSpc>
                <a:spcPct val="100000"/>
              </a:lnSpc>
              <a:spcBef>
                <a:spcPts val="535"/>
              </a:spcBef>
            </a:pPr>
            <a:r>
              <a:rPr dirty="0" sz="1800" spc="-10" b="1">
                <a:latin typeface="Microsoft JhengHei"/>
                <a:cs typeface="Microsoft JhengHei"/>
              </a:rPr>
              <a:t>普遍性</a:t>
            </a:r>
            <a:r>
              <a:rPr dirty="0" sz="1800" spc="-10">
                <a:latin typeface="Microsoft JhengHei"/>
                <a:cs typeface="Microsoft JhengHei"/>
              </a:rPr>
              <a:t>及</a:t>
            </a:r>
            <a:r>
              <a:rPr dirty="0" sz="1800" spc="-10" b="1">
                <a:latin typeface="Microsoft JhengHei"/>
                <a:cs typeface="Microsoft JhengHei"/>
              </a:rPr>
              <a:t>障礙分析</a:t>
            </a:r>
            <a:r>
              <a:rPr dirty="0" sz="1800" spc="-5">
                <a:latin typeface="Microsoft JhengHei"/>
                <a:cs typeface="Microsoft JhengHei"/>
              </a:rPr>
              <a:t>，確認其非法規要求、不具投資效益、非技術普遍或存在技</a:t>
            </a:r>
            <a:endParaRPr sz="1800">
              <a:latin typeface="Microsoft JhengHei"/>
              <a:cs typeface="Microsoft JhengHei"/>
            </a:endParaRPr>
          </a:p>
          <a:p>
            <a:pPr marL="12700">
              <a:lnSpc>
                <a:spcPct val="100000"/>
              </a:lnSpc>
              <a:spcBef>
                <a:spcPts val="434"/>
              </a:spcBef>
            </a:pPr>
            <a:r>
              <a:rPr dirty="0" sz="1800" spc="-10">
                <a:latin typeface="Microsoft JhengHei"/>
                <a:cs typeface="Microsoft JhengHei"/>
              </a:rPr>
              <a:t>術障礙之分析。</a:t>
            </a:r>
            <a:endParaRPr sz="1800">
              <a:latin typeface="Microsoft JhengHei"/>
              <a:cs typeface="Microsoft JhengHei"/>
            </a:endParaRPr>
          </a:p>
        </p:txBody>
      </p:sp>
      <p:grpSp>
        <p:nvGrpSpPr>
          <p:cNvPr id="6" name="object 6" descr=""/>
          <p:cNvGrpSpPr/>
          <p:nvPr/>
        </p:nvGrpSpPr>
        <p:grpSpPr>
          <a:xfrm>
            <a:off x="647700" y="1373124"/>
            <a:ext cx="10262235" cy="3291840"/>
            <a:chOff x="647700" y="1373124"/>
            <a:chExt cx="10262235" cy="3291840"/>
          </a:xfrm>
        </p:grpSpPr>
        <p:sp>
          <p:nvSpPr>
            <p:cNvPr id="7" name="object 7" descr=""/>
            <p:cNvSpPr/>
            <p:nvPr/>
          </p:nvSpPr>
          <p:spPr>
            <a:xfrm>
              <a:off x="1339595" y="3339084"/>
              <a:ext cx="1297305" cy="1297305"/>
            </a:xfrm>
            <a:custGeom>
              <a:avLst/>
              <a:gdLst/>
              <a:ahLst/>
              <a:cxnLst/>
              <a:rect l="l" t="t" r="r" b="b"/>
              <a:pathLst>
                <a:path w="1297305" h="1297304">
                  <a:moveTo>
                    <a:pt x="648461" y="0"/>
                  </a:moveTo>
                  <a:lnTo>
                    <a:pt x="600065" y="1778"/>
                  </a:lnTo>
                  <a:lnTo>
                    <a:pt x="552636" y="7030"/>
                  </a:lnTo>
                  <a:lnTo>
                    <a:pt x="506297" y="15631"/>
                  </a:lnTo>
                  <a:lnTo>
                    <a:pt x="461176" y="27454"/>
                  </a:lnTo>
                  <a:lnTo>
                    <a:pt x="417396" y="42375"/>
                  </a:lnTo>
                  <a:lnTo>
                    <a:pt x="375084" y="60268"/>
                  </a:lnTo>
                  <a:lnTo>
                    <a:pt x="334366" y="81008"/>
                  </a:lnTo>
                  <a:lnTo>
                    <a:pt x="295365" y="104470"/>
                  </a:lnTo>
                  <a:lnTo>
                    <a:pt x="258209" y="130527"/>
                  </a:lnTo>
                  <a:lnTo>
                    <a:pt x="223021" y="159055"/>
                  </a:lnTo>
                  <a:lnTo>
                    <a:pt x="189928" y="189928"/>
                  </a:lnTo>
                  <a:lnTo>
                    <a:pt x="159055" y="223021"/>
                  </a:lnTo>
                  <a:lnTo>
                    <a:pt x="130527" y="258209"/>
                  </a:lnTo>
                  <a:lnTo>
                    <a:pt x="104470" y="295365"/>
                  </a:lnTo>
                  <a:lnTo>
                    <a:pt x="81008" y="334366"/>
                  </a:lnTo>
                  <a:lnTo>
                    <a:pt x="60268" y="375084"/>
                  </a:lnTo>
                  <a:lnTo>
                    <a:pt x="42375" y="417396"/>
                  </a:lnTo>
                  <a:lnTo>
                    <a:pt x="27454" y="461176"/>
                  </a:lnTo>
                  <a:lnTo>
                    <a:pt x="15631" y="506297"/>
                  </a:lnTo>
                  <a:lnTo>
                    <a:pt x="7030" y="552636"/>
                  </a:lnTo>
                  <a:lnTo>
                    <a:pt x="1778" y="600065"/>
                  </a:lnTo>
                  <a:lnTo>
                    <a:pt x="0" y="648461"/>
                  </a:lnTo>
                  <a:lnTo>
                    <a:pt x="1778" y="696858"/>
                  </a:lnTo>
                  <a:lnTo>
                    <a:pt x="7030" y="744287"/>
                  </a:lnTo>
                  <a:lnTo>
                    <a:pt x="15631" y="790626"/>
                  </a:lnTo>
                  <a:lnTo>
                    <a:pt x="27454" y="835747"/>
                  </a:lnTo>
                  <a:lnTo>
                    <a:pt x="42375" y="879527"/>
                  </a:lnTo>
                  <a:lnTo>
                    <a:pt x="60268" y="921839"/>
                  </a:lnTo>
                  <a:lnTo>
                    <a:pt x="81008" y="962557"/>
                  </a:lnTo>
                  <a:lnTo>
                    <a:pt x="104470" y="1001558"/>
                  </a:lnTo>
                  <a:lnTo>
                    <a:pt x="130527" y="1038714"/>
                  </a:lnTo>
                  <a:lnTo>
                    <a:pt x="159055" y="1073902"/>
                  </a:lnTo>
                  <a:lnTo>
                    <a:pt x="189928" y="1106995"/>
                  </a:lnTo>
                  <a:lnTo>
                    <a:pt x="223021" y="1137868"/>
                  </a:lnTo>
                  <a:lnTo>
                    <a:pt x="258209" y="1166396"/>
                  </a:lnTo>
                  <a:lnTo>
                    <a:pt x="295365" y="1192453"/>
                  </a:lnTo>
                  <a:lnTo>
                    <a:pt x="334366" y="1215915"/>
                  </a:lnTo>
                  <a:lnTo>
                    <a:pt x="375084" y="1236655"/>
                  </a:lnTo>
                  <a:lnTo>
                    <a:pt x="417396" y="1254548"/>
                  </a:lnTo>
                  <a:lnTo>
                    <a:pt x="461176" y="1269469"/>
                  </a:lnTo>
                  <a:lnTo>
                    <a:pt x="506297" y="1281292"/>
                  </a:lnTo>
                  <a:lnTo>
                    <a:pt x="552636" y="1289893"/>
                  </a:lnTo>
                  <a:lnTo>
                    <a:pt x="600065" y="1295145"/>
                  </a:lnTo>
                  <a:lnTo>
                    <a:pt x="648461" y="1296923"/>
                  </a:lnTo>
                  <a:lnTo>
                    <a:pt x="696858" y="1295145"/>
                  </a:lnTo>
                  <a:lnTo>
                    <a:pt x="744287" y="1289893"/>
                  </a:lnTo>
                  <a:lnTo>
                    <a:pt x="790626" y="1281292"/>
                  </a:lnTo>
                  <a:lnTo>
                    <a:pt x="835747" y="1269469"/>
                  </a:lnTo>
                  <a:lnTo>
                    <a:pt x="879527" y="1254548"/>
                  </a:lnTo>
                  <a:lnTo>
                    <a:pt x="921839" y="1236655"/>
                  </a:lnTo>
                  <a:lnTo>
                    <a:pt x="962557" y="1215915"/>
                  </a:lnTo>
                  <a:lnTo>
                    <a:pt x="1001558" y="1192453"/>
                  </a:lnTo>
                  <a:lnTo>
                    <a:pt x="1038714" y="1166396"/>
                  </a:lnTo>
                  <a:lnTo>
                    <a:pt x="1073902" y="1137868"/>
                  </a:lnTo>
                  <a:lnTo>
                    <a:pt x="1106995" y="1106995"/>
                  </a:lnTo>
                  <a:lnTo>
                    <a:pt x="1137868" y="1073902"/>
                  </a:lnTo>
                  <a:lnTo>
                    <a:pt x="1166396" y="1038714"/>
                  </a:lnTo>
                  <a:lnTo>
                    <a:pt x="1192453" y="1001558"/>
                  </a:lnTo>
                  <a:lnTo>
                    <a:pt x="1215915" y="962557"/>
                  </a:lnTo>
                  <a:lnTo>
                    <a:pt x="1236655" y="921839"/>
                  </a:lnTo>
                  <a:lnTo>
                    <a:pt x="1254548" y="879527"/>
                  </a:lnTo>
                  <a:lnTo>
                    <a:pt x="1269469" y="835747"/>
                  </a:lnTo>
                  <a:lnTo>
                    <a:pt x="1281292" y="790626"/>
                  </a:lnTo>
                  <a:lnTo>
                    <a:pt x="1289893" y="744287"/>
                  </a:lnTo>
                  <a:lnTo>
                    <a:pt x="1295145" y="696858"/>
                  </a:lnTo>
                  <a:lnTo>
                    <a:pt x="1296923" y="648461"/>
                  </a:lnTo>
                  <a:lnTo>
                    <a:pt x="1295145" y="600065"/>
                  </a:lnTo>
                  <a:lnTo>
                    <a:pt x="1289893" y="552636"/>
                  </a:lnTo>
                  <a:lnTo>
                    <a:pt x="1281292" y="506297"/>
                  </a:lnTo>
                  <a:lnTo>
                    <a:pt x="1269469" y="461176"/>
                  </a:lnTo>
                  <a:lnTo>
                    <a:pt x="1254548" y="417396"/>
                  </a:lnTo>
                  <a:lnTo>
                    <a:pt x="1236655" y="375084"/>
                  </a:lnTo>
                  <a:lnTo>
                    <a:pt x="1215915" y="334366"/>
                  </a:lnTo>
                  <a:lnTo>
                    <a:pt x="1192453" y="295365"/>
                  </a:lnTo>
                  <a:lnTo>
                    <a:pt x="1166396" y="258209"/>
                  </a:lnTo>
                  <a:lnTo>
                    <a:pt x="1137868" y="223021"/>
                  </a:lnTo>
                  <a:lnTo>
                    <a:pt x="1106995" y="189928"/>
                  </a:lnTo>
                  <a:lnTo>
                    <a:pt x="1073902" y="159055"/>
                  </a:lnTo>
                  <a:lnTo>
                    <a:pt x="1038714" y="130527"/>
                  </a:lnTo>
                  <a:lnTo>
                    <a:pt x="1001558" y="104470"/>
                  </a:lnTo>
                  <a:lnTo>
                    <a:pt x="962557" y="81008"/>
                  </a:lnTo>
                  <a:lnTo>
                    <a:pt x="921839" y="60268"/>
                  </a:lnTo>
                  <a:lnTo>
                    <a:pt x="879527" y="42375"/>
                  </a:lnTo>
                  <a:lnTo>
                    <a:pt x="835747" y="27454"/>
                  </a:lnTo>
                  <a:lnTo>
                    <a:pt x="790626" y="15631"/>
                  </a:lnTo>
                  <a:lnTo>
                    <a:pt x="744287" y="7030"/>
                  </a:lnTo>
                  <a:lnTo>
                    <a:pt x="696858" y="1778"/>
                  </a:lnTo>
                  <a:lnTo>
                    <a:pt x="648461" y="0"/>
                  </a:lnTo>
                  <a:close/>
                </a:path>
              </a:pathLst>
            </a:custGeom>
            <a:solidFill>
              <a:srgbClr val="FFFFFF"/>
            </a:solidFill>
          </p:spPr>
          <p:txBody>
            <a:bodyPr wrap="square" lIns="0" tIns="0" rIns="0" bIns="0" rtlCol="0"/>
            <a:lstStyle/>
            <a:p/>
          </p:txBody>
        </p:sp>
        <p:sp>
          <p:nvSpPr>
            <p:cNvPr id="8" name="object 8" descr=""/>
            <p:cNvSpPr/>
            <p:nvPr/>
          </p:nvSpPr>
          <p:spPr>
            <a:xfrm>
              <a:off x="1339595" y="3339084"/>
              <a:ext cx="1297305" cy="1297305"/>
            </a:xfrm>
            <a:custGeom>
              <a:avLst/>
              <a:gdLst/>
              <a:ahLst/>
              <a:cxnLst/>
              <a:rect l="l" t="t" r="r" b="b"/>
              <a:pathLst>
                <a:path w="1297305" h="1297304">
                  <a:moveTo>
                    <a:pt x="0" y="648461"/>
                  </a:moveTo>
                  <a:lnTo>
                    <a:pt x="1778" y="600065"/>
                  </a:lnTo>
                  <a:lnTo>
                    <a:pt x="7030" y="552636"/>
                  </a:lnTo>
                  <a:lnTo>
                    <a:pt x="15631" y="506297"/>
                  </a:lnTo>
                  <a:lnTo>
                    <a:pt x="27454" y="461176"/>
                  </a:lnTo>
                  <a:lnTo>
                    <a:pt x="42375" y="417396"/>
                  </a:lnTo>
                  <a:lnTo>
                    <a:pt x="60268" y="375084"/>
                  </a:lnTo>
                  <a:lnTo>
                    <a:pt x="81008" y="334366"/>
                  </a:lnTo>
                  <a:lnTo>
                    <a:pt x="104470" y="295365"/>
                  </a:lnTo>
                  <a:lnTo>
                    <a:pt x="130527" y="258209"/>
                  </a:lnTo>
                  <a:lnTo>
                    <a:pt x="159055" y="223021"/>
                  </a:lnTo>
                  <a:lnTo>
                    <a:pt x="189928" y="189928"/>
                  </a:lnTo>
                  <a:lnTo>
                    <a:pt x="223021" y="159055"/>
                  </a:lnTo>
                  <a:lnTo>
                    <a:pt x="258209" y="130527"/>
                  </a:lnTo>
                  <a:lnTo>
                    <a:pt x="295365" y="104470"/>
                  </a:lnTo>
                  <a:lnTo>
                    <a:pt x="334366" y="81008"/>
                  </a:lnTo>
                  <a:lnTo>
                    <a:pt x="375084" y="60268"/>
                  </a:lnTo>
                  <a:lnTo>
                    <a:pt x="417396" y="42375"/>
                  </a:lnTo>
                  <a:lnTo>
                    <a:pt x="461176" y="27454"/>
                  </a:lnTo>
                  <a:lnTo>
                    <a:pt x="506297" y="15631"/>
                  </a:lnTo>
                  <a:lnTo>
                    <a:pt x="552636" y="7030"/>
                  </a:lnTo>
                  <a:lnTo>
                    <a:pt x="600065" y="1778"/>
                  </a:lnTo>
                  <a:lnTo>
                    <a:pt x="648461" y="0"/>
                  </a:lnTo>
                  <a:lnTo>
                    <a:pt x="696858" y="1778"/>
                  </a:lnTo>
                  <a:lnTo>
                    <a:pt x="744287" y="7030"/>
                  </a:lnTo>
                  <a:lnTo>
                    <a:pt x="790626" y="15631"/>
                  </a:lnTo>
                  <a:lnTo>
                    <a:pt x="835747" y="27454"/>
                  </a:lnTo>
                  <a:lnTo>
                    <a:pt x="879527" y="42375"/>
                  </a:lnTo>
                  <a:lnTo>
                    <a:pt x="921839" y="60268"/>
                  </a:lnTo>
                  <a:lnTo>
                    <a:pt x="962557" y="81008"/>
                  </a:lnTo>
                  <a:lnTo>
                    <a:pt x="1001558" y="104470"/>
                  </a:lnTo>
                  <a:lnTo>
                    <a:pt x="1038714" y="130527"/>
                  </a:lnTo>
                  <a:lnTo>
                    <a:pt x="1073902" y="159055"/>
                  </a:lnTo>
                  <a:lnTo>
                    <a:pt x="1106995" y="189928"/>
                  </a:lnTo>
                  <a:lnTo>
                    <a:pt x="1137868" y="223021"/>
                  </a:lnTo>
                  <a:lnTo>
                    <a:pt x="1166396" y="258209"/>
                  </a:lnTo>
                  <a:lnTo>
                    <a:pt x="1192453" y="295365"/>
                  </a:lnTo>
                  <a:lnTo>
                    <a:pt x="1215915" y="334366"/>
                  </a:lnTo>
                  <a:lnTo>
                    <a:pt x="1236655" y="375084"/>
                  </a:lnTo>
                  <a:lnTo>
                    <a:pt x="1254548" y="417396"/>
                  </a:lnTo>
                  <a:lnTo>
                    <a:pt x="1269469" y="461176"/>
                  </a:lnTo>
                  <a:lnTo>
                    <a:pt x="1281292" y="506297"/>
                  </a:lnTo>
                  <a:lnTo>
                    <a:pt x="1289893" y="552636"/>
                  </a:lnTo>
                  <a:lnTo>
                    <a:pt x="1295145" y="600065"/>
                  </a:lnTo>
                  <a:lnTo>
                    <a:pt x="1296923" y="648461"/>
                  </a:lnTo>
                  <a:lnTo>
                    <a:pt x="1295145" y="696858"/>
                  </a:lnTo>
                  <a:lnTo>
                    <a:pt x="1289893" y="744287"/>
                  </a:lnTo>
                  <a:lnTo>
                    <a:pt x="1281292" y="790626"/>
                  </a:lnTo>
                  <a:lnTo>
                    <a:pt x="1269469" y="835747"/>
                  </a:lnTo>
                  <a:lnTo>
                    <a:pt x="1254548" y="879527"/>
                  </a:lnTo>
                  <a:lnTo>
                    <a:pt x="1236655" y="921839"/>
                  </a:lnTo>
                  <a:lnTo>
                    <a:pt x="1215915" y="962557"/>
                  </a:lnTo>
                  <a:lnTo>
                    <a:pt x="1192453" y="1001558"/>
                  </a:lnTo>
                  <a:lnTo>
                    <a:pt x="1166396" y="1038714"/>
                  </a:lnTo>
                  <a:lnTo>
                    <a:pt x="1137868" y="1073902"/>
                  </a:lnTo>
                  <a:lnTo>
                    <a:pt x="1106995" y="1106995"/>
                  </a:lnTo>
                  <a:lnTo>
                    <a:pt x="1073902" y="1137868"/>
                  </a:lnTo>
                  <a:lnTo>
                    <a:pt x="1038714" y="1166396"/>
                  </a:lnTo>
                  <a:lnTo>
                    <a:pt x="1001558" y="1192453"/>
                  </a:lnTo>
                  <a:lnTo>
                    <a:pt x="962557" y="1215915"/>
                  </a:lnTo>
                  <a:lnTo>
                    <a:pt x="921839" y="1236655"/>
                  </a:lnTo>
                  <a:lnTo>
                    <a:pt x="879527" y="1254548"/>
                  </a:lnTo>
                  <a:lnTo>
                    <a:pt x="835747" y="1269469"/>
                  </a:lnTo>
                  <a:lnTo>
                    <a:pt x="790626" y="1281292"/>
                  </a:lnTo>
                  <a:lnTo>
                    <a:pt x="744287" y="1289893"/>
                  </a:lnTo>
                  <a:lnTo>
                    <a:pt x="696858" y="1295145"/>
                  </a:lnTo>
                  <a:lnTo>
                    <a:pt x="648461" y="1296923"/>
                  </a:lnTo>
                  <a:lnTo>
                    <a:pt x="600065" y="1295145"/>
                  </a:lnTo>
                  <a:lnTo>
                    <a:pt x="552636" y="1289893"/>
                  </a:lnTo>
                  <a:lnTo>
                    <a:pt x="506297" y="1281292"/>
                  </a:lnTo>
                  <a:lnTo>
                    <a:pt x="461176" y="1269469"/>
                  </a:lnTo>
                  <a:lnTo>
                    <a:pt x="417396" y="1254548"/>
                  </a:lnTo>
                  <a:lnTo>
                    <a:pt x="375084" y="1236655"/>
                  </a:lnTo>
                  <a:lnTo>
                    <a:pt x="334366" y="1215915"/>
                  </a:lnTo>
                  <a:lnTo>
                    <a:pt x="295365" y="1192453"/>
                  </a:lnTo>
                  <a:lnTo>
                    <a:pt x="258209" y="1166396"/>
                  </a:lnTo>
                  <a:lnTo>
                    <a:pt x="223021" y="1137868"/>
                  </a:lnTo>
                  <a:lnTo>
                    <a:pt x="189928" y="1106995"/>
                  </a:lnTo>
                  <a:lnTo>
                    <a:pt x="159055" y="1073902"/>
                  </a:lnTo>
                  <a:lnTo>
                    <a:pt x="130527" y="1038714"/>
                  </a:lnTo>
                  <a:lnTo>
                    <a:pt x="104470" y="1001558"/>
                  </a:lnTo>
                  <a:lnTo>
                    <a:pt x="81008" y="962557"/>
                  </a:lnTo>
                  <a:lnTo>
                    <a:pt x="60268" y="921839"/>
                  </a:lnTo>
                  <a:lnTo>
                    <a:pt x="42375" y="879527"/>
                  </a:lnTo>
                  <a:lnTo>
                    <a:pt x="27454" y="835747"/>
                  </a:lnTo>
                  <a:lnTo>
                    <a:pt x="15631" y="790626"/>
                  </a:lnTo>
                  <a:lnTo>
                    <a:pt x="7030" y="744287"/>
                  </a:lnTo>
                  <a:lnTo>
                    <a:pt x="1778" y="696858"/>
                  </a:lnTo>
                  <a:lnTo>
                    <a:pt x="0" y="648461"/>
                  </a:lnTo>
                  <a:close/>
                </a:path>
              </a:pathLst>
            </a:custGeom>
            <a:ln w="57150">
              <a:solidFill>
                <a:srgbClr val="00AF50"/>
              </a:solidFill>
            </a:ln>
          </p:spPr>
          <p:txBody>
            <a:bodyPr wrap="square" lIns="0" tIns="0" rIns="0" bIns="0" rtlCol="0"/>
            <a:lstStyle/>
            <a:p/>
          </p:txBody>
        </p:sp>
        <p:pic>
          <p:nvPicPr>
            <p:cNvPr id="9" name="object 9" descr=""/>
            <p:cNvPicPr/>
            <p:nvPr/>
          </p:nvPicPr>
          <p:blipFill>
            <a:blip r:embed="rId2" cstate="print"/>
            <a:stretch>
              <a:fillRect/>
            </a:stretch>
          </p:blipFill>
          <p:spPr>
            <a:xfrm>
              <a:off x="1641347" y="3639312"/>
              <a:ext cx="758951" cy="758951"/>
            </a:xfrm>
            <a:prstGeom prst="rect">
              <a:avLst/>
            </a:prstGeom>
          </p:spPr>
        </p:pic>
        <p:sp>
          <p:nvSpPr>
            <p:cNvPr id="10" name="object 10" descr=""/>
            <p:cNvSpPr/>
            <p:nvPr/>
          </p:nvSpPr>
          <p:spPr>
            <a:xfrm>
              <a:off x="4094988" y="3314700"/>
              <a:ext cx="1297305" cy="1295400"/>
            </a:xfrm>
            <a:custGeom>
              <a:avLst/>
              <a:gdLst/>
              <a:ahLst/>
              <a:cxnLst/>
              <a:rect l="l" t="t" r="r" b="b"/>
              <a:pathLst>
                <a:path w="1297304" h="1295400">
                  <a:moveTo>
                    <a:pt x="648462" y="0"/>
                  </a:moveTo>
                  <a:lnTo>
                    <a:pt x="600065" y="1776"/>
                  </a:lnTo>
                  <a:lnTo>
                    <a:pt x="552636" y="7021"/>
                  </a:lnTo>
                  <a:lnTo>
                    <a:pt x="506297" y="15611"/>
                  </a:lnTo>
                  <a:lnTo>
                    <a:pt x="461176" y="27419"/>
                  </a:lnTo>
                  <a:lnTo>
                    <a:pt x="417396" y="42321"/>
                  </a:lnTo>
                  <a:lnTo>
                    <a:pt x="375084" y="60191"/>
                  </a:lnTo>
                  <a:lnTo>
                    <a:pt x="334366" y="80905"/>
                  </a:lnTo>
                  <a:lnTo>
                    <a:pt x="295365" y="104337"/>
                  </a:lnTo>
                  <a:lnTo>
                    <a:pt x="258209" y="130362"/>
                  </a:lnTo>
                  <a:lnTo>
                    <a:pt x="223021" y="158854"/>
                  </a:lnTo>
                  <a:lnTo>
                    <a:pt x="189928" y="189690"/>
                  </a:lnTo>
                  <a:lnTo>
                    <a:pt x="159055" y="222743"/>
                  </a:lnTo>
                  <a:lnTo>
                    <a:pt x="130527" y="257888"/>
                  </a:lnTo>
                  <a:lnTo>
                    <a:pt x="104470" y="295001"/>
                  </a:lnTo>
                  <a:lnTo>
                    <a:pt x="81008" y="333955"/>
                  </a:lnTo>
                  <a:lnTo>
                    <a:pt x="60268" y="374626"/>
                  </a:lnTo>
                  <a:lnTo>
                    <a:pt x="42375" y="416889"/>
                  </a:lnTo>
                  <a:lnTo>
                    <a:pt x="27454" y="460619"/>
                  </a:lnTo>
                  <a:lnTo>
                    <a:pt x="15631" y="505690"/>
                  </a:lnTo>
                  <a:lnTo>
                    <a:pt x="7030" y="551977"/>
                  </a:lnTo>
                  <a:lnTo>
                    <a:pt x="1778" y="599355"/>
                  </a:lnTo>
                  <a:lnTo>
                    <a:pt x="0" y="647700"/>
                  </a:lnTo>
                  <a:lnTo>
                    <a:pt x="1778" y="696044"/>
                  </a:lnTo>
                  <a:lnTo>
                    <a:pt x="7030" y="743422"/>
                  </a:lnTo>
                  <a:lnTo>
                    <a:pt x="15631" y="789709"/>
                  </a:lnTo>
                  <a:lnTo>
                    <a:pt x="27454" y="834780"/>
                  </a:lnTo>
                  <a:lnTo>
                    <a:pt x="42375" y="878510"/>
                  </a:lnTo>
                  <a:lnTo>
                    <a:pt x="60268" y="920773"/>
                  </a:lnTo>
                  <a:lnTo>
                    <a:pt x="81008" y="961444"/>
                  </a:lnTo>
                  <a:lnTo>
                    <a:pt x="104470" y="1000398"/>
                  </a:lnTo>
                  <a:lnTo>
                    <a:pt x="130527" y="1037511"/>
                  </a:lnTo>
                  <a:lnTo>
                    <a:pt x="159055" y="1072656"/>
                  </a:lnTo>
                  <a:lnTo>
                    <a:pt x="189928" y="1105709"/>
                  </a:lnTo>
                  <a:lnTo>
                    <a:pt x="223021" y="1136545"/>
                  </a:lnTo>
                  <a:lnTo>
                    <a:pt x="258209" y="1165037"/>
                  </a:lnTo>
                  <a:lnTo>
                    <a:pt x="295365" y="1191062"/>
                  </a:lnTo>
                  <a:lnTo>
                    <a:pt x="334366" y="1214494"/>
                  </a:lnTo>
                  <a:lnTo>
                    <a:pt x="375084" y="1235208"/>
                  </a:lnTo>
                  <a:lnTo>
                    <a:pt x="417396" y="1253078"/>
                  </a:lnTo>
                  <a:lnTo>
                    <a:pt x="461176" y="1267980"/>
                  </a:lnTo>
                  <a:lnTo>
                    <a:pt x="506297" y="1279788"/>
                  </a:lnTo>
                  <a:lnTo>
                    <a:pt x="552636" y="1288378"/>
                  </a:lnTo>
                  <a:lnTo>
                    <a:pt x="600065" y="1293623"/>
                  </a:lnTo>
                  <a:lnTo>
                    <a:pt x="648462" y="1295400"/>
                  </a:lnTo>
                  <a:lnTo>
                    <a:pt x="696858" y="1293623"/>
                  </a:lnTo>
                  <a:lnTo>
                    <a:pt x="744287" y="1288378"/>
                  </a:lnTo>
                  <a:lnTo>
                    <a:pt x="790626" y="1279788"/>
                  </a:lnTo>
                  <a:lnTo>
                    <a:pt x="835747" y="1267980"/>
                  </a:lnTo>
                  <a:lnTo>
                    <a:pt x="879527" y="1253078"/>
                  </a:lnTo>
                  <a:lnTo>
                    <a:pt x="921839" y="1235208"/>
                  </a:lnTo>
                  <a:lnTo>
                    <a:pt x="962557" y="1214494"/>
                  </a:lnTo>
                  <a:lnTo>
                    <a:pt x="1001558" y="1191062"/>
                  </a:lnTo>
                  <a:lnTo>
                    <a:pt x="1038714" y="1165037"/>
                  </a:lnTo>
                  <a:lnTo>
                    <a:pt x="1073902" y="1136545"/>
                  </a:lnTo>
                  <a:lnTo>
                    <a:pt x="1106995" y="1105709"/>
                  </a:lnTo>
                  <a:lnTo>
                    <a:pt x="1137868" y="1072656"/>
                  </a:lnTo>
                  <a:lnTo>
                    <a:pt x="1166396" y="1037511"/>
                  </a:lnTo>
                  <a:lnTo>
                    <a:pt x="1192453" y="1000398"/>
                  </a:lnTo>
                  <a:lnTo>
                    <a:pt x="1215915" y="961444"/>
                  </a:lnTo>
                  <a:lnTo>
                    <a:pt x="1236655" y="920773"/>
                  </a:lnTo>
                  <a:lnTo>
                    <a:pt x="1254548" y="878510"/>
                  </a:lnTo>
                  <a:lnTo>
                    <a:pt x="1269469" y="834780"/>
                  </a:lnTo>
                  <a:lnTo>
                    <a:pt x="1281292" y="789709"/>
                  </a:lnTo>
                  <a:lnTo>
                    <a:pt x="1289893" y="743422"/>
                  </a:lnTo>
                  <a:lnTo>
                    <a:pt x="1295145" y="696044"/>
                  </a:lnTo>
                  <a:lnTo>
                    <a:pt x="1296924" y="647700"/>
                  </a:lnTo>
                  <a:lnTo>
                    <a:pt x="1295145" y="599355"/>
                  </a:lnTo>
                  <a:lnTo>
                    <a:pt x="1289893" y="551977"/>
                  </a:lnTo>
                  <a:lnTo>
                    <a:pt x="1281292" y="505690"/>
                  </a:lnTo>
                  <a:lnTo>
                    <a:pt x="1269469" y="460619"/>
                  </a:lnTo>
                  <a:lnTo>
                    <a:pt x="1254548" y="416889"/>
                  </a:lnTo>
                  <a:lnTo>
                    <a:pt x="1236655" y="374626"/>
                  </a:lnTo>
                  <a:lnTo>
                    <a:pt x="1215915" y="333955"/>
                  </a:lnTo>
                  <a:lnTo>
                    <a:pt x="1192453" y="295001"/>
                  </a:lnTo>
                  <a:lnTo>
                    <a:pt x="1166396" y="257888"/>
                  </a:lnTo>
                  <a:lnTo>
                    <a:pt x="1137868" y="222743"/>
                  </a:lnTo>
                  <a:lnTo>
                    <a:pt x="1106995" y="189690"/>
                  </a:lnTo>
                  <a:lnTo>
                    <a:pt x="1073902" y="158854"/>
                  </a:lnTo>
                  <a:lnTo>
                    <a:pt x="1038714" y="130362"/>
                  </a:lnTo>
                  <a:lnTo>
                    <a:pt x="1001558" y="104337"/>
                  </a:lnTo>
                  <a:lnTo>
                    <a:pt x="962557" y="80905"/>
                  </a:lnTo>
                  <a:lnTo>
                    <a:pt x="921839" y="60191"/>
                  </a:lnTo>
                  <a:lnTo>
                    <a:pt x="879527" y="42321"/>
                  </a:lnTo>
                  <a:lnTo>
                    <a:pt x="835747" y="27419"/>
                  </a:lnTo>
                  <a:lnTo>
                    <a:pt x="790626" y="15611"/>
                  </a:lnTo>
                  <a:lnTo>
                    <a:pt x="744287" y="7021"/>
                  </a:lnTo>
                  <a:lnTo>
                    <a:pt x="696858" y="1776"/>
                  </a:lnTo>
                  <a:lnTo>
                    <a:pt x="648462" y="0"/>
                  </a:lnTo>
                  <a:close/>
                </a:path>
              </a:pathLst>
            </a:custGeom>
            <a:solidFill>
              <a:srgbClr val="FFFFFF"/>
            </a:solidFill>
          </p:spPr>
          <p:txBody>
            <a:bodyPr wrap="square" lIns="0" tIns="0" rIns="0" bIns="0" rtlCol="0"/>
            <a:lstStyle/>
            <a:p/>
          </p:txBody>
        </p:sp>
        <p:sp>
          <p:nvSpPr>
            <p:cNvPr id="11" name="object 11" descr=""/>
            <p:cNvSpPr/>
            <p:nvPr/>
          </p:nvSpPr>
          <p:spPr>
            <a:xfrm>
              <a:off x="4094988" y="3314700"/>
              <a:ext cx="1297305" cy="1295400"/>
            </a:xfrm>
            <a:custGeom>
              <a:avLst/>
              <a:gdLst/>
              <a:ahLst/>
              <a:cxnLst/>
              <a:rect l="l" t="t" r="r" b="b"/>
              <a:pathLst>
                <a:path w="1297304" h="1295400">
                  <a:moveTo>
                    <a:pt x="0" y="647700"/>
                  </a:moveTo>
                  <a:lnTo>
                    <a:pt x="1778" y="599355"/>
                  </a:lnTo>
                  <a:lnTo>
                    <a:pt x="7030" y="551977"/>
                  </a:lnTo>
                  <a:lnTo>
                    <a:pt x="15631" y="505690"/>
                  </a:lnTo>
                  <a:lnTo>
                    <a:pt x="27454" y="460619"/>
                  </a:lnTo>
                  <a:lnTo>
                    <a:pt x="42375" y="416889"/>
                  </a:lnTo>
                  <a:lnTo>
                    <a:pt x="60268" y="374626"/>
                  </a:lnTo>
                  <a:lnTo>
                    <a:pt x="81008" y="333955"/>
                  </a:lnTo>
                  <a:lnTo>
                    <a:pt x="104470" y="295001"/>
                  </a:lnTo>
                  <a:lnTo>
                    <a:pt x="130527" y="257888"/>
                  </a:lnTo>
                  <a:lnTo>
                    <a:pt x="159055" y="222743"/>
                  </a:lnTo>
                  <a:lnTo>
                    <a:pt x="189928" y="189690"/>
                  </a:lnTo>
                  <a:lnTo>
                    <a:pt x="223021" y="158854"/>
                  </a:lnTo>
                  <a:lnTo>
                    <a:pt x="258209" y="130362"/>
                  </a:lnTo>
                  <a:lnTo>
                    <a:pt x="295365" y="104337"/>
                  </a:lnTo>
                  <a:lnTo>
                    <a:pt x="334366" y="80905"/>
                  </a:lnTo>
                  <a:lnTo>
                    <a:pt x="375084" y="60191"/>
                  </a:lnTo>
                  <a:lnTo>
                    <a:pt x="417396" y="42321"/>
                  </a:lnTo>
                  <a:lnTo>
                    <a:pt x="461176" y="27419"/>
                  </a:lnTo>
                  <a:lnTo>
                    <a:pt x="506297" y="15611"/>
                  </a:lnTo>
                  <a:lnTo>
                    <a:pt x="552636" y="7021"/>
                  </a:lnTo>
                  <a:lnTo>
                    <a:pt x="600065" y="1776"/>
                  </a:lnTo>
                  <a:lnTo>
                    <a:pt x="648462" y="0"/>
                  </a:lnTo>
                  <a:lnTo>
                    <a:pt x="696858" y="1776"/>
                  </a:lnTo>
                  <a:lnTo>
                    <a:pt x="744287" y="7021"/>
                  </a:lnTo>
                  <a:lnTo>
                    <a:pt x="790626" y="15611"/>
                  </a:lnTo>
                  <a:lnTo>
                    <a:pt x="835747" y="27419"/>
                  </a:lnTo>
                  <a:lnTo>
                    <a:pt x="879527" y="42321"/>
                  </a:lnTo>
                  <a:lnTo>
                    <a:pt x="921839" y="60191"/>
                  </a:lnTo>
                  <a:lnTo>
                    <a:pt x="962557" y="80905"/>
                  </a:lnTo>
                  <a:lnTo>
                    <a:pt x="1001558" y="104337"/>
                  </a:lnTo>
                  <a:lnTo>
                    <a:pt x="1038714" y="130362"/>
                  </a:lnTo>
                  <a:lnTo>
                    <a:pt x="1073902" y="158854"/>
                  </a:lnTo>
                  <a:lnTo>
                    <a:pt x="1106995" y="189690"/>
                  </a:lnTo>
                  <a:lnTo>
                    <a:pt x="1137868" y="222743"/>
                  </a:lnTo>
                  <a:lnTo>
                    <a:pt x="1166396" y="257888"/>
                  </a:lnTo>
                  <a:lnTo>
                    <a:pt x="1192453" y="295001"/>
                  </a:lnTo>
                  <a:lnTo>
                    <a:pt x="1215915" y="333955"/>
                  </a:lnTo>
                  <a:lnTo>
                    <a:pt x="1236655" y="374626"/>
                  </a:lnTo>
                  <a:lnTo>
                    <a:pt x="1254548" y="416889"/>
                  </a:lnTo>
                  <a:lnTo>
                    <a:pt x="1269469" y="460619"/>
                  </a:lnTo>
                  <a:lnTo>
                    <a:pt x="1281292" y="505690"/>
                  </a:lnTo>
                  <a:lnTo>
                    <a:pt x="1289893" y="551977"/>
                  </a:lnTo>
                  <a:lnTo>
                    <a:pt x="1295145" y="599355"/>
                  </a:lnTo>
                  <a:lnTo>
                    <a:pt x="1296924" y="647700"/>
                  </a:lnTo>
                  <a:lnTo>
                    <a:pt x="1295145" y="696044"/>
                  </a:lnTo>
                  <a:lnTo>
                    <a:pt x="1289893" y="743422"/>
                  </a:lnTo>
                  <a:lnTo>
                    <a:pt x="1281292" y="789709"/>
                  </a:lnTo>
                  <a:lnTo>
                    <a:pt x="1269469" y="834780"/>
                  </a:lnTo>
                  <a:lnTo>
                    <a:pt x="1254548" y="878510"/>
                  </a:lnTo>
                  <a:lnTo>
                    <a:pt x="1236655" y="920773"/>
                  </a:lnTo>
                  <a:lnTo>
                    <a:pt x="1215915" y="961444"/>
                  </a:lnTo>
                  <a:lnTo>
                    <a:pt x="1192453" y="1000398"/>
                  </a:lnTo>
                  <a:lnTo>
                    <a:pt x="1166396" y="1037511"/>
                  </a:lnTo>
                  <a:lnTo>
                    <a:pt x="1137868" y="1072656"/>
                  </a:lnTo>
                  <a:lnTo>
                    <a:pt x="1106995" y="1105709"/>
                  </a:lnTo>
                  <a:lnTo>
                    <a:pt x="1073902" y="1136545"/>
                  </a:lnTo>
                  <a:lnTo>
                    <a:pt x="1038714" y="1165037"/>
                  </a:lnTo>
                  <a:lnTo>
                    <a:pt x="1001558" y="1191062"/>
                  </a:lnTo>
                  <a:lnTo>
                    <a:pt x="962557" y="1214494"/>
                  </a:lnTo>
                  <a:lnTo>
                    <a:pt x="921839" y="1235208"/>
                  </a:lnTo>
                  <a:lnTo>
                    <a:pt x="879527" y="1253078"/>
                  </a:lnTo>
                  <a:lnTo>
                    <a:pt x="835747" y="1267980"/>
                  </a:lnTo>
                  <a:lnTo>
                    <a:pt x="790626" y="1279788"/>
                  </a:lnTo>
                  <a:lnTo>
                    <a:pt x="744287" y="1288378"/>
                  </a:lnTo>
                  <a:lnTo>
                    <a:pt x="696858" y="1293623"/>
                  </a:lnTo>
                  <a:lnTo>
                    <a:pt x="648462" y="1295400"/>
                  </a:lnTo>
                  <a:lnTo>
                    <a:pt x="600065" y="1293623"/>
                  </a:lnTo>
                  <a:lnTo>
                    <a:pt x="552636" y="1288378"/>
                  </a:lnTo>
                  <a:lnTo>
                    <a:pt x="506297" y="1279788"/>
                  </a:lnTo>
                  <a:lnTo>
                    <a:pt x="461176" y="1267980"/>
                  </a:lnTo>
                  <a:lnTo>
                    <a:pt x="417396" y="1253078"/>
                  </a:lnTo>
                  <a:lnTo>
                    <a:pt x="375084" y="1235208"/>
                  </a:lnTo>
                  <a:lnTo>
                    <a:pt x="334366" y="1214494"/>
                  </a:lnTo>
                  <a:lnTo>
                    <a:pt x="295365" y="1191062"/>
                  </a:lnTo>
                  <a:lnTo>
                    <a:pt x="258209" y="1165037"/>
                  </a:lnTo>
                  <a:lnTo>
                    <a:pt x="223021" y="1136545"/>
                  </a:lnTo>
                  <a:lnTo>
                    <a:pt x="189928" y="1105709"/>
                  </a:lnTo>
                  <a:lnTo>
                    <a:pt x="159055" y="1072656"/>
                  </a:lnTo>
                  <a:lnTo>
                    <a:pt x="130527" y="1037511"/>
                  </a:lnTo>
                  <a:lnTo>
                    <a:pt x="104470" y="1000398"/>
                  </a:lnTo>
                  <a:lnTo>
                    <a:pt x="81008" y="961444"/>
                  </a:lnTo>
                  <a:lnTo>
                    <a:pt x="60268" y="920773"/>
                  </a:lnTo>
                  <a:lnTo>
                    <a:pt x="42375" y="878510"/>
                  </a:lnTo>
                  <a:lnTo>
                    <a:pt x="27454" y="834780"/>
                  </a:lnTo>
                  <a:lnTo>
                    <a:pt x="15631" y="789709"/>
                  </a:lnTo>
                  <a:lnTo>
                    <a:pt x="7030" y="743422"/>
                  </a:lnTo>
                  <a:lnTo>
                    <a:pt x="1778" y="696044"/>
                  </a:lnTo>
                  <a:lnTo>
                    <a:pt x="0" y="647700"/>
                  </a:lnTo>
                  <a:close/>
                </a:path>
              </a:pathLst>
            </a:custGeom>
            <a:ln w="57149">
              <a:solidFill>
                <a:srgbClr val="5153DD"/>
              </a:solidFill>
            </a:ln>
          </p:spPr>
          <p:txBody>
            <a:bodyPr wrap="square" lIns="0" tIns="0" rIns="0" bIns="0" rtlCol="0"/>
            <a:lstStyle/>
            <a:p/>
          </p:txBody>
        </p:sp>
        <p:pic>
          <p:nvPicPr>
            <p:cNvPr id="12" name="object 12" descr=""/>
            <p:cNvPicPr/>
            <p:nvPr/>
          </p:nvPicPr>
          <p:blipFill>
            <a:blip r:embed="rId3" cstate="print"/>
            <a:stretch>
              <a:fillRect/>
            </a:stretch>
          </p:blipFill>
          <p:spPr>
            <a:xfrm>
              <a:off x="4360164" y="3575303"/>
              <a:ext cx="758951" cy="758952"/>
            </a:xfrm>
            <a:prstGeom prst="rect">
              <a:avLst/>
            </a:prstGeom>
          </p:spPr>
        </p:pic>
        <p:sp>
          <p:nvSpPr>
            <p:cNvPr id="13" name="object 13" descr=""/>
            <p:cNvSpPr/>
            <p:nvPr/>
          </p:nvSpPr>
          <p:spPr>
            <a:xfrm>
              <a:off x="6800088" y="3314700"/>
              <a:ext cx="1297305" cy="1295400"/>
            </a:xfrm>
            <a:custGeom>
              <a:avLst/>
              <a:gdLst/>
              <a:ahLst/>
              <a:cxnLst/>
              <a:rect l="l" t="t" r="r" b="b"/>
              <a:pathLst>
                <a:path w="1297304" h="1295400">
                  <a:moveTo>
                    <a:pt x="648461" y="0"/>
                  </a:moveTo>
                  <a:lnTo>
                    <a:pt x="600065" y="1776"/>
                  </a:lnTo>
                  <a:lnTo>
                    <a:pt x="552636" y="7021"/>
                  </a:lnTo>
                  <a:lnTo>
                    <a:pt x="506297" y="15611"/>
                  </a:lnTo>
                  <a:lnTo>
                    <a:pt x="461176" y="27419"/>
                  </a:lnTo>
                  <a:lnTo>
                    <a:pt x="417396" y="42321"/>
                  </a:lnTo>
                  <a:lnTo>
                    <a:pt x="375084" y="60191"/>
                  </a:lnTo>
                  <a:lnTo>
                    <a:pt x="334366" y="80905"/>
                  </a:lnTo>
                  <a:lnTo>
                    <a:pt x="295365" y="104337"/>
                  </a:lnTo>
                  <a:lnTo>
                    <a:pt x="258209" y="130362"/>
                  </a:lnTo>
                  <a:lnTo>
                    <a:pt x="223021" y="158854"/>
                  </a:lnTo>
                  <a:lnTo>
                    <a:pt x="189928" y="189690"/>
                  </a:lnTo>
                  <a:lnTo>
                    <a:pt x="159055" y="222743"/>
                  </a:lnTo>
                  <a:lnTo>
                    <a:pt x="130527" y="257888"/>
                  </a:lnTo>
                  <a:lnTo>
                    <a:pt x="104470" y="295001"/>
                  </a:lnTo>
                  <a:lnTo>
                    <a:pt x="81008" y="333955"/>
                  </a:lnTo>
                  <a:lnTo>
                    <a:pt x="60268" y="374626"/>
                  </a:lnTo>
                  <a:lnTo>
                    <a:pt x="42375" y="416889"/>
                  </a:lnTo>
                  <a:lnTo>
                    <a:pt x="27454" y="460619"/>
                  </a:lnTo>
                  <a:lnTo>
                    <a:pt x="15631" y="505690"/>
                  </a:lnTo>
                  <a:lnTo>
                    <a:pt x="7030" y="551977"/>
                  </a:lnTo>
                  <a:lnTo>
                    <a:pt x="1778" y="599355"/>
                  </a:lnTo>
                  <a:lnTo>
                    <a:pt x="0" y="647700"/>
                  </a:lnTo>
                  <a:lnTo>
                    <a:pt x="1778" y="696044"/>
                  </a:lnTo>
                  <a:lnTo>
                    <a:pt x="7030" y="743422"/>
                  </a:lnTo>
                  <a:lnTo>
                    <a:pt x="15631" y="789709"/>
                  </a:lnTo>
                  <a:lnTo>
                    <a:pt x="27454" y="834780"/>
                  </a:lnTo>
                  <a:lnTo>
                    <a:pt x="42375" y="878510"/>
                  </a:lnTo>
                  <a:lnTo>
                    <a:pt x="60268" y="920773"/>
                  </a:lnTo>
                  <a:lnTo>
                    <a:pt x="81008" y="961444"/>
                  </a:lnTo>
                  <a:lnTo>
                    <a:pt x="104470" y="1000398"/>
                  </a:lnTo>
                  <a:lnTo>
                    <a:pt x="130527" y="1037511"/>
                  </a:lnTo>
                  <a:lnTo>
                    <a:pt x="159055" y="1072656"/>
                  </a:lnTo>
                  <a:lnTo>
                    <a:pt x="189928" y="1105709"/>
                  </a:lnTo>
                  <a:lnTo>
                    <a:pt x="223021" y="1136545"/>
                  </a:lnTo>
                  <a:lnTo>
                    <a:pt x="258209" y="1165037"/>
                  </a:lnTo>
                  <a:lnTo>
                    <a:pt x="295365" y="1191062"/>
                  </a:lnTo>
                  <a:lnTo>
                    <a:pt x="334366" y="1214494"/>
                  </a:lnTo>
                  <a:lnTo>
                    <a:pt x="375084" y="1235208"/>
                  </a:lnTo>
                  <a:lnTo>
                    <a:pt x="417396" y="1253078"/>
                  </a:lnTo>
                  <a:lnTo>
                    <a:pt x="461176" y="1267980"/>
                  </a:lnTo>
                  <a:lnTo>
                    <a:pt x="506297" y="1279788"/>
                  </a:lnTo>
                  <a:lnTo>
                    <a:pt x="552636" y="1288378"/>
                  </a:lnTo>
                  <a:lnTo>
                    <a:pt x="600065" y="1293623"/>
                  </a:lnTo>
                  <a:lnTo>
                    <a:pt x="648461" y="1295400"/>
                  </a:lnTo>
                  <a:lnTo>
                    <a:pt x="696858" y="1293623"/>
                  </a:lnTo>
                  <a:lnTo>
                    <a:pt x="744287" y="1288378"/>
                  </a:lnTo>
                  <a:lnTo>
                    <a:pt x="790626" y="1279788"/>
                  </a:lnTo>
                  <a:lnTo>
                    <a:pt x="835747" y="1267980"/>
                  </a:lnTo>
                  <a:lnTo>
                    <a:pt x="879527" y="1253078"/>
                  </a:lnTo>
                  <a:lnTo>
                    <a:pt x="921839" y="1235208"/>
                  </a:lnTo>
                  <a:lnTo>
                    <a:pt x="962557" y="1214494"/>
                  </a:lnTo>
                  <a:lnTo>
                    <a:pt x="1001558" y="1191062"/>
                  </a:lnTo>
                  <a:lnTo>
                    <a:pt x="1038714" y="1165037"/>
                  </a:lnTo>
                  <a:lnTo>
                    <a:pt x="1073902" y="1136545"/>
                  </a:lnTo>
                  <a:lnTo>
                    <a:pt x="1106995" y="1105709"/>
                  </a:lnTo>
                  <a:lnTo>
                    <a:pt x="1137868" y="1072656"/>
                  </a:lnTo>
                  <a:lnTo>
                    <a:pt x="1166396" y="1037511"/>
                  </a:lnTo>
                  <a:lnTo>
                    <a:pt x="1192453" y="1000398"/>
                  </a:lnTo>
                  <a:lnTo>
                    <a:pt x="1215915" y="961444"/>
                  </a:lnTo>
                  <a:lnTo>
                    <a:pt x="1236655" y="920773"/>
                  </a:lnTo>
                  <a:lnTo>
                    <a:pt x="1254548" y="878510"/>
                  </a:lnTo>
                  <a:lnTo>
                    <a:pt x="1269469" y="834780"/>
                  </a:lnTo>
                  <a:lnTo>
                    <a:pt x="1281292" y="789709"/>
                  </a:lnTo>
                  <a:lnTo>
                    <a:pt x="1289893" y="743422"/>
                  </a:lnTo>
                  <a:lnTo>
                    <a:pt x="1295145" y="696044"/>
                  </a:lnTo>
                  <a:lnTo>
                    <a:pt x="1296923" y="647700"/>
                  </a:lnTo>
                  <a:lnTo>
                    <a:pt x="1295145" y="599355"/>
                  </a:lnTo>
                  <a:lnTo>
                    <a:pt x="1289893" y="551977"/>
                  </a:lnTo>
                  <a:lnTo>
                    <a:pt x="1281292" y="505690"/>
                  </a:lnTo>
                  <a:lnTo>
                    <a:pt x="1269469" y="460619"/>
                  </a:lnTo>
                  <a:lnTo>
                    <a:pt x="1254548" y="416889"/>
                  </a:lnTo>
                  <a:lnTo>
                    <a:pt x="1236655" y="374626"/>
                  </a:lnTo>
                  <a:lnTo>
                    <a:pt x="1215915" y="333955"/>
                  </a:lnTo>
                  <a:lnTo>
                    <a:pt x="1192453" y="295001"/>
                  </a:lnTo>
                  <a:lnTo>
                    <a:pt x="1166396" y="257888"/>
                  </a:lnTo>
                  <a:lnTo>
                    <a:pt x="1137868" y="222743"/>
                  </a:lnTo>
                  <a:lnTo>
                    <a:pt x="1106995" y="189690"/>
                  </a:lnTo>
                  <a:lnTo>
                    <a:pt x="1073902" y="158854"/>
                  </a:lnTo>
                  <a:lnTo>
                    <a:pt x="1038714" y="130362"/>
                  </a:lnTo>
                  <a:lnTo>
                    <a:pt x="1001558" y="104337"/>
                  </a:lnTo>
                  <a:lnTo>
                    <a:pt x="962557" y="80905"/>
                  </a:lnTo>
                  <a:lnTo>
                    <a:pt x="921839" y="60191"/>
                  </a:lnTo>
                  <a:lnTo>
                    <a:pt x="879527" y="42321"/>
                  </a:lnTo>
                  <a:lnTo>
                    <a:pt x="835747" y="27419"/>
                  </a:lnTo>
                  <a:lnTo>
                    <a:pt x="790626" y="15611"/>
                  </a:lnTo>
                  <a:lnTo>
                    <a:pt x="744287" y="7021"/>
                  </a:lnTo>
                  <a:lnTo>
                    <a:pt x="696858" y="1776"/>
                  </a:lnTo>
                  <a:lnTo>
                    <a:pt x="648461" y="0"/>
                  </a:lnTo>
                  <a:close/>
                </a:path>
              </a:pathLst>
            </a:custGeom>
            <a:solidFill>
              <a:srgbClr val="FFFFFF"/>
            </a:solidFill>
          </p:spPr>
          <p:txBody>
            <a:bodyPr wrap="square" lIns="0" tIns="0" rIns="0" bIns="0" rtlCol="0"/>
            <a:lstStyle/>
            <a:p/>
          </p:txBody>
        </p:sp>
        <p:sp>
          <p:nvSpPr>
            <p:cNvPr id="14" name="object 14" descr=""/>
            <p:cNvSpPr/>
            <p:nvPr/>
          </p:nvSpPr>
          <p:spPr>
            <a:xfrm>
              <a:off x="6800088" y="3314700"/>
              <a:ext cx="1297305" cy="1295400"/>
            </a:xfrm>
            <a:custGeom>
              <a:avLst/>
              <a:gdLst/>
              <a:ahLst/>
              <a:cxnLst/>
              <a:rect l="l" t="t" r="r" b="b"/>
              <a:pathLst>
                <a:path w="1297304" h="1295400">
                  <a:moveTo>
                    <a:pt x="0" y="647700"/>
                  </a:moveTo>
                  <a:lnTo>
                    <a:pt x="1778" y="599355"/>
                  </a:lnTo>
                  <a:lnTo>
                    <a:pt x="7030" y="551977"/>
                  </a:lnTo>
                  <a:lnTo>
                    <a:pt x="15631" y="505690"/>
                  </a:lnTo>
                  <a:lnTo>
                    <a:pt x="27454" y="460619"/>
                  </a:lnTo>
                  <a:lnTo>
                    <a:pt x="42375" y="416889"/>
                  </a:lnTo>
                  <a:lnTo>
                    <a:pt x="60268" y="374626"/>
                  </a:lnTo>
                  <a:lnTo>
                    <a:pt x="81008" y="333955"/>
                  </a:lnTo>
                  <a:lnTo>
                    <a:pt x="104470" y="295001"/>
                  </a:lnTo>
                  <a:lnTo>
                    <a:pt x="130527" y="257888"/>
                  </a:lnTo>
                  <a:lnTo>
                    <a:pt x="159055" y="222743"/>
                  </a:lnTo>
                  <a:lnTo>
                    <a:pt x="189928" y="189690"/>
                  </a:lnTo>
                  <a:lnTo>
                    <a:pt x="223021" y="158854"/>
                  </a:lnTo>
                  <a:lnTo>
                    <a:pt x="258209" y="130362"/>
                  </a:lnTo>
                  <a:lnTo>
                    <a:pt x="295365" y="104337"/>
                  </a:lnTo>
                  <a:lnTo>
                    <a:pt x="334366" y="80905"/>
                  </a:lnTo>
                  <a:lnTo>
                    <a:pt x="375084" y="60191"/>
                  </a:lnTo>
                  <a:lnTo>
                    <a:pt x="417396" y="42321"/>
                  </a:lnTo>
                  <a:lnTo>
                    <a:pt x="461176" y="27419"/>
                  </a:lnTo>
                  <a:lnTo>
                    <a:pt x="506297" y="15611"/>
                  </a:lnTo>
                  <a:lnTo>
                    <a:pt x="552636" y="7021"/>
                  </a:lnTo>
                  <a:lnTo>
                    <a:pt x="600065" y="1776"/>
                  </a:lnTo>
                  <a:lnTo>
                    <a:pt x="648461" y="0"/>
                  </a:lnTo>
                  <a:lnTo>
                    <a:pt x="696858" y="1776"/>
                  </a:lnTo>
                  <a:lnTo>
                    <a:pt x="744287" y="7021"/>
                  </a:lnTo>
                  <a:lnTo>
                    <a:pt x="790626" y="15611"/>
                  </a:lnTo>
                  <a:lnTo>
                    <a:pt x="835747" y="27419"/>
                  </a:lnTo>
                  <a:lnTo>
                    <a:pt x="879527" y="42321"/>
                  </a:lnTo>
                  <a:lnTo>
                    <a:pt x="921839" y="60191"/>
                  </a:lnTo>
                  <a:lnTo>
                    <a:pt x="962557" y="80905"/>
                  </a:lnTo>
                  <a:lnTo>
                    <a:pt x="1001558" y="104337"/>
                  </a:lnTo>
                  <a:lnTo>
                    <a:pt x="1038714" y="130362"/>
                  </a:lnTo>
                  <a:lnTo>
                    <a:pt x="1073902" y="158854"/>
                  </a:lnTo>
                  <a:lnTo>
                    <a:pt x="1106995" y="189690"/>
                  </a:lnTo>
                  <a:lnTo>
                    <a:pt x="1137868" y="222743"/>
                  </a:lnTo>
                  <a:lnTo>
                    <a:pt x="1166396" y="257888"/>
                  </a:lnTo>
                  <a:lnTo>
                    <a:pt x="1192453" y="295001"/>
                  </a:lnTo>
                  <a:lnTo>
                    <a:pt x="1215915" y="333955"/>
                  </a:lnTo>
                  <a:lnTo>
                    <a:pt x="1236655" y="374626"/>
                  </a:lnTo>
                  <a:lnTo>
                    <a:pt x="1254548" y="416889"/>
                  </a:lnTo>
                  <a:lnTo>
                    <a:pt x="1269469" y="460619"/>
                  </a:lnTo>
                  <a:lnTo>
                    <a:pt x="1281292" y="505690"/>
                  </a:lnTo>
                  <a:lnTo>
                    <a:pt x="1289893" y="551977"/>
                  </a:lnTo>
                  <a:lnTo>
                    <a:pt x="1295145" y="599355"/>
                  </a:lnTo>
                  <a:lnTo>
                    <a:pt x="1296923" y="647700"/>
                  </a:lnTo>
                  <a:lnTo>
                    <a:pt x="1295145" y="696044"/>
                  </a:lnTo>
                  <a:lnTo>
                    <a:pt x="1289893" y="743422"/>
                  </a:lnTo>
                  <a:lnTo>
                    <a:pt x="1281292" y="789709"/>
                  </a:lnTo>
                  <a:lnTo>
                    <a:pt x="1269469" y="834780"/>
                  </a:lnTo>
                  <a:lnTo>
                    <a:pt x="1254548" y="878510"/>
                  </a:lnTo>
                  <a:lnTo>
                    <a:pt x="1236655" y="920773"/>
                  </a:lnTo>
                  <a:lnTo>
                    <a:pt x="1215915" y="961444"/>
                  </a:lnTo>
                  <a:lnTo>
                    <a:pt x="1192453" y="1000398"/>
                  </a:lnTo>
                  <a:lnTo>
                    <a:pt x="1166396" y="1037511"/>
                  </a:lnTo>
                  <a:lnTo>
                    <a:pt x="1137868" y="1072656"/>
                  </a:lnTo>
                  <a:lnTo>
                    <a:pt x="1106995" y="1105709"/>
                  </a:lnTo>
                  <a:lnTo>
                    <a:pt x="1073902" y="1136545"/>
                  </a:lnTo>
                  <a:lnTo>
                    <a:pt x="1038714" y="1165037"/>
                  </a:lnTo>
                  <a:lnTo>
                    <a:pt x="1001558" y="1191062"/>
                  </a:lnTo>
                  <a:lnTo>
                    <a:pt x="962557" y="1214494"/>
                  </a:lnTo>
                  <a:lnTo>
                    <a:pt x="921839" y="1235208"/>
                  </a:lnTo>
                  <a:lnTo>
                    <a:pt x="879527" y="1253078"/>
                  </a:lnTo>
                  <a:lnTo>
                    <a:pt x="835747" y="1267980"/>
                  </a:lnTo>
                  <a:lnTo>
                    <a:pt x="790626" y="1279788"/>
                  </a:lnTo>
                  <a:lnTo>
                    <a:pt x="744287" y="1288378"/>
                  </a:lnTo>
                  <a:lnTo>
                    <a:pt x="696858" y="1293623"/>
                  </a:lnTo>
                  <a:lnTo>
                    <a:pt x="648461" y="1295400"/>
                  </a:lnTo>
                  <a:lnTo>
                    <a:pt x="600065" y="1293623"/>
                  </a:lnTo>
                  <a:lnTo>
                    <a:pt x="552636" y="1288378"/>
                  </a:lnTo>
                  <a:lnTo>
                    <a:pt x="506297" y="1279788"/>
                  </a:lnTo>
                  <a:lnTo>
                    <a:pt x="461176" y="1267980"/>
                  </a:lnTo>
                  <a:lnTo>
                    <a:pt x="417396" y="1253078"/>
                  </a:lnTo>
                  <a:lnTo>
                    <a:pt x="375084" y="1235208"/>
                  </a:lnTo>
                  <a:lnTo>
                    <a:pt x="334366" y="1214494"/>
                  </a:lnTo>
                  <a:lnTo>
                    <a:pt x="295365" y="1191062"/>
                  </a:lnTo>
                  <a:lnTo>
                    <a:pt x="258209" y="1165037"/>
                  </a:lnTo>
                  <a:lnTo>
                    <a:pt x="223021" y="1136545"/>
                  </a:lnTo>
                  <a:lnTo>
                    <a:pt x="189928" y="1105709"/>
                  </a:lnTo>
                  <a:lnTo>
                    <a:pt x="159055" y="1072656"/>
                  </a:lnTo>
                  <a:lnTo>
                    <a:pt x="130527" y="1037511"/>
                  </a:lnTo>
                  <a:lnTo>
                    <a:pt x="104470" y="1000398"/>
                  </a:lnTo>
                  <a:lnTo>
                    <a:pt x="81008" y="961444"/>
                  </a:lnTo>
                  <a:lnTo>
                    <a:pt x="60268" y="920773"/>
                  </a:lnTo>
                  <a:lnTo>
                    <a:pt x="42375" y="878510"/>
                  </a:lnTo>
                  <a:lnTo>
                    <a:pt x="27454" y="834780"/>
                  </a:lnTo>
                  <a:lnTo>
                    <a:pt x="15631" y="789709"/>
                  </a:lnTo>
                  <a:lnTo>
                    <a:pt x="7030" y="743422"/>
                  </a:lnTo>
                  <a:lnTo>
                    <a:pt x="1778" y="696044"/>
                  </a:lnTo>
                  <a:lnTo>
                    <a:pt x="0" y="647700"/>
                  </a:lnTo>
                  <a:close/>
                </a:path>
              </a:pathLst>
            </a:custGeom>
            <a:ln w="57150">
              <a:solidFill>
                <a:srgbClr val="FF5050"/>
              </a:solidFill>
            </a:ln>
          </p:spPr>
          <p:txBody>
            <a:bodyPr wrap="square" lIns="0" tIns="0" rIns="0" bIns="0" rtlCol="0"/>
            <a:lstStyle/>
            <a:p/>
          </p:txBody>
        </p:sp>
        <p:pic>
          <p:nvPicPr>
            <p:cNvPr id="15" name="object 15" descr=""/>
            <p:cNvPicPr/>
            <p:nvPr/>
          </p:nvPicPr>
          <p:blipFill>
            <a:blip r:embed="rId4" cstate="print"/>
            <a:stretch>
              <a:fillRect/>
            </a:stretch>
          </p:blipFill>
          <p:spPr>
            <a:xfrm>
              <a:off x="7033259" y="3590544"/>
              <a:ext cx="758951" cy="758952"/>
            </a:xfrm>
            <a:prstGeom prst="rect">
              <a:avLst/>
            </a:prstGeom>
          </p:spPr>
        </p:pic>
        <p:sp>
          <p:nvSpPr>
            <p:cNvPr id="16" name="object 16" descr=""/>
            <p:cNvSpPr/>
            <p:nvPr/>
          </p:nvSpPr>
          <p:spPr>
            <a:xfrm>
              <a:off x="9585959" y="3314700"/>
              <a:ext cx="1295400" cy="1295400"/>
            </a:xfrm>
            <a:custGeom>
              <a:avLst/>
              <a:gdLst/>
              <a:ahLst/>
              <a:cxnLst/>
              <a:rect l="l" t="t" r="r" b="b"/>
              <a:pathLst>
                <a:path w="1295400" h="1295400">
                  <a:moveTo>
                    <a:pt x="647700" y="0"/>
                  </a:moveTo>
                  <a:lnTo>
                    <a:pt x="599355" y="1776"/>
                  </a:lnTo>
                  <a:lnTo>
                    <a:pt x="551977" y="7021"/>
                  </a:lnTo>
                  <a:lnTo>
                    <a:pt x="505690" y="15611"/>
                  </a:lnTo>
                  <a:lnTo>
                    <a:pt x="460619" y="27419"/>
                  </a:lnTo>
                  <a:lnTo>
                    <a:pt x="416889" y="42321"/>
                  </a:lnTo>
                  <a:lnTo>
                    <a:pt x="374626" y="60191"/>
                  </a:lnTo>
                  <a:lnTo>
                    <a:pt x="333955" y="80905"/>
                  </a:lnTo>
                  <a:lnTo>
                    <a:pt x="295001" y="104337"/>
                  </a:lnTo>
                  <a:lnTo>
                    <a:pt x="257888" y="130362"/>
                  </a:lnTo>
                  <a:lnTo>
                    <a:pt x="222743" y="158854"/>
                  </a:lnTo>
                  <a:lnTo>
                    <a:pt x="189690" y="189690"/>
                  </a:lnTo>
                  <a:lnTo>
                    <a:pt x="158854" y="222743"/>
                  </a:lnTo>
                  <a:lnTo>
                    <a:pt x="130362" y="257888"/>
                  </a:lnTo>
                  <a:lnTo>
                    <a:pt x="104337" y="295001"/>
                  </a:lnTo>
                  <a:lnTo>
                    <a:pt x="80905" y="333955"/>
                  </a:lnTo>
                  <a:lnTo>
                    <a:pt x="60191" y="374626"/>
                  </a:lnTo>
                  <a:lnTo>
                    <a:pt x="42321" y="416889"/>
                  </a:lnTo>
                  <a:lnTo>
                    <a:pt x="27419" y="460619"/>
                  </a:lnTo>
                  <a:lnTo>
                    <a:pt x="15611" y="505690"/>
                  </a:lnTo>
                  <a:lnTo>
                    <a:pt x="7021" y="551977"/>
                  </a:lnTo>
                  <a:lnTo>
                    <a:pt x="1776" y="599355"/>
                  </a:lnTo>
                  <a:lnTo>
                    <a:pt x="0" y="647700"/>
                  </a:lnTo>
                  <a:lnTo>
                    <a:pt x="1776" y="696044"/>
                  </a:lnTo>
                  <a:lnTo>
                    <a:pt x="7021" y="743422"/>
                  </a:lnTo>
                  <a:lnTo>
                    <a:pt x="15611" y="789709"/>
                  </a:lnTo>
                  <a:lnTo>
                    <a:pt x="27419" y="834780"/>
                  </a:lnTo>
                  <a:lnTo>
                    <a:pt x="42321" y="878510"/>
                  </a:lnTo>
                  <a:lnTo>
                    <a:pt x="60191" y="920773"/>
                  </a:lnTo>
                  <a:lnTo>
                    <a:pt x="80905" y="961444"/>
                  </a:lnTo>
                  <a:lnTo>
                    <a:pt x="104337" y="1000398"/>
                  </a:lnTo>
                  <a:lnTo>
                    <a:pt x="130362" y="1037511"/>
                  </a:lnTo>
                  <a:lnTo>
                    <a:pt x="158854" y="1072656"/>
                  </a:lnTo>
                  <a:lnTo>
                    <a:pt x="189690" y="1105709"/>
                  </a:lnTo>
                  <a:lnTo>
                    <a:pt x="222743" y="1136545"/>
                  </a:lnTo>
                  <a:lnTo>
                    <a:pt x="257888" y="1165037"/>
                  </a:lnTo>
                  <a:lnTo>
                    <a:pt x="295001" y="1191062"/>
                  </a:lnTo>
                  <a:lnTo>
                    <a:pt x="333955" y="1214494"/>
                  </a:lnTo>
                  <a:lnTo>
                    <a:pt x="374626" y="1235208"/>
                  </a:lnTo>
                  <a:lnTo>
                    <a:pt x="416889" y="1253078"/>
                  </a:lnTo>
                  <a:lnTo>
                    <a:pt x="460619" y="1267980"/>
                  </a:lnTo>
                  <a:lnTo>
                    <a:pt x="505690" y="1279788"/>
                  </a:lnTo>
                  <a:lnTo>
                    <a:pt x="551977" y="1288378"/>
                  </a:lnTo>
                  <a:lnTo>
                    <a:pt x="599355" y="1293623"/>
                  </a:lnTo>
                  <a:lnTo>
                    <a:pt x="647700" y="1295400"/>
                  </a:lnTo>
                  <a:lnTo>
                    <a:pt x="696044" y="1293623"/>
                  </a:lnTo>
                  <a:lnTo>
                    <a:pt x="743422" y="1288378"/>
                  </a:lnTo>
                  <a:lnTo>
                    <a:pt x="789709" y="1279788"/>
                  </a:lnTo>
                  <a:lnTo>
                    <a:pt x="834780" y="1267980"/>
                  </a:lnTo>
                  <a:lnTo>
                    <a:pt x="878510" y="1253078"/>
                  </a:lnTo>
                  <a:lnTo>
                    <a:pt x="920773" y="1235208"/>
                  </a:lnTo>
                  <a:lnTo>
                    <a:pt x="961444" y="1214494"/>
                  </a:lnTo>
                  <a:lnTo>
                    <a:pt x="1000398" y="1191062"/>
                  </a:lnTo>
                  <a:lnTo>
                    <a:pt x="1037511" y="1165037"/>
                  </a:lnTo>
                  <a:lnTo>
                    <a:pt x="1072656" y="1136545"/>
                  </a:lnTo>
                  <a:lnTo>
                    <a:pt x="1105709" y="1105709"/>
                  </a:lnTo>
                  <a:lnTo>
                    <a:pt x="1136545" y="1072656"/>
                  </a:lnTo>
                  <a:lnTo>
                    <a:pt x="1165037" y="1037511"/>
                  </a:lnTo>
                  <a:lnTo>
                    <a:pt x="1191062" y="1000398"/>
                  </a:lnTo>
                  <a:lnTo>
                    <a:pt x="1214494" y="961444"/>
                  </a:lnTo>
                  <a:lnTo>
                    <a:pt x="1235208" y="920773"/>
                  </a:lnTo>
                  <a:lnTo>
                    <a:pt x="1253078" y="878510"/>
                  </a:lnTo>
                  <a:lnTo>
                    <a:pt x="1267980" y="834780"/>
                  </a:lnTo>
                  <a:lnTo>
                    <a:pt x="1279788" y="789709"/>
                  </a:lnTo>
                  <a:lnTo>
                    <a:pt x="1288378" y="743422"/>
                  </a:lnTo>
                  <a:lnTo>
                    <a:pt x="1293623" y="696044"/>
                  </a:lnTo>
                  <a:lnTo>
                    <a:pt x="1295400" y="647700"/>
                  </a:lnTo>
                  <a:lnTo>
                    <a:pt x="1293623" y="599355"/>
                  </a:lnTo>
                  <a:lnTo>
                    <a:pt x="1288378" y="551977"/>
                  </a:lnTo>
                  <a:lnTo>
                    <a:pt x="1279788" y="505690"/>
                  </a:lnTo>
                  <a:lnTo>
                    <a:pt x="1267980" y="460619"/>
                  </a:lnTo>
                  <a:lnTo>
                    <a:pt x="1253078" y="416889"/>
                  </a:lnTo>
                  <a:lnTo>
                    <a:pt x="1235208" y="374626"/>
                  </a:lnTo>
                  <a:lnTo>
                    <a:pt x="1214494" y="333955"/>
                  </a:lnTo>
                  <a:lnTo>
                    <a:pt x="1191062" y="295001"/>
                  </a:lnTo>
                  <a:lnTo>
                    <a:pt x="1165037" y="257888"/>
                  </a:lnTo>
                  <a:lnTo>
                    <a:pt x="1136545" y="222743"/>
                  </a:lnTo>
                  <a:lnTo>
                    <a:pt x="1105709" y="189690"/>
                  </a:lnTo>
                  <a:lnTo>
                    <a:pt x="1072656" y="158854"/>
                  </a:lnTo>
                  <a:lnTo>
                    <a:pt x="1037511" y="130362"/>
                  </a:lnTo>
                  <a:lnTo>
                    <a:pt x="1000398" y="104337"/>
                  </a:lnTo>
                  <a:lnTo>
                    <a:pt x="961444" y="80905"/>
                  </a:lnTo>
                  <a:lnTo>
                    <a:pt x="920773" y="60191"/>
                  </a:lnTo>
                  <a:lnTo>
                    <a:pt x="878510" y="42321"/>
                  </a:lnTo>
                  <a:lnTo>
                    <a:pt x="834780" y="27419"/>
                  </a:lnTo>
                  <a:lnTo>
                    <a:pt x="789709" y="15611"/>
                  </a:lnTo>
                  <a:lnTo>
                    <a:pt x="743422" y="7021"/>
                  </a:lnTo>
                  <a:lnTo>
                    <a:pt x="696044" y="1776"/>
                  </a:lnTo>
                  <a:lnTo>
                    <a:pt x="647700" y="0"/>
                  </a:lnTo>
                  <a:close/>
                </a:path>
              </a:pathLst>
            </a:custGeom>
            <a:solidFill>
              <a:srgbClr val="FFFFFF"/>
            </a:solidFill>
          </p:spPr>
          <p:txBody>
            <a:bodyPr wrap="square" lIns="0" tIns="0" rIns="0" bIns="0" rtlCol="0"/>
            <a:lstStyle/>
            <a:p/>
          </p:txBody>
        </p:sp>
        <p:sp>
          <p:nvSpPr>
            <p:cNvPr id="17" name="object 17" descr=""/>
            <p:cNvSpPr/>
            <p:nvPr/>
          </p:nvSpPr>
          <p:spPr>
            <a:xfrm>
              <a:off x="9585959" y="3314700"/>
              <a:ext cx="1295400" cy="1295400"/>
            </a:xfrm>
            <a:custGeom>
              <a:avLst/>
              <a:gdLst/>
              <a:ahLst/>
              <a:cxnLst/>
              <a:rect l="l" t="t" r="r" b="b"/>
              <a:pathLst>
                <a:path w="1295400" h="1295400">
                  <a:moveTo>
                    <a:pt x="0" y="647700"/>
                  </a:moveTo>
                  <a:lnTo>
                    <a:pt x="1776" y="599355"/>
                  </a:lnTo>
                  <a:lnTo>
                    <a:pt x="7021" y="551977"/>
                  </a:lnTo>
                  <a:lnTo>
                    <a:pt x="15611" y="505690"/>
                  </a:lnTo>
                  <a:lnTo>
                    <a:pt x="27419" y="460619"/>
                  </a:lnTo>
                  <a:lnTo>
                    <a:pt x="42321" y="416889"/>
                  </a:lnTo>
                  <a:lnTo>
                    <a:pt x="60191" y="374626"/>
                  </a:lnTo>
                  <a:lnTo>
                    <a:pt x="80905" y="333955"/>
                  </a:lnTo>
                  <a:lnTo>
                    <a:pt x="104337" y="295001"/>
                  </a:lnTo>
                  <a:lnTo>
                    <a:pt x="130362" y="257888"/>
                  </a:lnTo>
                  <a:lnTo>
                    <a:pt x="158854" y="222743"/>
                  </a:lnTo>
                  <a:lnTo>
                    <a:pt x="189690" y="189690"/>
                  </a:lnTo>
                  <a:lnTo>
                    <a:pt x="222743" y="158854"/>
                  </a:lnTo>
                  <a:lnTo>
                    <a:pt x="257888" y="130362"/>
                  </a:lnTo>
                  <a:lnTo>
                    <a:pt x="295001" y="104337"/>
                  </a:lnTo>
                  <a:lnTo>
                    <a:pt x="333955" y="80905"/>
                  </a:lnTo>
                  <a:lnTo>
                    <a:pt x="374626" y="60191"/>
                  </a:lnTo>
                  <a:lnTo>
                    <a:pt x="416889" y="42321"/>
                  </a:lnTo>
                  <a:lnTo>
                    <a:pt x="460619" y="27419"/>
                  </a:lnTo>
                  <a:lnTo>
                    <a:pt x="505690" y="15611"/>
                  </a:lnTo>
                  <a:lnTo>
                    <a:pt x="551977" y="7021"/>
                  </a:lnTo>
                  <a:lnTo>
                    <a:pt x="599355" y="1776"/>
                  </a:lnTo>
                  <a:lnTo>
                    <a:pt x="647700" y="0"/>
                  </a:lnTo>
                  <a:lnTo>
                    <a:pt x="696044" y="1776"/>
                  </a:lnTo>
                  <a:lnTo>
                    <a:pt x="743422" y="7021"/>
                  </a:lnTo>
                  <a:lnTo>
                    <a:pt x="789709" y="15611"/>
                  </a:lnTo>
                  <a:lnTo>
                    <a:pt x="834780" y="27419"/>
                  </a:lnTo>
                  <a:lnTo>
                    <a:pt x="878510" y="42321"/>
                  </a:lnTo>
                  <a:lnTo>
                    <a:pt x="920773" y="60191"/>
                  </a:lnTo>
                  <a:lnTo>
                    <a:pt x="961444" y="80905"/>
                  </a:lnTo>
                  <a:lnTo>
                    <a:pt x="1000398" y="104337"/>
                  </a:lnTo>
                  <a:lnTo>
                    <a:pt x="1037511" y="130362"/>
                  </a:lnTo>
                  <a:lnTo>
                    <a:pt x="1072656" y="158854"/>
                  </a:lnTo>
                  <a:lnTo>
                    <a:pt x="1105709" y="189690"/>
                  </a:lnTo>
                  <a:lnTo>
                    <a:pt x="1136545" y="222743"/>
                  </a:lnTo>
                  <a:lnTo>
                    <a:pt x="1165037" y="257888"/>
                  </a:lnTo>
                  <a:lnTo>
                    <a:pt x="1191062" y="295001"/>
                  </a:lnTo>
                  <a:lnTo>
                    <a:pt x="1214494" y="333955"/>
                  </a:lnTo>
                  <a:lnTo>
                    <a:pt x="1235208" y="374626"/>
                  </a:lnTo>
                  <a:lnTo>
                    <a:pt x="1253078" y="416889"/>
                  </a:lnTo>
                  <a:lnTo>
                    <a:pt x="1267980" y="460619"/>
                  </a:lnTo>
                  <a:lnTo>
                    <a:pt x="1279788" y="505690"/>
                  </a:lnTo>
                  <a:lnTo>
                    <a:pt x="1288378" y="551977"/>
                  </a:lnTo>
                  <a:lnTo>
                    <a:pt x="1293623" y="599355"/>
                  </a:lnTo>
                  <a:lnTo>
                    <a:pt x="1295400" y="647700"/>
                  </a:lnTo>
                  <a:lnTo>
                    <a:pt x="1293623" y="696044"/>
                  </a:lnTo>
                  <a:lnTo>
                    <a:pt x="1288378" y="743422"/>
                  </a:lnTo>
                  <a:lnTo>
                    <a:pt x="1279788" y="789709"/>
                  </a:lnTo>
                  <a:lnTo>
                    <a:pt x="1267980" y="834780"/>
                  </a:lnTo>
                  <a:lnTo>
                    <a:pt x="1253078" y="878510"/>
                  </a:lnTo>
                  <a:lnTo>
                    <a:pt x="1235208" y="920773"/>
                  </a:lnTo>
                  <a:lnTo>
                    <a:pt x="1214494" y="961444"/>
                  </a:lnTo>
                  <a:lnTo>
                    <a:pt x="1191062" y="1000398"/>
                  </a:lnTo>
                  <a:lnTo>
                    <a:pt x="1165037" y="1037511"/>
                  </a:lnTo>
                  <a:lnTo>
                    <a:pt x="1136545" y="1072656"/>
                  </a:lnTo>
                  <a:lnTo>
                    <a:pt x="1105709" y="1105709"/>
                  </a:lnTo>
                  <a:lnTo>
                    <a:pt x="1072656" y="1136545"/>
                  </a:lnTo>
                  <a:lnTo>
                    <a:pt x="1037511" y="1165037"/>
                  </a:lnTo>
                  <a:lnTo>
                    <a:pt x="1000398" y="1191062"/>
                  </a:lnTo>
                  <a:lnTo>
                    <a:pt x="961444" y="1214494"/>
                  </a:lnTo>
                  <a:lnTo>
                    <a:pt x="920773" y="1235208"/>
                  </a:lnTo>
                  <a:lnTo>
                    <a:pt x="878510" y="1253078"/>
                  </a:lnTo>
                  <a:lnTo>
                    <a:pt x="834780" y="1267980"/>
                  </a:lnTo>
                  <a:lnTo>
                    <a:pt x="789709" y="1279788"/>
                  </a:lnTo>
                  <a:lnTo>
                    <a:pt x="743422" y="1288378"/>
                  </a:lnTo>
                  <a:lnTo>
                    <a:pt x="696044" y="1293623"/>
                  </a:lnTo>
                  <a:lnTo>
                    <a:pt x="647700" y="1295400"/>
                  </a:lnTo>
                  <a:lnTo>
                    <a:pt x="599355" y="1293623"/>
                  </a:lnTo>
                  <a:lnTo>
                    <a:pt x="551977" y="1288378"/>
                  </a:lnTo>
                  <a:lnTo>
                    <a:pt x="505690" y="1279788"/>
                  </a:lnTo>
                  <a:lnTo>
                    <a:pt x="460619" y="1267980"/>
                  </a:lnTo>
                  <a:lnTo>
                    <a:pt x="416889" y="1253078"/>
                  </a:lnTo>
                  <a:lnTo>
                    <a:pt x="374626" y="1235208"/>
                  </a:lnTo>
                  <a:lnTo>
                    <a:pt x="333955" y="1214494"/>
                  </a:lnTo>
                  <a:lnTo>
                    <a:pt x="295001" y="1191062"/>
                  </a:lnTo>
                  <a:lnTo>
                    <a:pt x="257888" y="1165037"/>
                  </a:lnTo>
                  <a:lnTo>
                    <a:pt x="222743" y="1136545"/>
                  </a:lnTo>
                  <a:lnTo>
                    <a:pt x="189690" y="1105709"/>
                  </a:lnTo>
                  <a:lnTo>
                    <a:pt x="158854" y="1072656"/>
                  </a:lnTo>
                  <a:lnTo>
                    <a:pt x="130362" y="1037511"/>
                  </a:lnTo>
                  <a:lnTo>
                    <a:pt x="104337" y="1000398"/>
                  </a:lnTo>
                  <a:lnTo>
                    <a:pt x="80905" y="961444"/>
                  </a:lnTo>
                  <a:lnTo>
                    <a:pt x="60191" y="920773"/>
                  </a:lnTo>
                  <a:lnTo>
                    <a:pt x="42321" y="878510"/>
                  </a:lnTo>
                  <a:lnTo>
                    <a:pt x="27419" y="834780"/>
                  </a:lnTo>
                  <a:lnTo>
                    <a:pt x="15611" y="789709"/>
                  </a:lnTo>
                  <a:lnTo>
                    <a:pt x="7021" y="743422"/>
                  </a:lnTo>
                  <a:lnTo>
                    <a:pt x="1776" y="696044"/>
                  </a:lnTo>
                  <a:lnTo>
                    <a:pt x="0" y="647700"/>
                  </a:lnTo>
                  <a:close/>
                </a:path>
              </a:pathLst>
            </a:custGeom>
            <a:ln w="57150">
              <a:solidFill>
                <a:srgbClr val="54B8DB"/>
              </a:solidFill>
            </a:ln>
          </p:spPr>
          <p:txBody>
            <a:bodyPr wrap="square" lIns="0" tIns="0" rIns="0" bIns="0" rtlCol="0"/>
            <a:lstStyle/>
            <a:p/>
          </p:txBody>
        </p:sp>
        <p:pic>
          <p:nvPicPr>
            <p:cNvPr id="18" name="object 18" descr=""/>
            <p:cNvPicPr/>
            <p:nvPr/>
          </p:nvPicPr>
          <p:blipFill>
            <a:blip r:embed="rId5" cstate="print"/>
            <a:stretch>
              <a:fillRect/>
            </a:stretch>
          </p:blipFill>
          <p:spPr>
            <a:xfrm>
              <a:off x="9878568" y="3590544"/>
              <a:ext cx="758951" cy="758952"/>
            </a:xfrm>
            <a:prstGeom prst="rect">
              <a:avLst/>
            </a:prstGeom>
          </p:spPr>
        </p:pic>
        <p:sp>
          <p:nvSpPr>
            <p:cNvPr id="19" name="object 19" descr=""/>
            <p:cNvSpPr/>
            <p:nvPr/>
          </p:nvSpPr>
          <p:spPr>
            <a:xfrm>
              <a:off x="647700" y="1382268"/>
              <a:ext cx="1007744" cy="360045"/>
            </a:xfrm>
            <a:custGeom>
              <a:avLst/>
              <a:gdLst/>
              <a:ahLst/>
              <a:cxnLst/>
              <a:rect l="l" t="t" r="r" b="b"/>
              <a:pathLst>
                <a:path w="1007744" h="360044">
                  <a:moveTo>
                    <a:pt x="1007363" y="0"/>
                  </a:moveTo>
                  <a:lnTo>
                    <a:pt x="0" y="0"/>
                  </a:lnTo>
                  <a:lnTo>
                    <a:pt x="0" y="359663"/>
                  </a:lnTo>
                  <a:lnTo>
                    <a:pt x="1007363" y="359663"/>
                  </a:lnTo>
                  <a:lnTo>
                    <a:pt x="1007363" y="0"/>
                  </a:lnTo>
                  <a:close/>
                </a:path>
              </a:pathLst>
            </a:custGeom>
            <a:solidFill>
              <a:srgbClr val="81B113"/>
            </a:solidFill>
          </p:spPr>
          <p:txBody>
            <a:bodyPr wrap="square" lIns="0" tIns="0" rIns="0" bIns="0" rtlCol="0"/>
            <a:lstStyle/>
            <a:p/>
          </p:txBody>
        </p:sp>
        <p:pic>
          <p:nvPicPr>
            <p:cNvPr id="20" name="object 20" descr=""/>
            <p:cNvPicPr/>
            <p:nvPr/>
          </p:nvPicPr>
          <p:blipFill>
            <a:blip r:embed="rId6" cstate="print"/>
            <a:stretch>
              <a:fillRect/>
            </a:stretch>
          </p:blipFill>
          <p:spPr>
            <a:xfrm>
              <a:off x="708660" y="1373124"/>
              <a:ext cx="474713" cy="454913"/>
            </a:xfrm>
            <a:prstGeom prst="rect">
              <a:avLst/>
            </a:prstGeom>
          </p:spPr>
        </p:pic>
        <p:pic>
          <p:nvPicPr>
            <p:cNvPr id="21" name="object 21" descr=""/>
            <p:cNvPicPr/>
            <p:nvPr/>
          </p:nvPicPr>
          <p:blipFill>
            <a:blip r:embed="rId7" cstate="print"/>
            <a:stretch>
              <a:fillRect/>
            </a:stretch>
          </p:blipFill>
          <p:spPr>
            <a:xfrm>
              <a:off x="963168" y="1373124"/>
              <a:ext cx="392417" cy="454913"/>
            </a:xfrm>
            <a:prstGeom prst="rect">
              <a:avLst/>
            </a:prstGeom>
          </p:spPr>
        </p:pic>
        <p:pic>
          <p:nvPicPr>
            <p:cNvPr id="22" name="object 22" descr=""/>
            <p:cNvPicPr/>
            <p:nvPr/>
          </p:nvPicPr>
          <p:blipFill>
            <a:blip r:embed="rId8" cstate="print"/>
            <a:stretch>
              <a:fillRect/>
            </a:stretch>
          </p:blipFill>
          <p:spPr>
            <a:xfrm>
              <a:off x="1133855" y="1373124"/>
              <a:ext cx="474713" cy="454913"/>
            </a:xfrm>
            <a:prstGeom prst="rect">
              <a:avLst/>
            </a:prstGeom>
          </p:spPr>
        </p:pic>
      </p:grpSp>
      <p:sp>
        <p:nvSpPr>
          <p:cNvPr id="23" name="object 23" descr=""/>
          <p:cNvSpPr txBox="1"/>
          <p:nvPr/>
        </p:nvSpPr>
        <p:spPr>
          <a:xfrm>
            <a:off x="1338833" y="2763774"/>
            <a:ext cx="1297940" cy="330835"/>
          </a:xfrm>
          <a:prstGeom prst="rect">
            <a:avLst/>
          </a:prstGeom>
        </p:spPr>
        <p:txBody>
          <a:bodyPr wrap="square" lIns="0" tIns="13335" rIns="0" bIns="0" rtlCol="0" vert="horz">
            <a:spAutoFit/>
          </a:bodyPr>
          <a:lstStyle/>
          <a:p>
            <a:pPr marL="12700">
              <a:lnSpc>
                <a:spcPct val="100000"/>
              </a:lnSpc>
              <a:spcBef>
                <a:spcPts val="105"/>
              </a:spcBef>
            </a:pPr>
            <a:r>
              <a:rPr dirty="0" sz="2000" spc="-10" b="1">
                <a:latin typeface="Microsoft JhengHei"/>
                <a:cs typeface="Microsoft JhengHei"/>
              </a:rPr>
              <a:t>法規外加性</a:t>
            </a:r>
            <a:endParaRPr sz="2000">
              <a:latin typeface="Microsoft JhengHei"/>
              <a:cs typeface="Microsoft JhengHei"/>
            </a:endParaRPr>
          </a:p>
        </p:txBody>
      </p:sp>
      <p:sp>
        <p:nvSpPr>
          <p:cNvPr id="32" name="object 32"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21</a:t>
            </a:fld>
          </a:p>
        </p:txBody>
      </p:sp>
      <p:sp>
        <p:nvSpPr>
          <p:cNvPr id="33" name="object 33"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24" name="object 24" descr=""/>
          <p:cNvSpPr txBox="1"/>
          <p:nvPr/>
        </p:nvSpPr>
        <p:spPr>
          <a:xfrm>
            <a:off x="4094226" y="2763774"/>
            <a:ext cx="1297940" cy="330835"/>
          </a:xfrm>
          <a:prstGeom prst="rect">
            <a:avLst/>
          </a:prstGeom>
        </p:spPr>
        <p:txBody>
          <a:bodyPr wrap="square" lIns="0" tIns="13335" rIns="0" bIns="0" rtlCol="0" vert="horz">
            <a:spAutoFit/>
          </a:bodyPr>
          <a:lstStyle/>
          <a:p>
            <a:pPr marL="12700">
              <a:lnSpc>
                <a:spcPct val="100000"/>
              </a:lnSpc>
              <a:spcBef>
                <a:spcPts val="105"/>
              </a:spcBef>
            </a:pPr>
            <a:r>
              <a:rPr dirty="0" sz="2000" spc="-10" b="1">
                <a:latin typeface="Microsoft JhengHei"/>
                <a:cs typeface="Microsoft JhengHei"/>
              </a:rPr>
              <a:t>投資外加性</a:t>
            </a:r>
            <a:endParaRPr sz="2000">
              <a:latin typeface="Microsoft JhengHei"/>
              <a:cs typeface="Microsoft JhengHei"/>
            </a:endParaRPr>
          </a:p>
        </p:txBody>
      </p:sp>
      <p:sp>
        <p:nvSpPr>
          <p:cNvPr id="25" name="object 25" descr=""/>
          <p:cNvSpPr txBox="1"/>
          <p:nvPr/>
        </p:nvSpPr>
        <p:spPr>
          <a:xfrm>
            <a:off x="6928231" y="2763774"/>
            <a:ext cx="1043940" cy="330835"/>
          </a:xfrm>
          <a:prstGeom prst="rect">
            <a:avLst/>
          </a:prstGeom>
        </p:spPr>
        <p:txBody>
          <a:bodyPr wrap="square" lIns="0" tIns="13335" rIns="0" bIns="0" rtlCol="0" vert="horz">
            <a:spAutoFit/>
          </a:bodyPr>
          <a:lstStyle/>
          <a:p>
            <a:pPr marL="12700">
              <a:lnSpc>
                <a:spcPct val="100000"/>
              </a:lnSpc>
              <a:spcBef>
                <a:spcPts val="105"/>
              </a:spcBef>
            </a:pPr>
            <a:r>
              <a:rPr dirty="0" sz="2000" spc="-15" b="1">
                <a:latin typeface="Microsoft JhengHei"/>
                <a:cs typeface="Microsoft JhengHei"/>
              </a:rPr>
              <a:t>障礙分析</a:t>
            </a:r>
            <a:endParaRPr sz="2000">
              <a:latin typeface="Microsoft JhengHei"/>
              <a:cs typeface="Microsoft JhengHei"/>
            </a:endParaRPr>
          </a:p>
        </p:txBody>
      </p:sp>
      <p:sp>
        <p:nvSpPr>
          <p:cNvPr id="26" name="object 26" descr=""/>
          <p:cNvSpPr txBox="1"/>
          <p:nvPr/>
        </p:nvSpPr>
        <p:spPr>
          <a:xfrm>
            <a:off x="9839959" y="2763774"/>
            <a:ext cx="789305" cy="330835"/>
          </a:xfrm>
          <a:prstGeom prst="rect">
            <a:avLst/>
          </a:prstGeom>
        </p:spPr>
        <p:txBody>
          <a:bodyPr wrap="square" lIns="0" tIns="13335" rIns="0" bIns="0" rtlCol="0" vert="horz">
            <a:spAutoFit/>
          </a:bodyPr>
          <a:lstStyle/>
          <a:p>
            <a:pPr marL="12700">
              <a:lnSpc>
                <a:spcPct val="100000"/>
              </a:lnSpc>
              <a:spcBef>
                <a:spcPts val="105"/>
              </a:spcBef>
            </a:pPr>
            <a:r>
              <a:rPr dirty="0" sz="2000" spc="-20" b="1">
                <a:latin typeface="Microsoft JhengHei"/>
                <a:cs typeface="Microsoft JhengHei"/>
              </a:rPr>
              <a:t>普遍性</a:t>
            </a:r>
            <a:endParaRPr sz="2000">
              <a:latin typeface="Microsoft JhengHei"/>
              <a:cs typeface="Microsoft JhengHei"/>
            </a:endParaRPr>
          </a:p>
        </p:txBody>
      </p:sp>
      <p:sp>
        <p:nvSpPr>
          <p:cNvPr id="27" name="object 27" descr=""/>
          <p:cNvSpPr txBox="1"/>
          <p:nvPr/>
        </p:nvSpPr>
        <p:spPr>
          <a:xfrm>
            <a:off x="806907" y="4827902"/>
            <a:ext cx="2339340" cy="831215"/>
          </a:xfrm>
          <a:prstGeom prst="rect">
            <a:avLst/>
          </a:prstGeom>
        </p:spPr>
        <p:txBody>
          <a:bodyPr wrap="square" lIns="0" tIns="37465" rIns="0" bIns="0" rtlCol="0" vert="horz">
            <a:spAutoFit/>
          </a:bodyPr>
          <a:lstStyle/>
          <a:p>
            <a:pPr marL="299085" indent="-286385">
              <a:lnSpc>
                <a:spcPct val="100000"/>
              </a:lnSpc>
              <a:spcBef>
                <a:spcPts val="295"/>
              </a:spcBef>
              <a:buFont typeface="Wingdings"/>
              <a:buChar char=""/>
              <a:tabLst>
                <a:tab pos="299085" algn="l"/>
              </a:tabLst>
            </a:pPr>
            <a:r>
              <a:rPr dirty="0" sz="1600" spc="-35">
                <a:latin typeface="Microsoft JhengHei"/>
                <a:cs typeface="Microsoft JhengHei"/>
              </a:rPr>
              <a:t>不是因為法規要求而執</a:t>
            </a:r>
            <a:endParaRPr sz="1600">
              <a:latin typeface="Microsoft JhengHei"/>
              <a:cs typeface="Microsoft JhengHei"/>
            </a:endParaRPr>
          </a:p>
          <a:p>
            <a:pPr marL="299085">
              <a:lnSpc>
                <a:spcPct val="100000"/>
              </a:lnSpc>
              <a:spcBef>
                <a:spcPts val="195"/>
              </a:spcBef>
            </a:pPr>
            <a:r>
              <a:rPr dirty="0" sz="1600" spc="-35">
                <a:latin typeface="Microsoft JhengHei"/>
                <a:cs typeface="Microsoft JhengHei"/>
              </a:rPr>
              <a:t>行專案</a:t>
            </a:r>
            <a:endParaRPr sz="1600">
              <a:latin typeface="Microsoft JhengHei"/>
              <a:cs typeface="Microsoft JhengHei"/>
            </a:endParaRPr>
          </a:p>
          <a:p>
            <a:pPr marL="299085" indent="-286385">
              <a:lnSpc>
                <a:spcPct val="100000"/>
              </a:lnSpc>
              <a:spcBef>
                <a:spcPts val="190"/>
              </a:spcBef>
              <a:buFont typeface="Wingdings"/>
              <a:buChar char=""/>
              <a:tabLst>
                <a:tab pos="299085" algn="l"/>
              </a:tabLst>
            </a:pPr>
            <a:r>
              <a:rPr dirty="0" sz="1600" spc="-30">
                <a:latin typeface="Microsoft JhengHei"/>
                <a:cs typeface="Microsoft JhengHei"/>
              </a:rPr>
              <a:t>專案執行優於法規要求</a:t>
            </a:r>
            <a:endParaRPr sz="1600">
              <a:latin typeface="Microsoft JhengHei"/>
              <a:cs typeface="Microsoft JhengHei"/>
            </a:endParaRPr>
          </a:p>
        </p:txBody>
      </p:sp>
      <p:sp>
        <p:nvSpPr>
          <p:cNvPr id="28" name="object 28" descr=""/>
          <p:cNvSpPr txBox="1"/>
          <p:nvPr/>
        </p:nvSpPr>
        <p:spPr>
          <a:xfrm>
            <a:off x="3562350" y="4823866"/>
            <a:ext cx="2339340" cy="561975"/>
          </a:xfrm>
          <a:prstGeom prst="rect">
            <a:avLst/>
          </a:prstGeom>
        </p:spPr>
        <p:txBody>
          <a:bodyPr wrap="square" lIns="0" tIns="12700" rIns="0" bIns="0" rtlCol="0" vert="horz">
            <a:spAutoFit/>
          </a:bodyPr>
          <a:lstStyle/>
          <a:p>
            <a:pPr marL="299085" marR="5080" indent="-287020">
              <a:lnSpc>
                <a:spcPct val="110000"/>
              </a:lnSpc>
              <a:spcBef>
                <a:spcPts val="100"/>
              </a:spcBef>
              <a:buFont typeface="Wingdings"/>
              <a:buChar char=""/>
              <a:tabLst>
                <a:tab pos="299085" algn="l"/>
              </a:tabLst>
            </a:pPr>
            <a:r>
              <a:rPr dirty="0" sz="1600" spc="-30">
                <a:latin typeface="Microsoft JhengHei"/>
                <a:cs typeface="Microsoft JhengHei"/>
              </a:rPr>
              <a:t>專案在財務上並非最具</a:t>
            </a:r>
            <a:r>
              <a:rPr dirty="0" sz="1600" spc="-35">
                <a:latin typeface="Microsoft JhengHei"/>
                <a:cs typeface="Microsoft JhengHei"/>
              </a:rPr>
              <a:t>吸引力</a:t>
            </a:r>
            <a:endParaRPr sz="1600">
              <a:latin typeface="Microsoft JhengHei"/>
              <a:cs typeface="Microsoft JhengHei"/>
            </a:endParaRPr>
          </a:p>
        </p:txBody>
      </p:sp>
      <p:sp>
        <p:nvSpPr>
          <p:cNvPr id="29" name="object 29" descr=""/>
          <p:cNvSpPr txBox="1"/>
          <p:nvPr/>
        </p:nvSpPr>
        <p:spPr>
          <a:xfrm>
            <a:off x="6268339" y="4823866"/>
            <a:ext cx="2339340" cy="1635125"/>
          </a:xfrm>
          <a:prstGeom prst="rect">
            <a:avLst/>
          </a:prstGeom>
        </p:spPr>
        <p:txBody>
          <a:bodyPr wrap="square" lIns="0" tIns="12700" rIns="0" bIns="0" rtlCol="0" vert="horz">
            <a:spAutoFit/>
          </a:bodyPr>
          <a:lstStyle/>
          <a:p>
            <a:pPr algn="just" marL="297815" marR="5080" indent="-285750">
              <a:lnSpc>
                <a:spcPct val="110000"/>
              </a:lnSpc>
              <a:spcBef>
                <a:spcPts val="100"/>
              </a:spcBef>
              <a:buFont typeface="Wingdings"/>
              <a:buChar char=""/>
              <a:tabLst>
                <a:tab pos="299085" algn="l"/>
              </a:tabLst>
            </a:pPr>
            <a:r>
              <a:rPr dirty="0" sz="1600" spc="-30">
                <a:latin typeface="Microsoft JhengHei"/>
                <a:cs typeface="Microsoft JhengHei"/>
              </a:rPr>
              <a:t>在沒有專案下，是否至	少有一項障礙讓專案無</a:t>
            </a:r>
            <a:r>
              <a:rPr dirty="0" sz="1600" spc="-30">
                <a:latin typeface="Microsoft JhengHei"/>
                <a:cs typeface="Microsoft JhengHei"/>
              </a:rPr>
              <a:t>	</a:t>
            </a:r>
            <a:r>
              <a:rPr dirty="0" sz="1600" spc="-35">
                <a:latin typeface="Microsoft JhengHei"/>
                <a:cs typeface="Microsoft JhengHei"/>
              </a:rPr>
              <a:t>法實行？</a:t>
            </a:r>
            <a:endParaRPr sz="1600">
              <a:latin typeface="Microsoft JhengHei"/>
              <a:cs typeface="Microsoft JhengHei"/>
            </a:endParaRPr>
          </a:p>
          <a:p>
            <a:pPr algn="just" marL="297815" marR="5080" indent="-285750">
              <a:lnSpc>
                <a:spcPct val="110000"/>
              </a:lnSpc>
              <a:buFont typeface="Wingdings"/>
              <a:buChar char=""/>
              <a:tabLst>
                <a:tab pos="299085" algn="l"/>
              </a:tabLst>
            </a:pPr>
            <a:r>
              <a:rPr dirty="0" sz="1600" spc="-30">
                <a:latin typeface="Microsoft JhengHei"/>
                <a:cs typeface="Microsoft JhengHei"/>
              </a:rPr>
              <a:t>是否至少有一個替代方	案並不會受到上述障礙</a:t>
            </a:r>
            <a:r>
              <a:rPr dirty="0" sz="1600" spc="-30">
                <a:latin typeface="Microsoft JhengHei"/>
                <a:cs typeface="Microsoft JhengHei"/>
              </a:rPr>
              <a:t>	</a:t>
            </a:r>
            <a:r>
              <a:rPr dirty="0" sz="1600" spc="-35">
                <a:latin typeface="Microsoft JhengHei"/>
                <a:cs typeface="Microsoft JhengHei"/>
              </a:rPr>
              <a:t>影響？</a:t>
            </a:r>
            <a:endParaRPr sz="1600">
              <a:latin typeface="Microsoft JhengHei"/>
              <a:cs typeface="Microsoft JhengHei"/>
            </a:endParaRPr>
          </a:p>
        </p:txBody>
      </p:sp>
      <p:sp>
        <p:nvSpPr>
          <p:cNvPr id="30" name="object 30" descr=""/>
          <p:cNvSpPr txBox="1"/>
          <p:nvPr/>
        </p:nvSpPr>
        <p:spPr>
          <a:xfrm>
            <a:off x="9053321" y="4823866"/>
            <a:ext cx="2544445" cy="1099185"/>
          </a:xfrm>
          <a:prstGeom prst="rect">
            <a:avLst/>
          </a:prstGeom>
        </p:spPr>
        <p:txBody>
          <a:bodyPr wrap="square" lIns="0" tIns="36830" rIns="0" bIns="0" rtlCol="0" vert="horz">
            <a:spAutoFit/>
          </a:bodyPr>
          <a:lstStyle/>
          <a:p>
            <a:pPr marL="299085" indent="-286385">
              <a:lnSpc>
                <a:spcPct val="100000"/>
              </a:lnSpc>
              <a:spcBef>
                <a:spcPts val="290"/>
              </a:spcBef>
              <a:buFont typeface="Wingdings"/>
              <a:buChar char=""/>
              <a:tabLst>
                <a:tab pos="299085" algn="l"/>
              </a:tabLst>
            </a:pPr>
            <a:r>
              <a:rPr dirty="0" sz="1600" spc="-30">
                <a:latin typeface="Microsoft JhengHei"/>
                <a:cs typeface="Microsoft JhengHei"/>
              </a:rPr>
              <a:t>沒有相似的活動</a:t>
            </a:r>
            <a:endParaRPr sz="1600">
              <a:latin typeface="Microsoft JhengHei"/>
              <a:cs typeface="Microsoft JhengHei"/>
            </a:endParaRPr>
          </a:p>
          <a:p>
            <a:pPr marL="299085" indent="-286385">
              <a:lnSpc>
                <a:spcPct val="100000"/>
              </a:lnSpc>
              <a:spcBef>
                <a:spcPts val="195"/>
              </a:spcBef>
              <a:buFont typeface="Wingdings"/>
              <a:buChar char=""/>
              <a:tabLst>
                <a:tab pos="299085" algn="l"/>
              </a:tabLst>
            </a:pPr>
            <a:r>
              <a:rPr dirty="0" sz="1600" spc="-30">
                <a:latin typeface="Microsoft JhengHei"/>
                <a:cs typeface="Microsoft JhengHei"/>
              </a:rPr>
              <a:t>若有相似的活動，是否</a:t>
            </a:r>
            <a:endParaRPr sz="1600">
              <a:latin typeface="Microsoft JhengHei"/>
              <a:cs typeface="Microsoft JhengHei"/>
            </a:endParaRPr>
          </a:p>
          <a:p>
            <a:pPr marL="299085">
              <a:lnSpc>
                <a:spcPct val="100000"/>
              </a:lnSpc>
              <a:spcBef>
                <a:spcPts val="190"/>
              </a:spcBef>
            </a:pPr>
            <a:r>
              <a:rPr dirty="0" sz="1600" spc="-35">
                <a:latin typeface="Microsoft JhengHei"/>
                <a:cs typeface="Microsoft JhengHei"/>
              </a:rPr>
              <a:t>可合理說明其餘相似活</a:t>
            </a:r>
            <a:endParaRPr sz="1600">
              <a:latin typeface="Microsoft JhengHei"/>
              <a:cs typeface="Microsoft JhengHei"/>
            </a:endParaRPr>
          </a:p>
          <a:p>
            <a:pPr marL="299085">
              <a:lnSpc>
                <a:spcPct val="100000"/>
              </a:lnSpc>
              <a:spcBef>
                <a:spcPts val="195"/>
              </a:spcBef>
            </a:pPr>
            <a:r>
              <a:rPr dirty="0" sz="1600" spc="-30">
                <a:latin typeface="Microsoft JhengHei"/>
                <a:cs typeface="Microsoft JhengHei"/>
              </a:rPr>
              <a:t>動與專案活動不同之處？</a:t>
            </a:r>
            <a:endParaRPr sz="1600">
              <a:latin typeface="Microsoft JhengHei"/>
              <a:cs typeface="Microsoft JhengHei"/>
            </a:endParaRPr>
          </a:p>
        </p:txBody>
      </p:sp>
      <p:sp>
        <p:nvSpPr>
          <p:cNvPr id="31" name="object 31" descr=""/>
          <p:cNvSpPr txBox="1"/>
          <p:nvPr/>
        </p:nvSpPr>
        <p:spPr>
          <a:xfrm>
            <a:off x="647700" y="1382267"/>
            <a:ext cx="1007744" cy="360045"/>
          </a:xfrm>
          <a:prstGeom prst="rect">
            <a:avLst/>
          </a:prstGeom>
        </p:spPr>
        <p:txBody>
          <a:bodyPr wrap="square" lIns="0" tIns="51435" rIns="0" bIns="0" rtlCol="0" vert="horz">
            <a:spAutoFit/>
          </a:bodyPr>
          <a:lstStyle/>
          <a:p>
            <a:pPr marL="189230">
              <a:lnSpc>
                <a:spcPct val="100000"/>
              </a:lnSpc>
              <a:spcBef>
                <a:spcPts val="405"/>
              </a:spcBef>
            </a:pPr>
            <a:r>
              <a:rPr dirty="0" sz="1600" spc="-5" b="1">
                <a:solidFill>
                  <a:srgbClr val="FFFFFF"/>
                </a:solidFill>
                <a:latin typeface="Microsoft JhengHei"/>
                <a:cs typeface="Microsoft JhengHei"/>
              </a:rPr>
              <a:t>第 </a:t>
            </a:r>
            <a:r>
              <a:rPr dirty="0" sz="1600" b="1">
                <a:solidFill>
                  <a:srgbClr val="FFFFFF"/>
                </a:solidFill>
                <a:latin typeface="Microsoft JhengHei"/>
                <a:cs typeface="Microsoft JhengHei"/>
              </a:rPr>
              <a:t>2</a:t>
            </a:r>
            <a:r>
              <a:rPr dirty="0" sz="1600" spc="-35" b="1">
                <a:solidFill>
                  <a:srgbClr val="FFFFFF"/>
                </a:solidFill>
                <a:latin typeface="Microsoft JhengHei"/>
                <a:cs typeface="Microsoft JhengHei"/>
              </a:rPr>
              <a:t> 條</a:t>
            </a:r>
            <a:endParaRPr sz="1600">
              <a:latin typeface="Microsoft JhengHei"/>
              <a:cs typeface="Microsoft JhengHe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外加性分析之規定為何？</a:t>
            </a:r>
          </a:p>
        </p:txBody>
      </p:sp>
      <p:sp>
        <p:nvSpPr>
          <p:cNvPr id="3" name="object 3" descr=""/>
          <p:cNvSpPr txBox="1"/>
          <p:nvPr/>
        </p:nvSpPr>
        <p:spPr>
          <a:xfrm>
            <a:off x="10997945" y="5852261"/>
            <a:ext cx="172085" cy="177800"/>
          </a:xfrm>
          <a:prstGeom prst="rect">
            <a:avLst/>
          </a:prstGeom>
        </p:spPr>
        <p:txBody>
          <a:bodyPr wrap="square" lIns="0" tIns="12065" rIns="0" bIns="0" rtlCol="0" vert="horz">
            <a:spAutoFit/>
          </a:bodyPr>
          <a:lstStyle/>
          <a:p>
            <a:pPr marL="12700">
              <a:lnSpc>
                <a:spcPct val="100000"/>
              </a:lnSpc>
              <a:spcBef>
                <a:spcPts val="95"/>
              </a:spcBef>
            </a:pPr>
            <a:r>
              <a:rPr dirty="0" sz="1000" spc="-25">
                <a:solidFill>
                  <a:srgbClr val="7E7E7E"/>
                </a:solidFill>
                <a:latin typeface="Microsoft JhengHei"/>
                <a:cs typeface="Microsoft JhengHei"/>
              </a:rPr>
              <a:t>23</a:t>
            </a:r>
            <a:endParaRPr sz="1000">
              <a:latin typeface="Microsoft JhengHei"/>
              <a:cs typeface="Microsoft JhengHei"/>
            </a:endParaRPr>
          </a:p>
        </p:txBody>
      </p:sp>
      <p:sp>
        <p:nvSpPr>
          <p:cNvPr id="4" name="object 4" descr=""/>
          <p:cNvSpPr txBox="1"/>
          <p:nvPr/>
        </p:nvSpPr>
        <p:spPr>
          <a:xfrm>
            <a:off x="3244723" y="1692402"/>
            <a:ext cx="1854200" cy="299720"/>
          </a:xfrm>
          <a:prstGeom prst="rect">
            <a:avLst/>
          </a:prstGeom>
        </p:spPr>
        <p:txBody>
          <a:bodyPr wrap="square" lIns="0" tIns="12700" rIns="0" bIns="0" rtlCol="0" vert="horz">
            <a:spAutoFit/>
          </a:bodyPr>
          <a:lstStyle/>
          <a:p>
            <a:pPr marL="12700">
              <a:lnSpc>
                <a:spcPct val="100000"/>
              </a:lnSpc>
              <a:spcBef>
                <a:spcPts val="100"/>
              </a:spcBef>
            </a:pPr>
            <a:r>
              <a:rPr dirty="0" sz="1800" spc="-10">
                <a:latin typeface="Microsoft JhengHei"/>
                <a:cs typeface="Microsoft JhengHei"/>
              </a:rPr>
              <a:t>規模大於小規模者</a:t>
            </a:r>
            <a:endParaRPr sz="1800">
              <a:latin typeface="Microsoft JhengHei"/>
              <a:cs typeface="Microsoft JhengHei"/>
            </a:endParaRPr>
          </a:p>
        </p:txBody>
      </p:sp>
      <p:grpSp>
        <p:nvGrpSpPr>
          <p:cNvPr id="5" name="object 5" descr=""/>
          <p:cNvGrpSpPr/>
          <p:nvPr/>
        </p:nvGrpSpPr>
        <p:grpSpPr>
          <a:xfrm>
            <a:off x="1722501" y="2086355"/>
            <a:ext cx="9847580" cy="3362960"/>
            <a:chOff x="1722501" y="2086355"/>
            <a:chExt cx="9847580" cy="3362960"/>
          </a:xfrm>
        </p:grpSpPr>
        <p:sp>
          <p:nvSpPr>
            <p:cNvPr id="6" name="object 6" descr=""/>
            <p:cNvSpPr/>
            <p:nvPr/>
          </p:nvSpPr>
          <p:spPr>
            <a:xfrm>
              <a:off x="1732026" y="2745486"/>
              <a:ext cx="9828530" cy="1941830"/>
            </a:xfrm>
            <a:custGeom>
              <a:avLst/>
              <a:gdLst/>
              <a:ahLst/>
              <a:cxnLst/>
              <a:rect l="l" t="t" r="r" b="b"/>
              <a:pathLst>
                <a:path w="9828530" h="1941829">
                  <a:moveTo>
                    <a:pt x="0" y="0"/>
                  </a:moveTo>
                  <a:lnTo>
                    <a:pt x="9828022" y="0"/>
                  </a:lnTo>
                </a:path>
                <a:path w="9828530" h="1941829">
                  <a:moveTo>
                    <a:pt x="0" y="1941576"/>
                  </a:moveTo>
                  <a:lnTo>
                    <a:pt x="9828022" y="1941576"/>
                  </a:lnTo>
                </a:path>
              </a:pathLst>
            </a:custGeom>
            <a:ln w="19050">
              <a:solidFill>
                <a:srgbClr val="465260"/>
              </a:solidFill>
              <a:prstDash val="sysDash"/>
            </a:ln>
          </p:spPr>
          <p:txBody>
            <a:bodyPr wrap="square" lIns="0" tIns="0" rIns="0" bIns="0" rtlCol="0"/>
            <a:lstStyle/>
            <a:p/>
          </p:txBody>
        </p:sp>
        <p:sp>
          <p:nvSpPr>
            <p:cNvPr id="7" name="object 7" descr=""/>
            <p:cNvSpPr/>
            <p:nvPr/>
          </p:nvSpPr>
          <p:spPr>
            <a:xfrm>
              <a:off x="2189988" y="2086355"/>
              <a:ext cx="76200" cy="3362960"/>
            </a:xfrm>
            <a:custGeom>
              <a:avLst/>
              <a:gdLst/>
              <a:ahLst/>
              <a:cxnLst/>
              <a:rect l="l" t="t" r="r" b="b"/>
              <a:pathLst>
                <a:path w="76200" h="3362960">
                  <a:moveTo>
                    <a:pt x="44450" y="3243580"/>
                  </a:moveTo>
                  <a:lnTo>
                    <a:pt x="31750" y="3243580"/>
                  </a:lnTo>
                  <a:lnTo>
                    <a:pt x="31750" y="3281680"/>
                  </a:lnTo>
                  <a:lnTo>
                    <a:pt x="44450" y="3281680"/>
                  </a:lnTo>
                  <a:lnTo>
                    <a:pt x="44450" y="3243580"/>
                  </a:lnTo>
                  <a:close/>
                </a:path>
                <a:path w="76200" h="3362960">
                  <a:moveTo>
                    <a:pt x="44450" y="3192780"/>
                  </a:moveTo>
                  <a:lnTo>
                    <a:pt x="31750" y="3192780"/>
                  </a:lnTo>
                  <a:lnTo>
                    <a:pt x="31750" y="3230880"/>
                  </a:lnTo>
                  <a:lnTo>
                    <a:pt x="44450" y="3230880"/>
                  </a:lnTo>
                  <a:lnTo>
                    <a:pt x="44450" y="3192780"/>
                  </a:lnTo>
                  <a:close/>
                </a:path>
                <a:path w="76200" h="3362960">
                  <a:moveTo>
                    <a:pt x="44450" y="3141980"/>
                  </a:moveTo>
                  <a:lnTo>
                    <a:pt x="31750" y="3141980"/>
                  </a:lnTo>
                  <a:lnTo>
                    <a:pt x="31750" y="3180080"/>
                  </a:lnTo>
                  <a:lnTo>
                    <a:pt x="44450" y="3180080"/>
                  </a:lnTo>
                  <a:lnTo>
                    <a:pt x="44450" y="3141980"/>
                  </a:lnTo>
                  <a:close/>
                </a:path>
                <a:path w="76200" h="3362960">
                  <a:moveTo>
                    <a:pt x="44450" y="3091180"/>
                  </a:moveTo>
                  <a:lnTo>
                    <a:pt x="31750" y="3091180"/>
                  </a:lnTo>
                  <a:lnTo>
                    <a:pt x="31750" y="3129280"/>
                  </a:lnTo>
                  <a:lnTo>
                    <a:pt x="44450" y="3129280"/>
                  </a:lnTo>
                  <a:lnTo>
                    <a:pt x="44450" y="3091180"/>
                  </a:lnTo>
                  <a:close/>
                </a:path>
                <a:path w="76200" h="3362960">
                  <a:moveTo>
                    <a:pt x="44450" y="3040380"/>
                  </a:moveTo>
                  <a:lnTo>
                    <a:pt x="31750" y="3040380"/>
                  </a:lnTo>
                  <a:lnTo>
                    <a:pt x="31750" y="3078480"/>
                  </a:lnTo>
                  <a:lnTo>
                    <a:pt x="44450" y="3078480"/>
                  </a:lnTo>
                  <a:lnTo>
                    <a:pt x="44450" y="3040380"/>
                  </a:lnTo>
                  <a:close/>
                </a:path>
                <a:path w="76200" h="3362960">
                  <a:moveTo>
                    <a:pt x="44450" y="2989580"/>
                  </a:moveTo>
                  <a:lnTo>
                    <a:pt x="31750" y="2989580"/>
                  </a:lnTo>
                  <a:lnTo>
                    <a:pt x="31750" y="3027680"/>
                  </a:lnTo>
                  <a:lnTo>
                    <a:pt x="44450" y="3027680"/>
                  </a:lnTo>
                  <a:lnTo>
                    <a:pt x="44450" y="2989580"/>
                  </a:lnTo>
                  <a:close/>
                </a:path>
                <a:path w="76200" h="3362960">
                  <a:moveTo>
                    <a:pt x="44450" y="2938780"/>
                  </a:moveTo>
                  <a:lnTo>
                    <a:pt x="31750" y="2938780"/>
                  </a:lnTo>
                  <a:lnTo>
                    <a:pt x="31750" y="2976880"/>
                  </a:lnTo>
                  <a:lnTo>
                    <a:pt x="44450" y="2976880"/>
                  </a:lnTo>
                  <a:lnTo>
                    <a:pt x="44450" y="2938780"/>
                  </a:lnTo>
                  <a:close/>
                </a:path>
                <a:path w="76200" h="3362960">
                  <a:moveTo>
                    <a:pt x="44450" y="2887980"/>
                  </a:moveTo>
                  <a:lnTo>
                    <a:pt x="31750" y="2887980"/>
                  </a:lnTo>
                  <a:lnTo>
                    <a:pt x="31750" y="2926080"/>
                  </a:lnTo>
                  <a:lnTo>
                    <a:pt x="44450" y="2926080"/>
                  </a:lnTo>
                  <a:lnTo>
                    <a:pt x="44450" y="2887980"/>
                  </a:lnTo>
                  <a:close/>
                </a:path>
                <a:path w="76200" h="3362960">
                  <a:moveTo>
                    <a:pt x="44450" y="2837180"/>
                  </a:moveTo>
                  <a:lnTo>
                    <a:pt x="31750" y="2837180"/>
                  </a:lnTo>
                  <a:lnTo>
                    <a:pt x="31750" y="2875280"/>
                  </a:lnTo>
                  <a:lnTo>
                    <a:pt x="44450" y="2875280"/>
                  </a:lnTo>
                  <a:lnTo>
                    <a:pt x="44450" y="2837180"/>
                  </a:lnTo>
                  <a:close/>
                </a:path>
                <a:path w="76200" h="3362960">
                  <a:moveTo>
                    <a:pt x="44450" y="2786380"/>
                  </a:moveTo>
                  <a:lnTo>
                    <a:pt x="31750" y="2786380"/>
                  </a:lnTo>
                  <a:lnTo>
                    <a:pt x="31750" y="2824480"/>
                  </a:lnTo>
                  <a:lnTo>
                    <a:pt x="44450" y="2824480"/>
                  </a:lnTo>
                  <a:lnTo>
                    <a:pt x="44450" y="2786380"/>
                  </a:lnTo>
                  <a:close/>
                </a:path>
                <a:path w="76200" h="3362960">
                  <a:moveTo>
                    <a:pt x="44450" y="2735580"/>
                  </a:moveTo>
                  <a:lnTo>
                    <a:pt x="31750" y="2735580"/>
                  </a:lnTo>
                  <a:lnTo>
                    <a:pt x="31750" y="2773680"/>
                  </a:lnTo>
                  <a:lnTo>
                    <a:pt x="44450" y="2773680"/>
                  </a:lnTo>
                  <a:lnTo>
                    <a:pt x="44450" y="2735580"/>
                  </a:lnTo>
                  <a:close/>
                </a:path>
                <a:path w="76200" h="3362960">
                  <a:moveTo>
                    <a:pt x="44450" y="2285492"/>
                  </a:moveTo>
                  <a:lnTo>
                    <a:pt x="31750" y="2285492"/>
                  </a:lnTo>
                  <a:lnTo>
                    <a:pt x="31750" y="2323592"/>
                  </a:lnTo>
                  <a:lnTo>
                    <a:pt x="44450" y="2323592"/>
                  </a:lnTo>
                  <a:lnTo>
                    <a:pt x="44450" y="2285492"/>
                  </a:lnTo>
                  <a:close/>
                </a:path>
                <a:path w="76200" h="3362960">
                  <a:moveTo>
                    <a:pt x="44450" y="2234692"/>
                  </a:moveTo>
                  <a:lnTo>
                    <a:pt x="31750" y="2234692"/>
                  </a:lnTo>
                  <a:lnTo>
                    <a:pt x="31750" y="2272792"/>
                  </a:lnTo>
                  <a:lnTo>
                    <a:pt x="44450" y="2272792"/>
                  </a:lnTo>
                  <a:lnTo>
                    <a:pt x="44450" y="2234692"/>
                  </a:lnTo>
                  <a:close/>
                </a:path>
                <a:path w="76200" h="3362960">
                  <a:moveTo>
                    <a:pt x="44450" y="2183892"/>
                  </a:moveTo>
                  <a:lnTo>
                    <a:pt x="31750" y="2183892"/>
                  </a:lnTo>
                  <a:lnTo>
                    <a:pt x="31750" y="2221992"/>
                  </a:lnTo>
                  <a:lnTo>
                    <a:pt x="44450" y="2221992"/>
                  </a:lnTo>
                  <a:lnTo>
                    <a:pt x="44450" y="2183892"/>
                  </a:lnTo>
                  <a:close/>
                </a:path>
                <a:path w="76200" h="3362960">
                  <a:moveTo>
                    <a:pt x="44450" y="2133092"/>
                  </a:moveTo>
                  <a:lnTo>
                    <a:pt x="31750" y="2133092"/>
                  </a:lnTo>
                  <a:lnTo>
                    <a:pt x="31750" y="2171192"/>
                  </a:lnTo>
                  <a:lnTo>
                    <a:pt x="44450" y="2171192"/>
                  </a:lnTo>
                  <a:lnTo>
                    <a:pt x="44450" y="2133092"/>
                  </a:lnTo>
                  <a:close/>
                </a:path>
                <a:path w="76200" h="3362960">
                  <a:moveTo>
                    <a:pt x="44450" y="2082292"/>
                  </a:moveTo>
                  <a:lnTo>
                    <a:pt x="31750" y="2082292"/>
                  </a:lnTo>
                  <a:lnTo>
                    <a:pt x="31750" y="2120392"/>
                  </a:lnTo>
                  <a:lnTo>
                    <a:pt x="44450" y="2120392"/>
                  </a:lnTo>
                  <a:lnTo>
                    <a:pt x="44450" y="2082292"/>
                  </a:lnTo>
                  <a:close/>
                </a:path>
                <a:path w="76200" h="3362960">
                  <a:moveTo>
                    <a:pt x="44450" y="2031492"/>
                  </a:moveTo>
                  <a:lnTo>
                    <a:pt x="31750" y="2031492"/>
                  </a:lnTo>
                  <a:lnTo>
                    <a:pt x="31750" y="2069592"/>
                  </a:lnTo>
                  <a:lnTo>
                    <a:pt x="44450" y="2069592"/>
                  </a:lnTo>
                  <a:lnTo>
                    <a:pt x="44450" y="2031492"/>
                  </a:lnTo>
                  <a:close/>
                </a:path>
                <a:path w="76200" h="3362960">
                  <a:moveTo>
                    <a:pt x="44450" y="1980692"/>
                  </a:moveTo>
                  <a:lnTo>
                    <a:pt x="31750" y="1980692"/>
                  </a:lnTo>
                  <a:lnTo>
                    <a:pt x="31750" y="2018792"/>
                  </a:lnTo>
                  <a:lnTo>
                    <a:pt x="44450" y="2018792"/>
                  </a:lnTo>
                  <a:lnTo>
                    <a:pt x="44450" y="1980692"/>
                  </a:lnTo>
                  <a:close/>
                </a:path>
                <a:path w="76200" h="3362960">
                  <a:moveTo>
                    <a:pt x="44450" y="1929892"/>
                  </a:moveTo>
                  <a:lnTo>
                    <a:pt x="31750" y="1929892"/>
                  </a:lnTo>
                  <a:lnTo>
                    <a:pt x="31750" y="1967992"/>
                  </a:lnTo>
                  <a:lnTo>
                    <a:pt x="44450" y="1967992"/>
                  </a:lnTo>
                  <a:lnTo>
                    <a:pt x="44450" y="1929892"/>
                  </a:lnTo>
                  <a:close/>
                </a:path>
                <a:path w="76200" h="3362960">
                  <a:moveTo>
                    <a:pt x="44450" y="1879092"/>
                  </a:moveTo>
                  <a:lnTo>
                    <a:pt x="31750" y="1879092"/>
                  </a:lnTo>
                  <a:lnTo>
                    <a:pt x="31750" y="1917192"/>
                  </a:lnTo>
                  <a:lnTo>
                    <a:pt x="44450" y="1917192"/>
                  </a:lnTo>
                  <a:lnTo>
                    <a:pt x="44450" y="1879092"/>
                  </a:lnTo>
                  <a:close/>
                </a:path>
                <a:path w="76200" h="3362960">
                  <a:moveTo>
                    <a:pt x="44450" y="1343152"/>
                  </a:moveTo>
                  <a:lnTo>
                    <a:pt x="31750" y="1343152"/>
                  </a:lnTo>
                  <a:lnTo>
                    <a:pt x="31750" y="1381252"/>
                  </a:lnTo>
                  <a:lnTo>
                    <a:pt x="44450" y="1381252"/>
                  </a:lnTo>
                  <a:lnTo>
                    <a:pt x="44450" y="1343152"/>
                  </a:lnTo>
                  <a:close/>
                </a:path>
                <a:path w="76200" h="3362960">
                  <a:moveTo>
                    <a:pt x="44450" y="1292352"/>
                  </a:moveTo>
                  <a:lnTo>
                    <a:pt x="31750" y="1292352"/>
                  </a:lnTo>
                  <a:lnTo>
                    <a:pt x="31750" y="1330452"/>
                  </a:lnTo>
                  <a:lnTo>
                    <a:pt x="44450" y="1330452"/>
                  </a:lnTo>
                  <a:lnTo>
                    <a:pt x="44450" y="1292352"/>
                  </a:lnTo>
                  <a:close/>
                </a:path>
                <a:path w="76200" h="3362960">
                  <a:moveTo>
                    <a:pt x="44450" y="1241552"/>
                  </a:moveTo>
                  <a:lnTo>
                    <a:pt x="31750" y="1241552"/>
                  </a:lnTo>
                  <a:lnTo>
                    <a:pt x="31750" y="1279652"/>
                  </a:lnTo>
                  <a:lnTo>
                    <a:pt x="44450" y="1279652"/>
                  </a:lnTo>
                  <a:lnTo>
                    <a:pt x="44450" y="1241552"/>
                  </a:lnTo>
                  <a:close/>
                </a:path>
                <a:path w="76200" h="3362960">
                  <a:moveTo>
                    <a:pt x="44450" y="1190752"/>
                  </a:moveTo>
                  <a:lnTo>
                    <a:pt x="31750" y="1190752"/>
                  </a:lnTo>
                  <a:lnTo>
                    <a:pt x="31750" y="1228852"/>
                  </a:lnTo>
                  <a:lnTo>
                    <a:pt x="44450" y="1228852"/>
                  </a:lnTo>
                  <a:lnTo>
                    <a:pt x="44450" y="1190752"/>
                  </a:lnTo>
                  <a:close/>
                </a:path>
                <a:path w="76200" h="3362960">
                  <a:moveTo>
                    <a:pt x="44450" y="1139952"/>
                  </a:moveTo>
                  <a:lnTo>
                    <a:pt x="31750" y="1139952"/>
                  </a:lnTo>
                  <a:lnTo>
                    <a:pt x="31750" y="1178052"/>
                  </a:lnTo>
                  <a:lnTo>
                    <a:pt x="44450" y="1178052"/>
                  </a:lnTo>
                  <a:lnTo>
                    <a:pt x="44450" y="1139952"/>
                  </a:lnTo>
                  <a:close/>
                </a:path>
                <a:path w="76200" h="3362960">
                  <a:moveTo>
                    <a:pt x="44450" y="1089152"/>
                  </a:moveTo>
                  <a:lnTo>
                    <a:pt x="31750" y="1089152"/>
                  </a:lnTo>
                  <a:lnTo>
                    <a:pt x="31750" y="1127252"/>
                  </a:lnTo>
                  <a:lnTo>
                    <a:pt x="44450" y="1127252"/>
                  </a:lnTo>
                  <a:lnTo>
                    <a:pt x="44450" y="1089152"/>
                  </a:lnTo>
                  <a:close/>
                </a:path>
                <a:path w="76200" h="3362960">
                  <a:moveTo>
                    <a:pt x="44450" y="1038352"/>
                  </a:moveTo>
                  <a:lnTo>
                    <a:pt x="31750" y="1038352"/>
                  </a:lnTo>
                  <a:lnTo>
                    <a:pt x="31750" y="1076452"/>
                  </a:lnTo>
                  <a:lnTo>
                    <a:pt x="44450" y="1076452"/>
                  </a:lnTo>
                  <a:lnTo>
                    <a:pt x="44450" y="1038352"/>
                  </a:lnTo>
                  <a:close/>
                </a:path>
                <a:path w="76200" h="3362960">
                  <a:moveTo>
                    <a:pt x="44450" y="987552"/>
                  </a:moveTo>
                  <a:lnTo>
                    <a:pt x="31750" y="987552"/>
                  </a:lnTo>
                  <a:lnTo>
                    <a:pt x="31750" y="1025652"/>
                  </a:lnTo>
                  <a:lnTo>
                    <a:pt x="44450" y="1025652"/>
                  </a:lnTo>
                  <a:lnTo>
                    <a:pt x="44450" y="987552"/>
                  </a:lnTo>
                  <a:close/>
                </a:path>
                <a:path w="76200" h="3362960">
                  <a:moveTo>
                    <a:pt x="44450" y="936752"/>
                  </a:moveTo>
                  <a:lnTo>
                    <a:pt x="31750" y="936752"/>
                  </a:lnTo>
                  <a:lnTo>
                    <a:pt x="31750" y="974852"/>
                  </a:lnTo>
                  <a:lnTo>
                    <a:pt x="44450" y="974852"/>
                  </a:lnTo>
                  <a:lnTo>
                    <a:pt x="44450" y="936752"/>
                  </a:lnTo>
                  <a:close/>
                </a:path>
                <a:path w="76200" h="3362960">
                  <a:moveTo>
                    <a:pt x="44450" y="566420"/>
                  </a:moveTo>
                  <a:lnTo>
                    <a:pt x="31750" y="566420"/>
                  </a:lnTo>
                  <a:lnTo>
                    <a:pt x="31750" y="604520"/>
                  </a:lnTo>
                  <a:lnTo>
                    <a:pt x="44450" y="604520"/>
                  </a:lnTo>
                  <a:lnTo>
                    <a:pt x="44450" y="566420"/>
                  </a:lnTo>
                  <a:close/>
                </a:path>
                <a:path w="76200" h="3362960">
                  <a:moveTo>
                    <a:pt x="44450" y="515620"/>
                  </a:moveTo>
                  <a:lnTo>
                    <a:pt x="31750" y="515620"/>
                  </a:lnTo>
                  <a:lnTo>
                    <a:pt x="31750" y="553720"/>
                  </a:lnTo>
                  <a:lnTo>
                    <a:pt x="44450" y="553720"/>
                  </a:lnTo>
                  <a:lnTo>
                    <a:pt x="44450" y="515620"/>
                  </a:lnTo>
                  <a:close/>
                </a:path>
                <a:path w="76200" h="3362960">
                  <a:moveTo>
                    <a:pt x="44450" y="464820"/>
                  </a:moveTo>
                  <a:lnTo>
                    <a:pt x="31750" y="464820"/>
                  </a:lnTo>
                  <a:lnTo>
                    <a:pt x="31750" y="502920"/>
                  </a:lnTo>
                  <a:lnTo>
                    <a:pt x="44450" y="502920"/>
                  </a:lnTo>
                  <a:lnTo>
                    <a:pt x="44450" y="464820"/>
                  </a:lnTo>
                  <a:close/>
                </a:path>
                <a:path w="76200" h="3362960">
                  <a:moveTo>
                    <a:pt x="44450" y="414020"/>
                  </a:moveTo>
                  <a:lnTo>
                    <a:pt x="31750" y="414020"/>
                  </a:lnTo>
                  <a:lnTo>
                    <a:pt x="31750" y="452120"/>
                  </a:lnTo>
                  <a:lnTo>
                    <a:pt x="44450" y="452120"/>
                  </a:lnTo>
                  <a:lnTo>
                    <a:pt x="44450" y="414020"/>
                  </a:lnTo>
                  <a:close/>
                </a:path>
                <a:path w="76200" h="3362960">
                  <a:moveTo>
                    <a:pt x="44450" y="363220"/>
                  </a:moveTo>
                  <a:lnTo>
                    <a:pt x="31750" y="363220"/>
                  </a:lnTo>
                  <a:lnTo>
                    <a:pt x="31750" y="401320"/>
                  </a:lnTo>
                  <a:lnTo>
                    <a:pt x="44450" y="401320"/>
                  </a:lnTo>
                  <a:lnTo>
                    <a:pt x="44450" y="363220"/>
                  </a:lnTo>
                  <a:close/>
                </a:path>
                <a:path w="76200" h="3362960">
                  <a:moveTo>
                    <a:pt x="44450" y="312420"/>
                  </a:moveTo>
                  <a:lnTo>
                    <a:pt x="31750" y="312420"/>
                  </a:lnTo>
                  <a:lnTo>
                    <a:pt x="31750" y="350520"/>
                  </a:lnTo>
                  <a:lnTo>
                    <a:pt x="44450" y="350520"/>
                  </a:lnTo>
                  <a:lnTo>
                    <a:pt x="44450" y="312420"/>
                  </a:lnTo>
                  <a:close/>
                </a:path>
                <a:path w="76200" h="3362960">
                  <a:moveTo>
                    <a:pt x="44450" y="261620"/>
                  </a:moveTo>
                  <a:lnTo>
                    <a:pt x="31750" y="261620"/>
                  </a:lnTo>
                  <a:lnTo>
                    <a:pt x="31750" y="299720"/>
                  </a:lnTo>
                  <a:lnTo>
                    <a:pt x="44450" y="299720"/>
                  </a:lnTo>
                  <a:lnTo>
                    <a:pt x="44450" y="261620"/>
                  </a:lnTo>
                  <a:close/>
                </a:path>
                <a:path w="76200" h="3362960">
                  <a:moveTo>
                    <a:pt x="44450" y="210820"/>
                  </a:moveTo>
                  <a:lnTo>
                    <a:pt x="31750" y="210820"/>
                  </a:lnTo>
                  <a:lnTo>
                    <a:pt x="31750" y="248920"/>
                  </a:lnTo>
                  <a:lnTo>
                    <a:pt x="44450" y="248920"/>
                  </a:lnTo>
                  <a:lnTo>
                    <a:pt x="44450" y="210820"/>
                  </a:lnTo>
                  <a:close/>
                </a:path>
                <a:path w="76200" h="3362960">
                  <a:moveTo>
                    <a:pt x="44450" y="160020"/>
                  </a:moveTo>
                  <a:lnTo>
                    <a:pt x="31750" y="160020"/>
                  </a:lnTo>
                  <a:lnTo>
                    <a:pt x="31750" y="198120"/>
                  </a:lnTo>
                  <a:lnTo>
                    <a:pt x="44450" y="198120"/>
                  </a:lnTo>
                  <a:lnTo>
                    <a:pt x="44450" y="160020"/>
                  </a:lnTo>
                  <a:close/>
                </a:path>
                <a:path w="76200" h="3362960">
                  <a:moveTo>
                    <a:pt x="44450" y="109220"/>
                  </a:moveTo>
                  <a:lnTo>
                    <a:pt x="31750" y="109220"/>
                  </a:lnTo>
                  <a:lnTo>
                    <a:pt x="31750" y="147320"/>
                  </a:lnTo>
                  <a:lnTo>
                    <a:pt x="44450" y="147320"/>
                  </a:lnTo>
                  <a:lnTo>
                    <a:pt x="44450" y="109220"/>
                  </a:lnTo>
                  <a:close/>
                </a:path>
                <a:path w="76200" h="3362960">
                  <a:moveTo>
                    <a:pt x="76200" y="3286760"/>
                  </a:moveTo>
                  <a:lnTo>
                    <a:pt x="0" y="3286760"/>
                  </a:lnTo>
                  <a:lnTo>
                    <a:pt x="38100" y="3362960"/>
                  </a:lnTo>
                  <a:lnTo>
                    <a:pt x="69850" y="3299460"/>
                  </a:lnTo>
                  <a:lnTo>
                    <a:pt x="72390" y="3294380"/>
                  </a:lnTo>
                  <a:lnTo>
                    <a:pt x="76200" y="3286760"/>
                  </a:lnTo>
                  <a:close/>
                </a:path>
                <a:path w="76200" h="3362960">
                  <a:moveTo>
                    <a:pt x="76200" y="2342896"/>
                  </a:moveTo>
                  <a:lnTo>
                    <a:pt x="44450" y="2342896"/>
                  </a:lnTo>
                  <a:lnTo>
                    <a:pt x="44450" y="2336292"/>
                  </a:lnTo>
                  <a:lnTo>
                    <a:pt x="31750" y="2336292"/>
                  </a:lnTo>
                  <a:lnTo>
                    <a:pt x="31750" y="2342896"/>
                  </a:lnTo>
                  <a:lnTo>
                    <a:pt x="0" y="2342896"/>
                  </a:lnTo>
                  <a:lnTo>
                    <a:pt x="38100" y="2419096"/>
                  </a:lnTo>
                  <a:lnTo>
                    <a:pt x="69850" y="2355596"/>
                  </a:lnTo>
                  <a:lnTo>
                    <a:pt x="76200" y="2342896"/>
                  </a:lnTo>
                  <a:close/>
                </a:path>
                <a:path w="76200" h="3362960">
                  <a:moveTo>
                    <a:pt x="76200" y="917448"/>
                  </a:moveTo>
                  <a:lnTo>
                    <a:pt x="69850" y="904748"/>
                  </a:lnTo>
                  <a:lnTo>
                    <a:pt x="38100" y="841248"/>
                  </a:lnTo>
                  <a:lnTo>
                    <a:pt x="0" y="917448"/>
                  </a:lnTo>
                  <a:lnTo>
                    <a:pt x="31750" y="917448"/>
                  </a:lnTo>
                  <a:lnTo>
                    <a:pt x="31750" y="924052"/>
                  </a:lnTo>
                  <a:lnTo>
                    <a:pt x="44450" y="924052"/>
                  </a:lnTo>
                  <a:lnTo>
                    <a:pt x="44450" y="917448"/>
                  </a:lnTo>
                  <a:lnTo>
                    <a:pt x="76200" y="917448"/>
                  </a:lnTo>
                  <a:close/>
                </a:path>
                <a:path w="76200" h="3362960">
                  <a:moveTo>
                    <a:pt x="76200" y="76200"/>
                  </a:moveTo>
                  <a:lnTo>
                    <a:pt x="69850" y="63500"/>
                  </a:lnTo>
                  <a:lnTo>
                    <a:pt x="38100" y="0"/>
                  </a:lnTo>
                  <a:lnTo>
                    <a:pt x="0" y="76200"/>
                  </a:lnTo>
                  <a:lnTo>
                    <a:pt x="31750" y="76200"/>
                  </a:lnTo>
                  <a:lnTo>
                    <a:pt x="31750" y="96520"/>
                  </a:lnTo>
                  <a:lnTo>
                    <a:pt x="44450" y="96520"/>
                  </a:lnTo>
                  <a:lnTo>
                    <a:pt x="44450" y="76200"/>
                  </a:lnTo>
                  <a:lnTo>
                    <a:pt x="76200" y="76200"/>
                  </a:lnTo>
                  <a:close/>
                </a:path>
              </a:pathLst>
            </a:custGeom>
            <a:solidFill>
              <a:srgbClr val="465260"/>
            </a:solidFill>
          </p:spPr>
          <p:txBody>
            <a:bodyPr wrap="square" lIns="0" tIns="0" rIns="0" bIns="0" rtlCol="0"/>
            <a:lstStyle/>
            <a:p/>
          </p:txBody>
        </p:sp>
      </p:grpSp>
      <p:sp>
        <p:nvSpPr>
          <p:cNvPr id="8" name="object 8" descr=""/>
          <p:cNvSpPr txBox="1"/>
          <p:nvPr/>
        </p:nvSpPr>
        <p:spPr>
          <a:xfrm>
            <a:off x="750214" y="2587244"/>
            <a:ext cx="939800" cy="299720"/>
          </a:xfrm>
          <a:prstGeom prst="rect">
            <a:avLst/>
          </a:prstGeom>
        </p:spPr>
        <p:txBody>
          <a:bodyPr wrap="square" lIns="0" tIns="12700" rIns="0" bIns="0" rtlCol="0" vert="horz">
            <a:spAutoFit/>
          </a:bodyPr>
          <a:lstStyle/>
          <a:p>
            <a:pPr marL="12700">
              <a:lnSpc>
                <a:spcPct val="100000"/>
              </a:lnSpc>
              <a:spcBef>
                <a:spcPts val="100"/>
              </a:spcBef>
            </a:pPr>
            <a:r>
              <a:rPr dirty="0" sz="1800">
                <a:latin typeface="Microsoft JhengHei"/>
                <a:cs typeface="Microsoft JhengHei"/>
              </a:rPr>
              <a:t>6</a:t>
            </a:r>
            <a:r>
              <a:rPr dirty="0" sz="1800" spc="-20">
                <a:latin typeface="Microsoft JhengHei"/>
                <a:cs typeface="Microsoft JhengHei"/>
              </a:rPr>
              <a:t>萬噸/年</a:t>
            </a:r>
            <a:endParaRPr sz="1800">
              <a:latin typeface="Microsoft JhengHei"/>
              <a:cs typeface="Microsoft JhengHei"/>
            </a:endParaRPr>
          </a:p>
        </p:txBody>
      </p:sp>
      <p:sp>
        <p:nvSpPr>
          <p:cNvPr id="9" name="object 9" descr=""/>
          <p:cNvSpPr txBox="1"/>
          <p:nvPr/>
        </p:nvSpPr>
        <p:spPr>
          <a:xfrm>
            <a:off x="737108" y="3305302"/>
            <a:ext cx="5168265" cy="1525270"/>
          </a:xfrm>
          <a:prstGeom prst="rect">
            <a:avLst/>
          </a:prstGeom>
        </p:spPr>
        <p:txBody>
          <a:bodyPr wrap="square" lIns="0" tIns="12700" rIns="0" bIns="0" rtlCol="0" vert="horz">
            <a:spAutoFit/>
          </a:bodyPr>
          <a:lstStyle/>
          <a:p>
            <a:pPr marL="2157095">
              <a:lnSpc>
                <a:spcPct val="100000"/>
              </a:lnSpc>
              <a:spcBef>
                <a:spcPts val="100"/>
              </a:spcBef>
            </a:pPr>
            <a:r>
              <a:rPr dirty="0" sz="1800">
                <a:latin typeface="Microsoft JhengHei"/>
                <a:cs typeface="Microsoft JhengHei"/>
              </a:rPr>
              <a:t>再生能源：裝置容量&lt;15</a:t>
            </a:r>
            <a:r>
              <a:rPr dirty="0" sz="1800" spc="-20">
                <a:latin typeface="Microsoft JhengHei"/>
                <a:cs typeface="Microsoft JhengHei"/>
              </a:rPr>
              <a:t> </a:t>
            </a:r>
            <a:r>
              <a:rPr dirty="0" sz="1800" spc="-25">
                <a:latin typeface="Microsoft JhengHei"/>
                <a:cs typeface="Microsoft JhengHei"/>
              </a:rPr>
              <a:t>MW</a:t>
            </a:r>
            <a:endParaRPr sz="1800">
              <a:latin typeface="Microsoft JhengHei"/>
              <a:cs typeface="Microsoft JhengHei"/>
            </a:endParaRPr>
          </a:p>
          <a:p>
            <a:pPr marL="919480">
              <a:lnSpc>
                <a:spcPct val="100000"/>
              </a:lnSpc>
            </a:pPr>
            <a:r>
              <a:rPr dirty="0" sz="1800" spc="40">
                <a:solidFill>
                  <a:srgbClr val="C00000"/>
                </a:solidFill>
                <a:latin typeface="Microsoft JhengHei"/>
                <a:cs typeface="Microsoft JhengHei"/>
              </a:rPr>
              <a:t>【小規模】 </a:t>
            </a:r>
            <a:r>
              <a:rPr dirty="0" sz="1800">
                <a:latin typeface="Microsoft JhengHei"/>
                <a:cs typeface="Microsoft JhengHei"/>
              </a:rPr>
              <a:t>節能類型：&lt; 6,000</a:t>
            </a:r>
            <a:r>
              <a:rPr dirty="0" sz="1800" spc="-20">
                <a:latin typeface="Microsoft JhengHei"/>
                <a:cs typeface="Microsoft JhengHei"/>
              </a:rPr>
              <a:t> 萬度/年</a:t>
            </a:r>
            <a:endParaRPr sz="1800">
              <a:latin typeface="Microsoft JhengHei"/>
              <a:cs typeface="Microsoft JhengHei"/>
            </a:endParaRPr>
          </a:p>
          <a:p>
            <a:pPr marL="2157095">
              <a:lnSpc>
                <a:spcPct val="100000"/>
              </a:lnSpc>
            </a:pPr>
            <a:r>
              <a:rPr dirty="0" sz="1800" spc="-10">
                <a:latin typeface="Microsoft JhengHei"/>
                <a:cs typeface="Microsoft JhengHei"/>
              </a:rPr>
              <a:t>減碳類型：&lt; </a:t>
            </a:r>
            <a:r>
              <a:rPr dirty="0" sz="1800">
                <a:latin typeface="Microsoft JhengHei"/>
                <a:cs typeface="Microsoft JhengHei"/>
              </a:rPr>
              <a:t>6</a:t>
            </a:r>
            <a:r>
              <a:rPr dirty="0" sz="1800" spc="-20">
                <a:latin typeface="Microsoft JhengHei"/>
                <a:cs typeface="Microsoft JhengHei"/>
              </a:rPr>
              <a:t> 萬噸/年</a:t>
            </a:r>
            <a:endParaRPr sz="1800">
              <a:latin typeface="Microsoft JhengHei"/>
              <a:cs typeface="Microsoft JhengHei"/>
            </a:endParaRPr>
          </a:p>
          <a:p>
            <a:pPr>
              <a:lnSpc>
                <a:spcPct val="100000"/>
              </a:lnSpc>
              <a:spcBef>
                <a:spcPts val="50"/>
              </a:spcBef>
            </a:pPr>
            <a:endParaRPr sz="1800">
              <a:latin typeface="Microsoft JhengHei"/>
              <a:cs typeface="Microsoft JhengHei"/>
            </a:endParaRPr>
          </a:p>
          <a:p>
            <a:pPr marL="12700">
              <a:lnSpc>
                <a:spcPct val="100000"/>
              </a:lnSpc>
            </a:pPr>
            <a:r>
              <a:rPr dirty="0" sz="1800">
                <a:latin typeface="Microsoft JhengHei"/>
                <a:cs typeface="Microsoft JhengHei"/>
              </a:rPr>
              <a:t>2</a:t>
            </a:r>
            <a:r>
              <a:rPr dirty="0" sz="1800" spc="-15">
                <a:latin typeface="Microsoft JhengHei"/>
                <a:cs typeface="Microsoft JhengHei"/>
              </a:rPr>
              <a:t>萬噸/年</a:t>
            </a:r>
            <a:endParaRPr sz="1800">
              <a:latin typeface="Microsoft JhengHei"/>
              <a:cs typeface="Microsoft JhengHei"/>
            </a:endParaRPr>
          </a:p>
        </p:txBody>
      </p:sp>
      <p:sp>
        <p:nvSpPr>
          <p:cNvPr id="10" name="object 10" descr=""/>
          <p:cNvSpPr txBox="1"/>
          <p:nvPr/>
        </p:nvSpPr>
        <p:spPr>
          <a:xfrm>
            <a:off x="1618741" y="5174056"/>
            <a:ext cx="4251325" cy="848994"/>
          </a:xfrm>
          <a:prstGeom prst="rect">
            <a:avLst/>
          </a:prstGeom>
        </p:spPr>
        <p:txBody>
          <a:bodyPr wrap="square" lIns="0" tIns="12700" rIns="0" bIns="0" rtlCol="0" vert="horz">
            <a:spAutoFit/>
          </a:bodyPr>
          <a:lstStyle/>
          <a:p>
            <a:pPr algn="ctr" marL="1236980">
              <a:lnSpc>
                <a:spcPct val="100000"/>
              </a:lnSpc>
              <a:spcBef>
                <a:spcPts val="100"/>
              </a:spcBef>
            </a:pPr>
            <a:r>
              <a:rPr dirty="0" sz="1800" spc="-10">
                <a:latin typeface="Microsoft JhengHei"/>
                <a:cs typeface="Microsoft JhengHei"/>
              </a:rPr>
              <a:t>再生能源：裝置容量 </a:t>
            </a:r>
            <a:r>
              <a:rPr dirty="0" sz="1800" spc="-25">
                <a:latin typeface="Arial"/>
                <a:cs typeface="Arial"/>
              </a:rPr>
              <a:t>≤ </a:t>
            </a:r>
            <a:r>
              <a:rPr dirty="0" sz="1800">
                <a:latin typeface="Microsoft JhengHei"/>
                <a:cs typeface="Microsoft JhengHei"/>
              </a:rPr>
              <a:t>5</a:t>
            </a:r>
            <a:r>
              <a:rPr dirty="0" sz="1800" spc="5">
                <a:latin typeface="Microsoft JhengHei"/>
                <a:cs typeface="Microsoft JhengHei"/>
              </a:rPr>
              <a:t> </a:t>
            </a:r>
            <a:r>
              <a:rPr dirty="0" sz="1800" spc="-25">
                <a:latin typeface="Microsoft JhengHei"/>
                <a:cs typeface="Microsoft JhengHei"/>
              </a:rPr>
              <a:t>MW</a:t>
            </a:r>
            <a:endParaRPr sz="1800">
              <a:latin typeface="Microsoft JhengHei"/>
              <a:cs typeface="Microsoft JhengHei"/>
            </a:endParaRPr>
          </a:p>
          <a:p>
            <a:pPr algn="ctr" marR="184150">
              <a:lnSpc>
                <a:spcPct val="100000"/>
              </a:lnSpc>
              <a:spcBef>
                <a:spcPts val="5"/>
              </a:spcBef>
            </a:pPr>
            <a:r>
              <a:rPr dirty="0" baseline="-7716" sz="2700" spc="60">
                <a:solidFill>
                  <a:srgbClr val="C00000"/>
                </a:solidFill>
                <a:latin typeface="Microsoft JhengHei"/>
                <a:cs typeface="Microsoft JhengHei"/>
              </a:rPr>
              <a:t>【微規模】 </a:t>
            </a:r>
            <a:r>
              <a:rPr dirty="0" sz="1800">
                <a:latin typeface="Microsoft JhengHei"/>
                <a:cs typeface="Microsoft JhengHei"/>
              </a:rPr>
              <a:t>節能類型：</a:t>
            </a:r>
            <a:r>
              <a:rPr dirty="0" sz="1800" spc="-25">
                <a:latin typeface="Arial"/>
                <a:cs typeface="Arial"/>
              </a:rPr>
              <a:t>≤ </a:t>
            </a:r>
            <a:r>
              <a:rPr dirty="0" sz="1800">
                <a:latin typeface="Microsoft JhengHei"/>
                <a:cs typeface="Microsoft JhengHei"/>
              </a:rPr>
              <a:t>2,000</a:t>
            </a:r>
            <a:r>
              <a:rPr dirty="0" sz="1800" spc="-20">
                <a:latin typeface="Microsoft JhengHei"/>
                <a:cs typeface="Microsoft JhengHei"/>
              </a:rPr>
              <a:t> 萬度/年</a:t>
            </a:r>
            <a:endParaRPr sz="1800">
              <a:latin typeface="Microsoft JhengHei"/>
              <a:cs typeface="Microsoft JhengHei"/>
            </a:endParaRPr>
          </a:p>
          <a:p>
            <a:pPr algn="ctr" marL="596900">
              <a:lnSpc>
                <a:spcPct val="100000"/>
              </a:lnSpc>
            </a:pPr>
            <a:r>
              <a:rPr dirty="0" sz="1800">
                <a:latin typeface="Microsoft JhengHei"/>
                <a:cs typeface="Microsoft JhengHei"/>
              </a:rPr>
              <a:t>減碳類型：</a:t>
            </a:r>
            <a:r>
              <a:rPr dirty="0" sz="1800" spc="-25">
                <a:latin typeface="Arial"/>
                <a:cs typeface="Arial"/>
              </a:rPr>
              <a:t>≤ </a:t>
            </a:r>
            <a:r>
              <a:rPr dirty="0" sz="1800">
                <a:latin typeface="Microsoft JhengHei"/>
                <a:cs typeface="Microsoft JhengHei"/>
              </a:rPr>
              <a:t>2</a:t>
            </a:r>
            <a:r>
              <a:rPr dirty="0" sz="1800" spc="-15">
                <a:latin typeface="Microsoft JhengHei"/>
                <a:cs typeface="Microsoft JhengHei"/>
              </a:rPr>
              <a:t> 萬噸/年</a:t>
            </a:r>
            <a:endParaRPr sz="1800">
              <a:latin typeface="Microsoft JhengHei"/>
              <a:cs typeface="Microsoft JhengHei"/>
            </a:endParaRPr>
          </a:p>
        </p:txBody>
      </p:sp>
      <p:grpSp>
        <p:nvGrpSpPr>
          <p:cNvPr id="11" name="object 11" descr=""/>
          <p:cNvGrpSpPr/>
          <p:nvPr/>
        </p:nvGrpSpPr>
        <p:grpSpPr>
          <a:xfrm>
            <a:off x="6131433" y="1477136"/>
            <a:ext cx="5228590" cy="1176020"/>
            <a:chOff x="6131433" y="1477136"/>
            <a:chExt cx="5228590" cy="1176020"/>
          </a:xfrm>
        </p:grpSpPr>
        <p:sp>
          <p:nvSpPr>
            <p:cNvPr id="12" name="object 12" descr=""/>
            <p:cNvSpPr/>
            <p:nvPr/>
          </p:nvSpPr>
          <p:spPr>
            <a:xfrm>
              <a:off x="6160008" y="1510283"/>
              <a:ext cx="1112520" cy="1114425"/>
            </a:xfrm>
            <a:custGeom>
              <a:avLst/>
              <a:gdLst/>
              <a:ahLst/>
              <a:cxnLst/>
              <a:rect l="l" t="t" r="r" b="b"/>
              <a:pathLst>
                <a:path w="1112520" h="1114425">
                  <a:moveTo>
                    <a:pt x="556260" y="0"/>
                  </a:moveTo>
                  <a:lnTo>
                    <a:pt x="508263" y="2044"/>
                  </a:lnTo>
                  <a:lnTo>
                    <a:pt x="461401" y="8068"/>
                  </a:lnTo>
                  <a:lnTo>
                    <a:pt x="415839" y="17902"/>
                  </a:lnTo>
                  <a:lnTo>
                    <a:pt x="371745" y="31380"/>
                  </a:lnTo>
                  <a:lnTo>
                    <a:pt x="329286" y="48334"/>
                  </a:lnTo>
                  <a:lnTo>
                    <a:pt x="288628" y="68597"/>
                  </a:lnTo>
                  <a:lnTo>
                    <a:pt x="249939" y="92003"/>
                  </a:lnTo>
                  <a:lnTo>
                    <a:pt x="213385" y="118382"/>
                  </a:lnTo>
                  <a:lnTo>
                    <a:pt x="179134" y="147569"/>
                  </a:lnTo>
                  <a:lnTo>
                    <a:pt x="147353" y="179396"/>
                  </a:lnTo>
                  <a:lnTo>
                    <a:pt x="118208" y="213695"/>
                  </a:lnTo>
                  <a:lnTo>
                    <a:pt x="91867" y="250299"/>
                  </a:lnTo>
                  <a:lnTo>
                    <a:pt x="68496" y="289041"/>
                  </a:lnTo>
                  <a:lnTo>
                    <a:pt x="48262" y="329754"/>
                  </a:lnTo>
                  <a:lnTo>
                    <a:pt x="31333" y="372270"/>
                  </a:lnTo>
                  <a:lnTo>
                    <a:pt x="17875" y="416422"/>
                  </a:lnTo>
                  <a:lnTo>
                    <a:pt x="8055" y="462043"/>
                  </a:lnTo>
                  <a:lnTo>
                    <a:pt x="2041" y="508965"/>
                  </a:lnTo>
                  <a:lnTo>
                    <a:pt x="0" y="557021"/>
                  </a:lnTo>
                  <a:lnTo>
                    <a:pt x="2041" y="605078"/>
                  </a:lnTo>
                  <a:lnTo>
                    <a:pt x="8055" y="652000"/>
                  </a:lnTo>
                  <a:lnTo>
                    <a:pt x="17875" y="697621"/>
                  </a:lnTo>
                  <a:lnTo>
                    <a:pt x="31333" y="741773"/>
                  </a:lnTo>
                  <a:lnTo>
                    <a:pt x="48262" y="784289"/>
                  </a:lnTo>
                  <a:lnTo>
                    <a:pt x="68496" y="825002"/>
                  </a:lnTo>
                  <a:lnTo>
                    <a:pt x="91867" y="863744"/>
                  </a:lnTo>
                  <a:lnTo>
                    <a:pt x="118208" y="900348"/>
                  </a:lnTo>
                  <a:lnTo>
                    <a:pt x="147353" y="934647"/>
                  </a:lnTo>
                  <a:lnTo>
                    <a:pt x="179134" y="966474"/>
                  </a:lnTo>
                  <a:lnTo>
                    <a:pt x="213385" y="995661"/>
                  </a:lnTo>
                  <a:lnTo>
                    <a:pt x="249939" y="1022040"/>
                  </a:lnTo>
                  <a:lnTo>
                    <a:pt x="288628" y="1045446"/>
                  </a:lnTo>
                  <a:lnTo>
                    <a:pt x="329286" y="1065709"/>
                  </a:lnTo>
                  <a:lnTo>
                    <a:pt x="371745" y="1082663"/>
                  </a:lnTo>
                  <a:lnTo>
                    <a:pt x="415839" y="1096141"/>
                  </a:lnTo>
                  <a:lnTo>
                    <a:pt x="461401" y="1105975"/>
                  </a:lnTo>
                  <a:lnTo>
                    <a:pt x="508263" y="1111999"/>
                  </a:lnTo>
                  <a:lnTo>
                    <a:pt x="556260" y="1114043"/>
                  </a:lnTo>
                  <a:lnTo>
                    <a:pt x="604256" y="1111999"/>
                  </a:lnTo>
                  <a:lnTo>
                    <a:pt x="651118" y="1105975"/>
                  </a:lnTo>
                  <a:lnTo>
                    <a:pt x="696680" y="1096141"/>
                  </a:lnTo>
                  <a:lnTo>
                    <a:pt x="740774" y="1082663"/>
                  </a:lnTo>
                  <a:lnTo>
                    <a:pt x="783233" y="1065709"/>
                  </a:lnTo>
                  <a:lnTo>
                    <a:pt x="823891" y="1045446"/>
                  </a:lnTo>
                  <a:lnTo>
                    <a:pt x="862580" y="1022040"/>
                  </a:lnTo>
                  <a:lnTo>
                    <a:pt x="899134" y="995661"/>
                  </a:lnTo>
                  <a:lnTo>
                    <a:pt x="933385" y="966474"/>
                  </a:lnTo>
                  <a:lnTo>
                    <a:pt x="965166" y="934647"/>
                  </a:lnTo>
                  <a:lnTo>
                    <a:pt x="994311" y="900348"/>
                  </a:lnTo>
                  <a:lnTo>
                    <a:pt x="1020652" y="863744"/>
                  </a:lnTo>
                  <a:lnTo>
                    <a:pt x="1044023" y="825002"/>
                  </a:lnTo>
                  <a:lnTo>
                    <a:pt x="1064257" y="784289"/>
                  </a:lnTo>
                  <a:lnTo>
                    <a:pt x="1081186" y="741773"/>
                  </a:lnTo>
                  <a:lnTo>
                    <a:pt x="1094644" y="697621"/>
                  </a:lnTo>
                  <a:lnTo>
                    <a:pt x="1104464" y="652000"/>
                  </a:lnTo>
                  <a:lnTo>
                    <a:pt x="1110478" y="605078"/>
                  </a:lnTo>
                  <a:lnTo>
                    <a:pt x="1112519" y="557021"/>
                  </a:lnTo>
                  <a:lnTo>
                    <a:pt x="1110478" y="508965"/>
                  </a:lnTo>
                  <a:lnTo>
                    <a:pt x="1104464" y="462043"/>
                  </a:lnTo>
                  <a:lnTo>
                    <a:pt x="1094644" y="416422"/>
                  </a:lnTo>
                  <a:lnTo>
                    <a:pt x="1081186" y="372270"/>
                  </a:lnTo>
                  <a:lnTo>
                    <a:pt x="1064257" y="329754"/>
                  </a:lnTo>
                  <a:lnTo>
                    <a:pt x="1044023" y="289041"/>
                  </a:lnTo>
                  <a:lnTo>
                    <a:pt x="1020652" y="250299"/>
                  </a:lnTo>
                  <a:lnTo>
                    <a:pt x="994311" y="213695"/>
                  </a:lnTo>
                  <a:lnTo>
                    <a:pt x="965166" y="179396"/>
                  </a:lnTo>
                  <a:lnTo>
                    <a:pt x="933385" y="147569"/>
                  </a:lnTo>
                  <a:lnTo>
                    <a:pt x="899134" y="118382"/>
                  </a:lnTo>
                  <a:lnTo>
                    <a:pt x="862580" y="92003"/>
                  </a:lnTo>
                  <a:lnTo>
                    <a:pt x="823891" y="68597"/>
                  </a:lnTo>
                  <a:lnTo>
                    <a:pt x="783233" y="48334"/>
                  </a:lnTo>
                  <a:lnTo>
                    <a:pt x="740774" y="31380"/>
                  </a:lnTo>
                  <a:lnTo>
                    <a:pt x="696680" y="17902"/>
                  </a:lnTo>
                  <a:lnTo>
                    <a:pt x="651118" y="8068"/>
                  </a:lnTo>
                  <a:lnTo>
                    <a:pt x="604256" y="2044"/>
                  </a:lnTo>
                  <a:lnTo>
                    <a:pt x="556260" y="0"/>
                  </a:lnTo>
                  <a:close/>
                </a:path>
              </a:pathLst>
            </a:custGeom>
            <a:solidFill>
              <a:srgbClr val="FFFFFF"/>
            </a:solidFill>
          </p:spPr>
          <p:txBody>
            <a:bodyPr wrap="square" lIns="0" tIns="0" rIns="0" bIns="0" rtlCol="0"/>
            <a:lstStyle/>
            <a:p/>
          </p:txBody>
        </p:sp>
        <p:sp>
          <p:nvSpPr>
            <p:cNvPr id="13" name="object 13" descr=""/>
            <p:cNvSpPr/>
            <p:nvPr/>
          </p:nvSpPr>
          <p:spPr>
            <a:xfrm>
              <a:off x="6160008" y="1510283"/>
              <a:ext cx="1112520" cy="1114425"/>
            </a:xfrm>
            <a:custGeom>
              <a:avLst/>
              <a:gdLst/>
              <a:ahLst/>
              <a:cxnLst/>
              <a:rect l="l" t="t" r="r" b="b"/>
              <a:pathLst>
                <a:path w="1112520" h="1114425">
                  <a:moveTo>
                    <a:pt x="0" y="557021"/>
                  </a:moveTo>
                  <a:lnTo>
                    <a:pt x="2041" y="508965"/>
                  </a:lnTo>
                  <a:lnTo>
                    <a:pt x="8055" y="462043"/>
                  </a:lnTo>
                  <a:lnTo>
                    <a:pt x="17875" y="416422"/>
                  </a:lnTo>
                  <a:lnTo>
                    <a:pt x="31333" y="372270"/>
                  </a:lnTo>
                  <a:lnTo>
                    <a:pt x="48262" y="329754"/>
                  </a:lnTo>
                  <a:lnTo>
                    <a:pt x="68496" y="289041"/>
                  </a:lnTo>
                  <a:lnTo>
                    <a:pt x="91867" y="250299"/>
                  </a:lnTo>
                  <a:lnTo>
                    <a:pt x="118208" y="213695"/>
                  </a:lnTo>
                  <a:lnTo>
                    <a:pt x="147353" y="179396"/>
                  </a:lnTo>
                  <a:lnTo>
                    <a:pt x="179134" y="147569"/>
                  </a:lnTo>
                  <a:lnTo>
                    <a:pt x="213385" y="118382"/>
                  </a:lnTo>
                  <a:lnTo>
                    <a:pt x="249939" y="92003"/>
                  </a:lnTo>
                  <a:lnTo>
                    <a:pt x="288628" y="68597"/>
                  </a:lnTo>
                  <a:lnTo>
                    <a:pt x="329286" y="48334"/>
                  </a:lnTo>
                  <a:lnTo>
                    <a:pt x="371745" y="31380"/>
                  </a:lnTo>
                  <a:lnTo>
                    <a:pt x="415839" y="17902"/>
                  </a:lnTo>
                  <a:lnTo>
                    <a:pt x="461401" y="8068"/>
                  </a:lnTo>
                  <a:lnTo>
                    <a:pt x="508263" y="2044"/>
                  </a:lnTo>
                  <a:lnTo>
                    <a:pt x="556260" y="0"/>
                  </a:lnTo>
                  <a:lnTo>
                    <a:pt x="604256" y="2044"/>
                  </a:lnTo>
                  <a:lnTo>
                    <a:pt x="651118" y="8068"/>
                  </a:lnTo>
                  <a:lnTo>
                    <a:pt x="696680" y="17902"/>
                  </a:lnTo>
                  <a:lnTo>
                    <a:pt x="740774" y="31380"/>
                  </a:lnTo>
                  <a:lnTo>
                    <a:pt x="783233" y="48334"/>
                  </a:lnTo>
                  <a:lnTo>
                    <a:pt x="823891" y="68597"/>
                  </a:lnTo>
                  <a:lnTo>
                    <a:pt x="862580" y="92003"/>
                  </a:lnTo>
                  <a:lnTo>
                    <a:pt x="899134" y="118382"/>
                  </a:lnTo>
                  <a:lnTo>
                    <a:pt x="933385" y="147569"/>
                  </a:lnTo>
                  <a:lnTo>
                    <a:pt x="965166" y="179396"/>
                  </a:lnTo>
                  <a:lnTo>
                    <a:pt x="994311" y="213695"/>
                  </a:lnTo>
                  <a:lnTo>
                    <a:pt x="1020652" y="250299"/>
                  </a:lnTo>
                  <a:lnTo>
                    <a:pt x="1044023" y="289041"/>
                  </a:lnTo>
                  <a:lnTo>
                    <a:pt x="1064257" y="329754"/>
                  </a:lnTo>
                  <a:lnTo>
                    <a:pt x="1081186" y="372270"/>
                  </a:lnTo>
                  <a:lnTo>
                    <a:pt x="1094644" y="416422"/>
                  </a:lnTo>
                  <a:lnTo>
                    <a:pt x="1104464" y="462043"/>
                  </a:lnTo>
                  <a:lnTo>
                    <a:pt x="1110478" y="508965"/>
                  </a:lnTo>
                  <a:lnTo>
                    <a:pt x="1112519" y="557021"/>
                  </a:lnTo>
                  <a:lnTo>
                    <a:pt x="1110478" y="605078"/>
                  </a:lnTo>
                  <a:lnTo>
                    <a:pt x="1104464" y="652000"/>
                  </a:lnTo>
                  <a:lnTo>
                    <a:pt x="1094644" y="697621"/>
                  </a:lnTo>
                  <a:lnTo>
                    <a:pt x="1081186" y="741773"/>
                  </a:lnTo>
                  <a:lnTo>
                    <a:pt x="1064257" y="784289"/>
                  </a:lnTo>
                  <a:lnTo>
                    <a:pt x="1044023" y="825002"/>
                  </a:lnTo>
                  <a:lnTo>
                    <a:pt x="1020652" y="863744"/>
                  </a:lnTo>
                  <a:lnTo>
                    <a:pt x="994311" y="900348"/>
                  </a:lnTo>
                  <a:lnTo>
                    <a:pt x="965166" y="934647"/>
                  </a:lnTo>
                  <a:lnTo>
                    <a:pt x="933385" y="966474"/>
                  </a:lnTo>
                  <a:lnTo>
                    <a:pt x="899134" y="995661"/>
                  </a:lnTo>
                  <a:lnTo>
                    <a:pt x="862580" y="1022040"/>
                  </a:lnTo>
                  <a:lnTo>
                    <a:pt x="823891" y="1045446"/>
                  </a:lnTo>
                  <a:lnTo>
                    <a:pt x="783233" y="1065709"/>
                  </a:lnTo>
                  <a:lnTo>
                    <a:pt x="740774" y="1082663"/>
                  </a:lnTo>
                  <a:lnTo>
                    <a:pt x="696680" y="1096141"/>
                  </a:lnTo>
                  <a:lnTo>
                    <a:pt x="651118" y="1105975"/>
                  </a:lnTo>
                  <a:lnTo>
                    <a:pt x="604256" y="1111999"/>
                  </a:lnTo>
                  <a:lnTo>
                    <a:pt x="556260" y="1114043"/>
                  </a:lnTo>
                  <a:lnTo>
                    <a:pt x="508263" y="1111999"/>
                  </a:lnTo>
                  <a:lnTo>
                    <a:pt x="461401" y="1105975"/>
                  </a:lnTo>
                  <a:lnTo>
                    <a:pt x="415839" y="1096141"/>
                  </a:lnTo>
                  <a:lnTo>
                    <a:pt x="371745" y="1082663"/>
                  </a:lnTo>
                  <a:lnTo>
                    <a:pt x="329286" y="1065709"/>
                  </a:lnTo>
                  <a:lnTo>
                    <a:pt x="288628" y="1045446"/>
                  </a:lnTo>
                  <a:lnTo>
                    <a:pt x="249939" y="1022040"/>
                  </a:lnTo>
                  <a:lnTo>
                    <a:pt x="213385" y="995661"/>
                  </a:lnTo>
                  <a:lnTo>
                    <a:pt x="179134" y="966474"/>
                  </a:lnTo>
                  <a:lnTo>
                    <a:pt x="147353" y="934647"/>
                  </a:lnTo>
                  <a:lnTo>
                    <a:pt x="118208" y="900348"/>
                  </a:lnTo>
                  <a:lnTo>
                    <a:pt x="91867" y="863744"/>
                  </a:lnTo>
                  <a:lnTo>
                    <a:pt x="68496" y="825002"/>
                  </a:lnTo>
                  <a:lnTo>
                    <a:pt x="48262" y="784289"/>
                  </a:lnTo>
                  <a:lnTo>
                    <a:pt x="31333" y="741773"/>
                  </a:lnTo>
                  <a:lnTo>
                    <a:pt x="17875" y="697621"/>
                  </a:lnTo>
                  <a:lnTo>
                    <a:pt x="8055" y="652000"/>
                  </a:lnTo>
                  <a:lnTo>
                    <a:pt x="2041" y="605078"/>
                  </a:lnTo>
                  <a:lnTo>
                    <a:pt x="0" y="557021"/>
                  </a:lnTo>
                  <a:close/>
                </a:path>
              </a:pathLst>
            </a:custGeom>
            <a:ln w="57150">
              <a:solidFill>
                <a:srgbClr val="00AF50"/>
              </a:solidFill>
            </a:ln>
          </p:spPr>
          <p:txBody>
            <a:bodyPr wrap="square" lIns="0" tIns="0" rIns="0" bIns="0" rtlCol="0"/>
            <a:lstStyle/>
            <a:p/>
          </p:txBody>
        </p:sp>
        <p:pic>
          <p:nvPicPr>
            <p:cNvPr id="14" name="object 14" descr=""/>
            <p:cNvPicPr/>
            <p:nvPr/>
          </p:nvPicPr>
          <p:blipFill>
            <a:blip r:embed="rId2" cstate="print"/>
            <a:stretch>
              <a:fillRect/>
            </a:stretch>
          </p:blipFill>
          <p:spPr>
            <a:xfrm>
              <a:off x="6417564" y="1767839"/>
              <a:ext cx="652271" cy="653796"/>
            </a:xfrm>
            <a:prstGeom prst="rect">
              <a:avLst/>
            </a:prstGeom>
          </p:spPr>
        </p:pic>
        <p:sp>
          <p:nvSpPr>
            <p:cNvPr id="15" name="object 15" descr=""/>
            <p:cNvSpPr/>
            <p:nvPr/>
          </p:nvSpPr>
          <p:spPr>
            <a:xfrm>
              <a:off x="7534656" y="1505711"/>
              <a:ext cx="1114425" cy="1114425"/>
            </a:xfrm>
            <a:custGeom>
              <a:avLst/>
              <a:gdLst/>
              <a:ahLst/>
              <a:cxnLst/>
              <a:rect l="l" t="t" r="r" b="b"/>
              <a:pathLst>
                <a:path w="1114425" h="1114425">
                  <a:moveTo>
                    <a:pt x="557022" y="0"/>
                  </a:moveTo>
                  <a:lnTo>
                    <a:pt x="508965" y="2044"/>
                  </a:lnTo>
                  <a:lnTo>
                    <a:pt x="462043" y="8068"/>
                  </a:lnTo>
                  <a:lnTo>
                    <a:pt x="416422" y="17902"/>
                  </a:lnTo>
                  <a:lnTo>
                    <a:pt x="372270" y="31380"/>
                  </a:lnTo>
                  <a:lnTo>
                    <a:pt x="329754" y="48334"/>
                  </a:lnTo>
                  <a:lnTo>
                    <a:pt x="289041" y="68597"/>
                  </a:lnTo>
                  <a:lnTo>
                    <a:pt x="250299" y="92003"/>
                  </a:lnTo>
                  <a:lnTo>
                    <a:pt x="213695" y="118382"/>
                  </a:lnTo>
                  <a:lnTo>
                    <a:pt x="179396" y="147569"/>
                  </a:lnTo>
                  <a:lnTo>
                    <a:pt x="147569" y="179396"/>
                  </a:lnTo>
                  <a:lnTo>
                    <a:pt x="118382" y="213695"/>
                  </a:lnTo>
                  <a:lnTo>
                    <a:pt x="92003" y="250299"/>
                  </a:lnTo>
                  <a:lnTo>
                    <a:pt x="68597" y="289041"/>
                  </a:lnTo>
                  <a:lnTo>
                    <a:pt x="48334" y="329754"/>
                  </a:lnTo>
                  <a:lnTo>
                    <a:pt x="31380" y="372270"/>
                  </a:lnTo>
                  <a:lnTo>
                    <a:pt x="17902" y="416422"/>
                  </a:lnTo>
                  <a:lnTo>
                    <a:pt x="8068" y="462043"/>
                  </a:lnTo>
                  <a:lnTo>
                    <a:pt x="2044" y="508965"/>
                  </a:lnTo>
                  <a:lnTo>
                    <a:pt x="0" y="557022"/>
                  </a:lnTo>
                  <a:lnTo>
                    <a:pt x="2044" y="605078"/>
                  </a:lnTo>
                  <a:lnTo>
                    <a:pt x="8068" y="652000"/>
                  </a:lnTo>
                  <a:lnTo>
                    <a:pt x="17902" y="697621"/>
                  </a:lnTo>
                  <a:lnTo>
                    <a:pt x="31380" y="741773"/>
                  </a:lnTo>
                  <a:lnTo>
                    <a:pt x="48334" y="784289"/>
                  </a:lnTo>
                  <a:lnTo>
                    <a:pt x="68597" y="825002"/>
                  </a:lnTo>
                  <a:lnTo>
                    <a:pt x="92003" y="863744"/>
                  </a:lnTo>
                  <a:lnTo>
                    <a:pt x="118382" y="900348"/>
                  </a:lnTo>
                  <a:lnTo>
                    <a:pt x="147569" y="934647"/>
                  </a:lnTo>
                  <a:lnTo>
                    <a:pt x="179396" y="966474"/>
                  </a:lnTo>
                  <a:lnTo>
                    <a:pt x="213695" y="995661"/>
                  </a:lnTo>
                  <a:lnTo>
                    <a:pt x="250299" y="1022040"/>
                  </a:lnTo>
                  <a:lnTo>
                    <a:pt x="289041" y="1045446"/>
                  </a:lnTo>
                  <a:lnTo>
                    <a:pt x="329754" y="1065709"/>
                  </a:lnTo>
                  <a:lnTo>
                    <a:pt x="372270" y="1082663"/>
                  </a:lnTo>
                  <a:lnTo>
                    <a:pt x="416422" y="1096141"/>
                  </a:lnTo>
                  <a:lnTo>
                    <a:pt x="462043" y="1105975"/>
                  </a:lnTo>
                  <a:lnTo>
                    <a:pt x="508965" y="1111999"/>
                  </a:lnTo>
                  <a:lnTo>
                    <a:pt x="557022" y="1114043"/>
                  </a:lnTo>
                  <a:lnTo>
                    <a:pt x="605078" y="1111999"/>
                  </a:lnTo>
                  <a:lnTo>
                    <a:pt x="652000" y="1105975"/>
                  </a:lnTo>
                  <a:lnTo>
                    <a:pt x="697621" y="1096141"/>
                  </a:lnTo>
                  <a:lnTo>
                    <a:pt x="741773" y="1082663"/>
                  </a:lnTo>
                  <a:lnTo>
                    <a:pt x="784289" y="1065709"/>
                  </a:lnTo>
                  <a:lnTo>
                    <a:pt x="825002" y="1045446"/>
                  </a:lnTo>
                  <a:lnTo>
                    <a:pt x="863744" y="1022040"/>
                  </a:lnTo>
                  <a:lnTo>
                    <a:pt x="900348" y="995661"/>
                  </a:lnTo>
                  <a:lnTo>
                    <a:pt x="934647" y="966474"/>
                  </a:lnTo>
                  <a:lnTo>
                    <a:pt x="966474" y="934647"/>
                  </a:lnTo>
                  <a:lnTo>
                    <a:pt x="995661" y="900348"/>
                  </a:lnTo>
                  <a:lnTo>
                    <a:pt x="1022040" y="863744"/>
                  </a:lnTo>
                  <a:lnTo>
                    <a:pt x="1045446" y="825002"/>
                  </a:lnTo>
                  <a:lnTo>
                    <a:pt x="1065709" y="784289"/>
                  </a:lnTo>
                  <a:lnTo>
                    <a:pt x="1082663" y="741773"/>
                  </a:lnTo>
                  <a:lnTo>
                    <a:pt x="1096141" y="697621"/>
                  </a:lnTo>
                  <a:lnTo>
                    <a:pt x="1105975" y="652000"/>
                  </a:lnTo>
                  <a:lnTo>
                    <a:pt x="1111999" y="605078"/>
                  </a:lnTo>
                  <a:lnTo>
                    <a:pt x="1114044" y="557022"/>
                  </a:lnTo>
                  <a:lnTo>
                    <a:pt x="1111999" y="508965"/>
                  </a:lnTo>
                  <a:lnTo>
                    <a:pt x="1105975" y="462043"/>
                  </a:lnTo>
                  <a:lnTo>
                    <a:pt x="1096141" y="416422"/>
                  </a:lnTo>
                  <a:lnTo>
                    <a:pt x="1082663" y="372270"/>
                  </a:lnTo>
                  <a:lnTo>
                    <a:pt x="1065709" y="329754"/>
                  </a:lnTo>
                  <a:lnTo>
                    <a:pt x="1045446" y="289041"/>
                  </a:lnTo>
                  <a:lnTo>
                    <a:pt x="1022040" y="250299"/>
                  </a:lnTo>
                  <a:lnTo>
                    <a:pt x="995661" y="213695"/>
                  </a:lnTo>
                  <a:lnTo>
                    <a:pt x="966474" y="179396"/>
                  </a:lnTo>
                  <a:lnTo>
                    <a:pt x="934647" y="147569"/>
                  </a:lnTo>
                  <a:lnTo>
                    <a:pt x="900348" y="118382"/>
                  </a:lnTo>
                  <a:lnTo>
                    <a:pt x="863744" y="92003"/>
                  </a:lnTo>
                  <a:lnTo>
                    <a:pt x="825002" y="68597"/>
                  </a:lnTo>
                  <a:lnTo>
                    <a:pt x="784289" y="48334"/>
                  </a:lnTo>
                  <a:lnTo>
                    <a:pt x="741773" y="31380"/>
                  </a:lnTo>
                  <a:lnTo>
                    <a:pt x="697621" y="17902"/>
                  </a:lnTo>
                  <a:lnTo>
                    <a:pt x="652000" y="8068"/>
                  </a:lnTo>
                  <a:lnTo>
                    <a:pt x="605078" y="2044"/>
                  </a:lnTo>
                  <a:lnTo>
                    <a:pt x="557022" y="0"/>
                  </a:lnTo>
                  <a:close/>
                </a:path>
              </a:pathLst>
            </a:custGeom>
            <a:solidFill>
              <a:srgbClr val="FFFFFF"/>
            </a:solidFill>
          </p:spPr>
          <p:txBody>
            <a:bodyPr wrap="square" lIns="0" tIns="0" rIns="0" bIns="0" rtlCol="0"/>
            <a:lstStyle/>
            <a:p/>
          </p:txBody>
        </p:sp>
        <p:sp>
          <p:nvSpPr>
            <p:cNvPr id="16" name="object 16" descr=""/>
            <p:cNvSpPr/>
            <p:nvPr/>
          </p:nvSpPr>
          <p:spPr>
            <a:xfrm>
              <a:off x="7534656" y="1505711"/>
              <a:ext cx="1114425" cy="1114425"/>
            </a:xfrm>
            <a:custGeom>
              <a:avLst/>
              <a:gdLst/>
              <a:ahLst/>
              <a:cxnLst/>
              <a:rect l="l" t="t" r="r" b="b"/>
              <a:pathLst>
                <a:path w="1114425" h="1114425">
                  <a:moveTo>
                    <a:pt x="0" y="557022"/>
                  </a:moveTo>
                  <a:lnTo>
                    <a:pt x="2044" y="508965"/>
                  </a:lnTo>
                  <a:lnTo>
                    <a:pt x="8068" y="462043"/>
                  </a:lnTo>
                  <a:lnTo>
                    <a:pt x="17902" y="416422"/>
                  </a:lnTo>
                  <a:lnTo>
                    <a:pt x="31380" y="372270"/>
                  </a:lnTo>
                  <a:lnTo>
                    <a:pt x="48334" y="329754"/>
                  </a:lnTo>
                  <a:lnTo>
                    <a:pt x="68597" y="289041"/>
                  </a:lnTo>
                  <a:lnTo>
                    <a:pt x="92003" y="250299"/>
                  </a:lnTo>
                  <a:lnTo>
                    <a:pt x="118382" y="213695"/>
                  </a:lnTo>
                  <a:lnTo>
                    <a:pt x="147569" y="179396"/>
                  </a:lnTo>
                  <a:lnTo>
                    <a:pt x="179396" y="147569"/>
                  </a:lnTo>
                  <a:lnTo>
                    <a:pt x="213695" y="118382"/>
                  </a:lnTo>
                  <a:lnTo>
                    <a:pt x="250299" y="92003"/>
                  </a:lnTo>
                  <a:lnTo>
                    <a:pt x="289041" y="68597"/>
                  </a:lnTo>
                  <a:lnTo>
                    <a:pt x="329754" y="48334"/>
                  </a:lnTo>
                  <a:lnTo>
                    <a:pt x="372270" y="31380"/>
                  </a:lnTo>
                  <a:lnTo>
                    <a:pt x="416422" y="17902"/>
                  </a:lnTo>
                  <a:lnTo>
                    <a:pt x="462043" y="8068"/>
                  </a:lnTo>
                  <a:lnTo>
                    <a:pt x="508965" y="2044"/>
                  </a:lnTo>
                  <a:lnTo>
                    <a:pt x="557022" y="0"/>
                  </a:lnTo>
                  <a:lnTo>
                    <a:pt x="605078" y="2044"/>
                  </a:lnTo>
                  <a:lnTo>
                    <a:pt x="652000" y="8068"/>
                  </a:lnTo>
                  <a:lnTo>
                    <a:pt x="697621" y="17902"/>
                  </a:lnTo>
                  <a:lnTo>
                    <a:pt x="741773" y="31380"/>
                  </a:lnTo>
                  <a:lnTo>
                    <a:pt x="784289" y="48334"/>
                  </a:lnTo>
                  <a:lnTo>
                    <a:pt x="825002" y="68597"/>
                  </a:lnTo>
                  <a:lnTo>
                    <a:pt x="863744" y="92003"/>
                  </a:lnTo>
                  <a:lnTo>
                    <a:pt x="900348" y="118382"/>
                  </a:lnTo>
                  <a:lnTo>
                    <a:pt x="934647" y="147569"/>
                  </a:lnTo>
                  <a:lnTo>
                    <a:pt x="966474" y="179396"/>
                  </a:lnTo>
                  <a:lnTo>
                    <a:pt x="995661" y="213695"/>
                  </a:lnTo>
                  <a:lnTo>
                    <a:pt x="1022040" y="250299"/>
                  </a:lnTo>
                  <a:lnTo>
                    <a:pt x="1045446" y="289041"/>
                  </a:lnTo>
                  <a:lnTo>
                    <a:pt x="1065709" y="329754"/>
                  </a:lnTo>
                  <a:lnTo>
                    <a:pt x="1082663" y="372270"/>
                  </a:lnTo>
                  <a:lnTo>
                    <a:pt x="1096141" y="416422"/>
                  </a:lnTo>
                  <a:lnTo>
                    <a:pt x="1105975" y="462043"/>
                  </a:lnTo>
                  <a:lnTo>
                    <a:pt x="1111999" y="508965"/>
                  </a:lnTo>
                  <a:lnTo>
                    <a:pt x="1114044" y="557022"/>
                  </a:lnTo>
                  <a:lnTo>
                    <a:pt x="1111999" y="605078"/>
                  </a:lnTo>
                  <a:lnTo>
                    <a:pt x="1105975" y="652000"/>
                  </a:lnTo>
                  <a:lnTo>
                    <a:pt x="1096141" y="697621"/>
                  </a:lnTo>
                  <a:lnTo>
                    <a:pt x="1082663" y="741773"/>
                  </a:lnTo>
                  <a:lnTo>
                    <a:pt x="1065709" y="784289"/>
                  </a:lnTo>
                  <a:lnTo>
                    <a:pt x="1045446" y="825002"/>
                  </a:lnTo>
                  <a:lnTo>
                    <a:pt x="1022040" y="863744"/>
                  </a:lnTo>
                  <a:lnTo>
                    <a:pt x="995661" y="900348"/>
                  </a:lnTo>
                  <a:lnTo>
                    <a:pt x="966474" y="934647"/>
                  </a:lnTo>
                  <a:lnTo>
                    <a:pt x="934647" y="966474"/>
                  </a:lnTo>
                  <a:lnTo>
                    <a:pt x="900348" y="995661"/>
                  </a:lnTo>
                  <a:lnTo>
                    <a:pt x="863744" y="1022040"/>
                  </a:lnTo>
                  <a:lnTo>
                    <a:pt x="825002" y="1045446"/>
                  </a:lnTo>
                  <a:lnTo>
                    <a:pt x="784289" y="1065709"/>
                  </a:lnTo>
                  <a:lnTo>
                    <a:pt x="741773" y="1082663"/>
                  </a:lnTo>
                  <a:lnTo>
                    <a:pt x="697621" y="1096141"/>
                  </a:lnTo>
                  <a:lnTo>
                    <a:pt x="652000" y="1105975"/>
                  </a:lnTo>
                  <a:lnTo>
                    <a:pt x="605078" y="1111999"/>
                  </a:lnTo>
                  <a:lnTo>
                    <a:pt x="557022" y="1114043"/>
                  </a:lnTo>
                  <a:lnTo>
                    <a:pt x="508965" y="1111999"/>
                  </a:lnTo>
                  <a:lnTo>
                    <a:pt x="462043" y="1105975"/>
                  </a:lnTo>
                  <a:lnTo>
                    <a:pt x="416422" y="1096141"/>
                  </a:lnTo>
                  <a:lnTo>
                    <a:pt x="372270" y="1082663"/>
                  </a:lnTo>
                  <a:lnTo>
                    <a:pt x="329754" y="1065709"/>
                  </a:lnTo>
                  <a:lnTo>
                    <a:pt x="289041" y="1045446"/>
                  </a:lnTo>
                  <a:lnTo>
                    <a:pt x="250299" y="1022040"/>
                  </a:lnTo>
                  <a:lnTo>
                    <a:pt x="213695" y="995661"/>
                  </a:lnTo>
                  <a:lnTo>
                    <a:pt x="179396" y="966474"/>
                  </a:lnTo>
                  <a:lnTo>
                    <a:pt x="147569" y="934647"/>
                  </a:lnTo>
                  <a:lnTo>
                    <a:pt x="118382" y="900348"/>
                  </a:lnTo>
                  <a:lnTo>
                    <a:pt x="92003" y="863744"/>
                  </a:lnTo>
                  <a:lnTo>
                    <a:pt x="68597" y="825002"/>
                  </a:lnTo>
                  <a:lnTo>
                    <a:pt x="48334" y="784289"/>
                  </a:lnTo>
                  <a:lnTo>
                    <a:pt x="31380" y="741773"/>
                  </a:lnTo>
                  <a:lnTo>
                    <a:pt x="17902" y="697621"/>
                  </a:lnTo>
                  <a:lnTo>
                    <a:pt x="8068" y="652000"/>
                  </a:lnTo>
                  <a:lnTo>
                    <a:pt x="2044" y="605078"/>
                  </a:lnTo>
                  <a:lnTo>
                    <a:pt x="0" y="557022"/>
                  </a:lnTo>
                  <a:close/>
                </a:path>
              </a:pathLst>
            </a:custGeom>
            <a:ln w="57150">
              <a:solidFill>
                <a:srgbClr val="5153DD"/>
              </a:solidFill>
            </a:ln>
          </p:spPr>
          <p:txBody>
            <a:bodyPr wrap="square" lIns="0" tIns="0" rIns="0" bIns="0" rtlCol="0"/>
            <a:lstStyle/>
            <a:p/>
          </p:txBody>
        </p:sp>
        <p:pic>
          <p:nvPicPr>
            <p:cNvPr id="17" name="object 17" descr=""/>
            <p:cNvPicPr/>
            <p:nvPr/>
          </p:nvPicPr>
          <p:blipFill>
            <a:blip r:embed="rId3" cstate="print"/>
            <a:stretch>
              <a:fillRect/>
            </a:stretch>
          </p:blipFill>
          <p:spPr>
            <a:xfrm>
              <a:off x="7763256" y="1729739"/>
              <a:ext cx="652272" cy="652272"/>
            </a:xfrm>
            <a:prstGeom prst="rect">
              <a:avLst/>
            </a:prstGeom>
          </p:spPr>
        </p:pic>
        <p:sp>
          <p:nvSpPr>
            <p:cNvPr id="18" name="object 18" descr=""/>
            <p:cNvSpPr/>
            <p:nvPr/>
          </p:nvSpPr>
          <p:spPr>
            <a:xfrm>
              <a:off x="8875776" y="1505711"/>
              <a:ext cx="1114425" cy="1114425"/>
            </a:xfrm>
            <a:custGeom>
              <a:avLst/>
              <a:gdLst/>
              <a:ahLst/>
              <a:cxnLst/>
              <a:rect l="l" t="t" r="r" b="b"/>
              <a:pathLst>
                <a:path w="1114425" h="1114425">
                  <a:moveTo>
                    <a:pt x="557022" y="0"/>
                  </a:moveTo>
                  <a:lnTo>
                    <a:pt x="508965" y="2044"/>
                  </a:lnTo>
                  <a:lnTo>
                    <a:pt x="462043" y="8068"/>
                  </a:lnTo>
                  <a:lnTo>
                    <a:pt x="416422" y="17902"/>
                  </a:lnTo>
                  <a:lnTo>
                    <a:pt x="372270" y="31380"/>
                  </a:lnTo>
                  <a:lnTo>
                    <a:pt x="329754" y="48334"/>
                  </a:lnTo>
                  <a:lnTo>
                    <a:pt x="289041" y="68597"/>
                  </a:lnTo>
                  <a:lnTo>
                    <a:pt x="250299" y="92003"/>
                  </a:lnTo>
                  <a:lnTo>
                    <a:pt x="213695" y="118382"/>
                  </a:lnTo>
                  <a:lnTo>
                    <a:pt x="179396" y="147569"/>
                  </a:lnTo>
                  <a:lnTo>
                    <a:pt x="147569" y="179396"/>
                  </a:lnTo>
                  <a:lnTo>
                    <a:pt x="118382" y="213695"/>
                  </a:lnTo>
                  <a:lnTo>
                    <a:pt x="92003" y="250299"/>
                  </a:lnTo>
                  <a:lnTo>
                    <a:pt x="68597" y="289041"/>
                  </a:lnTo>
                  <a:lnTo>
                    <a:pt x="48334" y="329754"/>
                  </a:lnTo>
                  <a:lnTo>
                    <a:pt x="31380" y="372270"/>
                  </a:lnTo>
                  <a:lnTo>
                    <a:pt x="17902" y="416422"/>
                  </a:lnTo>
                  <a:lnTo>
                    <a:pt x="8068" y="462043"/>
                  </a:lnTo>
                  <a:lnTo>
                    <a:pt x="2044" y="508965"/>
                  </a:lnTo>
                  <a:lnTo>
                    <a:pt x="0" y="557022"/>
                  </a:lnTo>
                  <a:lnTo>
                    <a:pt x="2044" y="605078"/>
                  </a:lnTo>
                  <a:lnTo>
                    <a:pt x="8068" y="652000"/>
                  </a:lnTo>
                  <a:lnTo>
                    <a:pt x="17902" y="697621"/>
                  </a:lnTo>
                  <a:lnTo>
                    <a:pt x="31380" y="741773"/>
                  </a:lnTo>
                  <a:lnTo>
                    <a:pt x="48334" y="784289"/>
                  </a:lnTo>
                  <a:lnTo>
                    <a:pt x="68597" y="825002"/>
                  </a:lnTo>
                  <a:lnTo>
                    <a:pt x="92003" y="863744"/>
                  </a:lnTo>
                  <a:lnTo>
                    <a:pt x="118382" y="900348"/>
                  </a:lnTo>
                  <a:lnTo>
                    <a:pt x="147569" y="934647"/>
                  </a:lnTo>
                  <a:lnTo>
                    <a:pt x="179396" y="966474"/>
                  </a:lnTo>
                  <a:lnTo>
                    <a:pt x="213695" y="995661"/>
                  </a:lnTo>
                  <a:lnTo>
                    <a:pt x="250299" y="1022040"/>
                  </a:lnTo>
                  <a:lnTo>
                    <a:pt x="289041" y="1045446"/>
                  </a:lnTo>
                  <a:lnTo>
                    <a:pt x="329754" y="1065709"/>
                  </a:lnTo>
                  <a:lnTo>
                    <a:pt x="372270" y="1082663"/>
                  </a:lnTo>
                  <a:lnTo>
                    <a:pt x="416422" y="1096141"/>
                  </a:lnTo>
                  <a:lnTo>
                    <a:pt x="462043" y="1105975"/>
                  </a:lnTo>
                  <a:lnTo>
                    <a:pt x="508965" y="1111999"/>
                  </a:lnTo>
                  <a:lnTo>
                    <a:pt x="557022" y="1114043"/>
                  </a:lnTo>
                  <a:lnTo>
                    <a:pt x="605078" y="1111999"/>
                  </a:lnTo>
                  <a:lnTo>
                    <a:pt x="652000" y="1105975"/>
                  </a:lnTo>
                  <a:lnTo>
                    <a:pt x="697621" y="1096141"/>
                  </a:lnTo>
                  <a:lnTo>
                    <a:pt x="741773" y="1082663"/>
                  </a:lnTo>
                  <a:lnTo>
                    <a:pt x="784289" y="1065709"/>
                  </a:lnTo>
                  <a:lnTo>
                    <a:pt x="825002" y="1045446"/>
                  </a:lnTo>
                  <a:lnTo>
                    <a:pt x="863744" y="1022040"/>
                  </a:lnTo>
                  <a:lnTo>
                    <a:pt x="900348" y="995661"/>
                  </a:lnTo>
                  <a:lnTo>
                    <a:pt x="934647" y="966474"/>
                  </a:lnTo>
                  <a:lnTo>
                    <a:pt x="966474" y="934647"/>
                  </a:lnTo>
                  <a:lnTo>
                    <a:pt x="995661" y="900348"/>
                  </a:lnTo>
                  <a:lnTo>
                    <a:pt x="1022040" y="863744"/>
                  </a:lnTo>
                  <a:lnTo>
                    <a:pt x="1045446" y="825002"/>
                  </a:lnTo>
                  <a:lnTo>
                    <a:pt x="1065709" y="784289"/>
                  </a:lnTo>
                  <a:lnTo>
                    <a:pt x="1082663" y="741773"/>
                  </a:lnTo>
                  <a:lnTo>
                    <a:pt x="1096141" y="697621"/>
                  </a:lnTo>
                  <a:lnTo>
                    <a:pt x="1105975" y="652000"/>
                  </a:lnTo>
                  <a:lnTo>
                    <a:pt x="1111999" y="605078"/>
                  </a:lnTo>
                  <a:lnTo>
                    <a:pt x="1114044" y="557022"/>
                  </a:lnTo>
                  <a:lnTo>
                    <a:pt x="1111999" y="508965"/>
                  </a:lnTo>
                  <a:lnTo>
                    <a:pt x="1105975" y="462043"/>
                  </a:lnTo>
                  <a:lnTo>
                    <a:pt x="1096141" y="416422"/>
                  </a:lnTo>
                  <a:lnTo>
                    <a:pt x="1082663" y="372270"/>
                  </a:lnTo>
                  <a:lnTo>
                    <a:pt x="1065709" y="329754"/>
                  </a:lnTo>
                  <a:lnTo>
                    <a:pt x="1045446" y="289041"/>
                  </a:lnTo>
                  <a:lnTo>
                    <a:pt x="1022040" y="250299"/>
                  </a:lnTo>
                  <a:lnTo>
                    <a:pt x="995661" y="213695"/>
                  </a:lnTo>
                  <a:lnTo>
                    <a:pt x="966474" y="179396"/>
                  </a:lnTo>
                  <a:lnTo>
                    <a:pt x="934647" y="147569"/>
                  </a:lnTo>
                  <a:lnTo>
                    <a:pt x="900348" y="118382"/>
                  </a:lnTo>
                  <a:lnTo>
                    <a:pt x="863744" y="92003"/>
                  </a:lnTo>
                  <a:lnTo>
                    <a:pt x="825002" y="68597"/>
                  </a:lnTo>
                  <a:lnTo>
                    <a:pt x="784289" y="48334"/>
                  </a:lnTo>
                  <a:lnTo>
                    <a:pt x="741773" y="31380"/>
                  </a:lnTo>
                  <a:lnTo>
                    <a:pt x="697621" y="17902"/>
                  </a:lnTo>
                  <a:lnTo>
                    <a:pt x="652000" y="8068"/>
                  </a:lnTo>
                  <a:lnTo>
                    <a:pt x="605078" y="2044"/>
                  </a:lnTo>
                  <a:lnTo>
                    <a:pt x="557022" y="0"/>
                  </a:lnTo>
                  <a:close/>
                </a:path>
              </a:pathLst>
            </a:custGeom>
            <a:solidFill>
              <a:srgbClr val="FFFFFF"/>
            </a:solidFill>
          </p:spPr>
          <p:txBody>
            <a:bodyPr wrap="square" lIns="0" tIns="0" rIns="0" bIns="0" rtlCol="0"/>
            <a:lstStyle/>
            <a:p/>
          </p:txBody>
        </p:sp>
        <p:sp>
          <p:nvSpPr>
            <p:cNvPr id="19" name="object 19" descr=""/>
            <p:cNvSpPr/>
            <p:nvPr/>
          </p:nvSpPr>
          <p:spPr>
            <a:xfrm>
              <a:off x="8875776" y="1505711"/>
              <a:ext cx="1114425" cy="1114425"/>
            </a:xfrm>
            <a:custGeom>
              <a:avLst/>
              <a:gdLst/>
              <a:ahLst/>
              <a:cxnLst/>
              <a:rect l="l" t="t" r="r" b="b"/>
              <a:pathLst>
                <a:path w="1114425" h="1114425">
                  <a:moveTo>
                    <a:pt x="0" y="557022"/>
                  </a:moveTo>
                  <a:lnTo>
                    <a:pt x="2044" y="508965"/>
                  </a:lnTo>
                  <a:lnTo>
                    <a:pt x="8068" y="462043"/>
                  </a:lnTo>
                  <a:lnTo>
                    <a:pt x="17902" y="416422"/>
                  </a:lnTo>
                  <a:lnTo>
                    <a:pt x="31380" y="372270"/>
                  </a:lnTo>
                  <a:lnTo>
                    <a:pt x="48334" y="329754"/>
                  </a:lnTo>
                  <a:lnTo>
                    <a:pt x="68597" y="289041"/>
                  </a:lnTo>
                  <a:lnTo>
                    <a:pt x="92003" y="250299"/>
                  </a:lnTo>
                  <a:lnTo>
                    <a:pt x="118382" y="213695"/>
                  </a:lnTo>
                  <a:lnTo>
                    <a:pt x="147569" y="179396"/>
                  </a:lnTo>
                  <a:lnTo>
                    <a:pt x="179396" y="147569"/>
                  </a:lnTo>
                  <a:lnTo>
                    <a:pt x="213695" y="118382"/>
                  </a:lnTo>
                  <a:lnTo>
                    <a:pt x="250299" y="92003"/>
                  </a:lnTo>
                  <a:lnTo>
                    <a:pt x="289041" y="68597"/>
                  </a:lnTo>
                  <a:lnTo>
                    <a:pt x="329754" y="48334"/>
                  </a:lnTo>
                  <a:lnTo>
                    <a:pt x="372270" y="31380"/>
                  </a:lnTo>
                  <a:lnTo>
                    <a:pt x="416422" y="17902"/>
                  </a:lnTo>
                  <a:lnTo>
                    <a:pt x="462043" y="8068"/>
                  </a:lnTo>
                  <a:lnTo>
                    <a:pt x="508965" y="2044"/>
                  </a:lnTo>
                  <a:lnTo>
                    <a:pt x="557022" y="0"/>
                  </a:lnTo>
                  <a:lnTo>
                    <a:pt x="605078" y="2044"/>
                  </a:lnTo>
                  <a:lnTo>
                    <a:pt x="652000" y="8068"/>
                  </a:lnTo>
                  <a:lnTo>
                    <a:pt x="697621" y="17902"/>
                  </a:lnTo>
                  <a:lnTo>
                    <a:pt x="741773" y="31380"/>
                  </a:lnTo>
                  <a:lnTo>
                    <a:pt x="784289" y="48334"/>
                  </a:lnTo>
                  <a:lnTo>
                    <a:pt x="825002" y="68597"/>
                  </a:lnTo>
                  <a:lnTo>
                    <a:pt x="863744" y="92003"/>
                  </a:lnTo>
                  <a:lnTo>
                    <a:pt x="900348" y="118382"/>
                  </a:lnTo>
                  <a:lnTo>
                    <a:pt x="934647" y="147569"/>
                  </a:lnTo>
                  <a:lnTo>
                    <a:pt x="966474" y="179396"/>
                  </a:lnTo>
                  <a:lnTo>
                    <a:pt x="995661" y="213695"/>
                  </a:lnTo>
                  <a:lnTo>
                    <a:pt x="1022040" y="250299"/>
                  </a:lnTo>
                  <a:lnTo>
                    <a:pt x="1045446" y="289041"/>
                  </a:lnTo>
                  <a:lnTo>
                    <a:pt x="1065709" y="329754"/>
                  </a:lnTo>
                  <a:lnTo>
                    <a:pt x="1082663" y="372270"/>
                  </a:lnTo>
                  <a:lnTo>
                    <a:pt x="1096141" y="416422"/>
                  </a:lnTo>
                  <a:lnTo>
                    <a:pt x="1105975" y="462043"/>
                  </a:lnTo>
                  <a:lnTo>
                    <a:pt x="1111999" y="508965"/>
                  </a:lnTo>
                  <a:lnTo>
                    <a:pt x="1114044" y="557022"/>
                  </a:lnTo>
                  <a:lnTo>
                    <a:pt x="1111999" y="605078"/>
                  </a:lnTo>
                  <a:lnTo>
                    <a:pt x="1105975" y="652000"/>
                  </a:lnTo>
                  <a:lnTo>
                    <a:pt x="1096141" y="697621"/>
                  </a:lnTo>
                  <a:lnTo>
                    <a:pt x="1082663" y="741773"/>
                  </a:lnTo>
                  <a:lnTo>
                    <a:pt x="1065709" y="784289"/>
                  </a:lnTo>
                  <a:lnTo>
                    <a:pt x="1045446" y="825002"/>
                  </a:lnTo>
                  <a:lnTo>
                    <a:pt x="1022040" y="863744"/>
                  </a:lnTo>
                  <a:lnTo>
                    <a:pt x="995661" y="900348"/>
                  </a:lnTo>
                  <a:lnTo>
                    <a:pt x="966474" y="934647"/>
                  </a:lnTo>
                  <a:lnTo>
                    <a:pt x="934647" y="966474"/>
                  </a:lnTo>
                  <a:lnTo>
                    <a:pt x="900348" y="995661"/>
                  </a:lnTo>
                  <a:lnTo>
                    <a:pt x="863744" y="1022040"/>
                  </a:lnTo>
                  <a:lnTo>
                    <a:pt x="825002" y="1045446"/>
                  </a:lnTo>
                  <a:lnTo>
                    <a:pt x="784289" y="1065709"/>
                  </a:lnTo>
                  <a:lnTo>
                    <a:pt x="741773" y="1082663"/>
                  </a:lnTo>
                  <a:lnTo>
                    <a:pt x="697621" y="1096141"/>
                  </a:lnTo>
                  <a:lnTo>
                    <a:pt x="652000" y="1105975"/>
                  </a:lnTo>
                  <a:lnTo>
                    <a:pt x="605078" y="1111999"/>
                  </a:lnTo>
                  <a:lnTo>
                    <a:pt x="557022" y="1114043"/>
                  </a:lnTo>
                  <a:lnTo>
                    <a:pt x="508965" y="1111999"/>
                  </a:lnTo>
                  <a:lnTo>
                    <a:pt x="462043" y="1105975"/>
                  </a:lnTo>
                  <a:lnTo>
                    <a:pt x="416422" y="1096141"/>
                  </a:lnTo>
                  <a:lnTo>
                    <a:pt x="372270" y="1082663"/>
                  </a:lnTo>
                  <a:lnTo>
                    <a:pt x="329754" y="1065709"/>
                  </a:lnTo>
                  <a:lnTo>
                    <a:pt x="289041" y="1045446"/>
                  </a:lnTo>
                  <a:lnTo>
                    <a:pt x="250299" y="1022040"/>
                  </a:lnTo>
                  <a:lnTo>
                    <a:pt x="213695" y="995661"/>
                  </a:lnTo>
                  <a:lnTo>
                    <a:pt x="179396" y="966474"/>
                  </a:lnTo>
                  <a:lnTo>
                    <a:pt x="147569" y="934647"/>
                  </a:lnTo>
                  <a:lnTo>
                    <a:pt x="118382" y="900348"/>
                  </a:lnTo>
                  <a:lnTo>
                    <a:pt x="92003" y="863744"/>
                  </a:lnTo>
                  <a:lnTo>
                    <a:pt x="68597" y="825002"/>
                  </a:lnTo>
                  <a:lnTo>
                    <a:pt x="48334" y="784289"/>
                  </a:lnTo>
                  <a:lnTo>
                    <a:pt x="31380" y="741773"/>
                  </a:lnTo>
                  <a:lnTo>
                    <a:pt x="17902" y="697621"/>
                  </a:lnTo>
                  <a:lnTo>
                    <a:pt x="8068" y="652000"/>
                  </a:lnTo>
                  <a:lnTo>
                    <a:pt x="2044" y="605078"/>
                  </a:lnTo>
                  <a:lnTo>
                    <a:pt x="0" y="557022"/>
                  </a:lnTo>
                  <a:close/>
                </a:path>
              </a:pathLst>
            </a:custGeom>
            <a:ln w="57150">
              <a:solidFill>
                <a:srgbClr val="FF5050"/>
              </a:solidFill>
            </a:ln>
          </p:spPr>
          <p:txBody>
            <a:bodyPr wrap="square" lIns="0" tIns="0" rIns="0" bIns="0" rtlCol="0"/>
            <a:lstStyle/>
            <a:p/>
          </p:txBody>
        </p:sp>
        <p:pic>
          <p:nvPicPr>
            <p:cNvPr id="20" name="object 20" descr=""/>
            <p:cNvPicPr/>
            <p:nvPr/>
          </p:nvPicPr>
          <p:blipFill>
            <a:blip r:embed="rId4" cstate="print"/>
            <a:stretch>
              <a:fillRect/>
            </a:stretch>
          </p:blipFill>
          <p:spPr>
            <a:xfrm>
              <a:off x="9075420" y="1741931"/>
              <a:ext cx="652272" cy="652272"/>
            </a:xfrm>
            <a:prstGeom prst="rect">
              <a:avLst/>
            </a:prstGeom>
          </p:spPr>
        </p:pic>
        <p:sp>
          <p:nvSpPr>
            <p:cNvPr id="21" name="object 21" descr=""/>
            <p:cNvSpPr/>
            <p:nvPr/>
          </p:nvSpPr>
          <p:spPr>
            <a:xfrm>
              <a:off x="10216896" y="1505711"/>
              <a:ext cx="1114425" cy="1114425"/>
            </a:xfrm>
            <a:custGeom>
              <a:avLst/>
              <a:gdLst/>
              <a:ahLst/>
              <a:cxnLst/>
              <a:rect l="l" t="t" r="r" b="b"/>
              <a:pathLst>
                <a:path w="1114425" h="1114425">
                  <a:moveTo>
                    <a:pt x="557022" y="0"/>
                  </a:moveTo>
                  <a:lnTo>
                    <a:pt x="508965" y="2044"/>
                  </a:lnTo>
                  <a:lnTo>
                    <a:pt x="462043" y="8068"/>
                  </a:lnTo>
                  <a:lnTo>
                    <a:pt x="416422" y="17902"/>
                  </a:lnTo>
                  <a:lnTo>
                    <a:pt x="372270" y="31380"/>
                  </a:lnTo>
                  <a:lnTo>
                    <a:pt x="329754" y="48334"/>
                  </a:lnTo>
                  <a:lnTo>
                    <a:pt x="289041" y="68597"/>
                  </a:lnTo>
                  <a:lnTo>
                    <a:pt x="250299" y="92003"/>
                  </a:lnTo>
                  <a:lnTo>
                    <a:pt x="213695" y="118382"/>
                  </a:lnTo>
                  <a:lnTo>
                    <a:pt x="179396" y="147569"/>
                  </a:lnTo>
                  <a:lnTo>
                    <a:pt x="147569" y="179396"/>
                  </a:lnTo>
                  <a:lnTo>
                    <a:pt x="118382" y="213695"/>
                  </a:lnTo>
                  <a:lnTo>
                    <a:pt x="92003" y="250299"/>
                  </a:lnTo>
                  <a:lnTo>
                    <a:pt x="68597" y="289041"/>
                  </a:lnTo>
                  <a:lnTo>
                    <a:pt x="48334" y="329754"/>
                  </a:lnTo>
                  <a:lnTo>
                    <a:pt x="31380" y="372270"/>
                  </a:lnTo>
                  <a:lnTo>
                    <a:pt x="17902" y="416422"/>
                  </a:lnTo>
                  <a:lnTo>
                    <a:pt x="8068" y="462043"/>
                  </a:lnTo>
                  <a:lnTo>
                    <a:pt x="2044" y="508965"/>
                  </a:lnTo>
                  <a:lnTo>
                    <a:pt x="0" y="557022"/>
                  </a:lnTo>
                  <a:lnTo>
                    <a:pt x="2044" y="605078"/>
                  </a:lnTo>
                  <a:lnTo>
                    <a:pt x="8068" y="652000"/>
                  </a:lnTo>
                  <a:lnTo>
                    <a:pt x="17902" y="697621"/>
                  </a:lnTo>
                  <a:lnTo>
                    <a:pt x="31380" y="741773"/>
                  </a:lnTo>
                  <a:lnTo>
                    <a:pt x="48334" y="784289"/>
                  </a:lnTo>
                  <a:lnTo>
                    <a:pt x="68597" y="825002"/>
                  </a:lnTo>
                  <a:lnTo>
                    <a:pt x="92003" y="863744"/>
                  </a:lnTo>
                  <a:lnTo>
                    <a:pt x="118382" y="900348"/>
                  </a:lnTo>
                  <a:lnTo>
                    <a:pt x="147569" y="934647"/>
                  </a:lnTo>
                  <a:lnTo>
                    <a:pt x="179396" y="966474"/>
                  </a:lnTo>
                  <a:lnTo>
                    <a:pt x="213695" y="995661"/>
                  </a:lnTo>
                  <a:lnTo>
                    <a:pt x="250299" y="1022040"/>
                  </a:lnTo>
                  <a:lnTo>
                    <a:pt x="289041" y="1045446"/>
                  </a:lnTo>
                  <a:lnTo>
                    <a:pt x="329754" y="1065709"/>
                  </a:lnTo>
                  <a:lnTo>
                    <a:pt x="372270" y="1082663"/>
                  </a:lnTo>
                  <a:lnTo>
                    <a:pt x="416422" y="1096141"/>
                  </a:lnTo>
                  <a:lnTo>
                    <a:pt x="462043" y="1105975"/>
                  </a:lnTo>
                  <a:lnTo>
                    <a:pt x="508965" y="1111999"/>
                  </a:lnTo>
                  <a:lnTo>
                    <a:pt x="557022" y="1114043"/>
                  </a:lnTo>
                  <a:lnTo>
                    <a:pt x="605078" y="1111999"/>
                  </a:lnTo>
                  <a:lnTo>
                    <a:pt x="652000" y="1105975"/>
                  </a:lnTo>
                  <a:lnTo>
                    <a:pt x="697621" y="1096141"/>
                  </a:lnTo>
                  <a:lnTo>
                    <a:pt x="741773" y="1082663"/>
                  </a:lnTo>
                  <a:lnTo>
                    <a:pt x="784289" y="1065709"/>
                  </a:lnTo>
                  <a:lnTo>
                    <a:pt x="825002" y="1045446"/>
                  </a:lnTo>
                  <a:lnTo>
                    <a:pt x="863744" y="1022040"/>
                  </a:lnTo>
                  <a:lnTo>
                    <a:pt x="900348" y="995661"/>
                  </a:lnTo>
                  <a:lnTo>
                    <a:pt x="934647" y="966474"/>
                  </a:lnTo>
                  <a:lnTo>
                    <a:pt x="966474" y="934647"/>
                  </a:lnTo>
                  <a:lnTo>
                    <a:pt x="995661" y="900348"/>
                  </a:lnTo>
                  <a:lnTo>
                    <a:pt x="1022040" y="863744"/>
                  </a:lnTo>
                  <a:lnTo>
                    <a:pt x="1045446" y="825002"/>
                  </a:lnTo>
                  <a:lnTo>
                    <a:pt x="1065709" y="784289"/>
                  </a:lnTo>
                  <a:lnTo>
                    <a:pt x="1082663" y="741773"/>
                  </a:lnTo>
                  <a:lnTo>
                    <a:pt x="1096141" y="697621"/>
                  </a:lnTo>
                  <a:lnTo>
                    <a:pt x="1105975" y="652000"/>
                  </a:lnTo>
                  <a:lnTo>
                    <a:pt x="1111999" y="605078"/>
                  </a:lnTo>
                  <a:lnTo>
                    <a:pt x="1114044" y="557022"/>
                  </a:lnTo>
                  <a:lnTo>
                    <a:pt x="1111999" y="508965"/>
                  </a:lnTo>
                  <a:lnTo>
                    <a:pt x="1105975" y="462043"/>
                  </a:lnTo>
                  <a:lnTo>
                    <a:pt x="1096141" y="416422"/>
                  </a:lnTo>
                  <a:lnTo>
                    <a:pt x="1082663" y="372270"/>
                  </a:lnTo>
                  <a:lnTo>
                    <a:pt x="1065709" y="329754"/>
                  </a:lnTo>
                  <a:lnTo>
                    <a:pt x="1045446" y="289041"/>
                  </a:lnTo>
                  <a:lnTo>
                    <a:pt x="1022040" y="250299"/>
                  </a:lnTo>
                  <a:lnTo>
                    <a:pt x="995661" y="213695"/>
                  </a:lnTo>
                  <a:lnTo>
                    <a:pt x="966474" y="179396"/>
                  </a:lnTo>
                  <a:lnTo>
                    <a:pt x="934647" y="147569"/>
                  </a:lnTo>
                  <a:lnTo>
                    <a:pt x="900348" y="118382"/>
                  </a:lnTo>
                  <a:lnTo>
                    <a:pt x="863744" y="92003"/>
                  </a:lnTo>
                  <a:lnTo>
                    <a:pt x="825002" y="68597"/>
                  </a:lnTo>
                  <a:lnTo>
                    <a:pt x="784289" y="48334"/>
                  </a:lnTo>
                  <a:lnTo>
                    <a:pt x="741773" y="31380"/>
                  </a:lnTo>
                  <a:lnTo>
                    <a:pt x="697621" y="17902"/>
                  </a:lnTo>
                  <a:lnTo>
                    <a:pt x="652000" y="8068"/>
                  </a:lnTo>
                  <a:lnTo>
                    <a:pt x="605078" y="2044"/>
                  </a:lnTo>
                  <a:lnTo>
                    <a:pt x="557022" y="0"/>
                  </a:lnTo>
                  <a:close/>
                </a:path>
              </a:pathLst>
            </a:custGeom>
            <a:solidFill>
              <a:srgbClr val="FFFFFF"/>
            </a:solidFill>
          </p:spPr>
          <p:txBody>
            <a:bodyPr wrap="square" lIns="0" tIns="0" rIns="0" bIns="0" rtlCol="0"/>
            <a:lstStyle/>
            <a:p/>
          </p:txBody>
        </p:sp>
        <p:sp>
          <p:nvSpPr>
            <p:cNvPr id="22" name="object 22" descr=""/>
            <p:cNvSpPr/>
            <p:nvPr/>
          </p:nvSpPr>
          <p:spPr>
            <a:xfrm>
              <a:off x="10216896" y="1505711"/>
              <a:ext cx="1114425" cy="1114425"/>
            </a:xfrm>
            <a:custGeom>
              <a:avLst/>
              <a:gdLst/>
              <a:ahLst/>
              <a:cxnLst/>
              <a:rect l="l" t="t" r="r" b="b"/>
              <a:pathLst>
                <a:path w="1114425" h="1114425">
                  <a:moveTo>
                    <a:pt x="0" y="557022"/>
                  </a:moveTo>
                  <a:lnTo>
                    <a:pt x="2044" y="508965"/>
                  </a:lnTo>
                  <a:lnTo>
                    <a:pt x="8068" y="462043"/>
                  </a:lnTo>
                  <a:lnTo>
                    <a:pt x="17902" y="416422"/>
                  </a:lnTo>
                  <a:lnTo>
                    <a:pt x="31380" y="372270"/>
                  </a:lnTo>
                  <a:lnTo>
                    <a:pt x="48334" y="329754"/>
                  </a:lnTo>
                  <a:lnTo>
                    <a:pt x="68597" y="289041"/>
                  </a:lnTo>
                  <a:lnTo>
                    <a:pt x="92003" y="250299"/>
                  </a:lnTo>
                  <a:lnTo>
                    <a:pt x="118382" y="213695"/>
                  </a:lnTo>
                  <a:lnTo>
                    <a:pt x="147569" y="179396"/>
                  </a:lnTo>
                  <a:lnTo>
                    <a:pt x="179396" y="147569"/>
                  </a:lnTo>
                  <a:lnTo>
                    <a:pt x="213695" y="118382"/>
                  </a:lnTo>
                  <a:lnTo>
                    <a:pt x="250299" y="92003"/>
                  </a:lnTo>
                  <a:lnTo>
                    <a:pt x="289041" y="68597"/>
                  </a:lnTo>
                  <a:lnTo>
                    <a:pt x="329754" y="48334"/>
                  </a:lnTo>
                  <a:lnTo>
                    <a:pt x="372270" y="31380"/>
                  </a:lnTo>
                  <a:lnTo>
                    <a:pt x="416422" y="17902"/>
                  </a:lnTo>
                  <a:lnTo>
                    <a:pt x="462043" y="8068"/>
                  </a:lnTo>
                  <a:lnTo>
                    <a:pt x="508965" y="2044"/>
                  </a:lnTo>
                  <a:lnTo>
                    <a:pt x="557022" y="0"/>
                  </a:lnTo>
                  <a:lnTo>
                    <a:pt x="605078" y="2044"/>
                  </a:lnTo>
                  <a:lnTo>
                    <a:pt x="652000" y="8068"/>
                  </a:lnTo>
                  <a:lnTo>
                    <a:pt x="697621" y="17902"/>
                  </a:lnTo>
                  <a:lnTo>
                    <a:pt x="741773" y="31380"/>
                  </a:lnTo>
                  <a:lnTo>
                    <a:pt x="784289" y="48334"/>
                  </a:lnTo>
                  <a:lnTo>
                    <a:pt x="825002" y="68597"/>
                  </a:lnTo>
                  <a:lnTo>
                    <a:pt x="863744" y="92003"/>
                  </a:lnTo>
                  <a:lnTo>
                    <a:pt x="900348" y="118382"/>
                  </a:lnTo>
                  <a:lnTo>
                    <a:pt x="934647" y="147569"/>
                  </a:lnTo>
                  <a:lnTo>
                    <a:pt x="966474" y="179396"/>
                  </a:lnTo>
                  <a:lnTo>
                    <a:pt x="995661" y="213695"/>
                  </a:lnTo>
                  <a:lnTo>
                    <a:pt x="1022040" y="250299"/>
                  </a:lnTo>
                  <a:lnTo>
                    <a:pt x="1045446" y="289041"/>
                  </a:lnTo>
                  <a:lnTo>
                    <a:pt x="1065709" y="329754"/>
                  </a:lnTo>
                  <a:lnTo>
                    <a:pt x="1082663" y="372270"/>
                  </a:lnTo>
                  <a:lnTo>
                    <a:pt x="1096141" y="416422"/>
                  </a:lnTo>
                  <a:lnTo>
                    <a:pt x="1105975" y="462043"/>
                  </a:lnTo>
                  <a:lnTo>
                    <a:pt x="1111999" y="508965"/>
                  </a:lnTo>
                  <a:lnTo>
                    <a:pt x="1114044" y="557022"/>
                  </a:lnTo>
                  <a:lnTo>
                    <a:pt x="1111999" y="605078"/>
                  </a:lnTo>
                  <a:lnTo>
                    <a:pt x="1105975" y="652000"/>
                  </a:lnTo>
                  <a:lnTo>
                    <a:pt x="1096141" y="697621"/>
                  </a:lnTo>
                  <a:lnTo>
                    <a:pt x="1082663" y="741773"/>
                  </a:lnTo>
                  <a:lnTo>
                    <a:pt x="1065709" y="784289"/>
                  </a:lnTo>
                  <a:lnTo>
                    <a:pt x="1045446" y="825002"/>
                  </a:lnTo>
                  <a:lnTo>
                    <a:pt x="1022040" y="863744"/>
                  </a:lnTo>
                  <a:lnTo>
                    <a:pt x="995661" y="900348"/>
                  </a:lnTo>
                  <a:lnTo>
                    <a:pt x="966474" y="934647"/>
                  </a:lnTo>
                  <a:lnTo>
                    <a:pt x="934647" y="966474"/>
                  </a:lnTo>
                  <a:lnTo>
                    <a:pt x="900348" y="995661"/>
                  </a:lnTo>
                  <a:lnTo>
                    <a:pt x="863744" y="1022040"/>
                  </a:lnTo>
                  <a:lnTo>
                    <a:pt x="825002" y="1045446"/>
                  </a:lnTo>
                  <a:lnTo>
                    <a:pt x="784289" y="1065709"/>
                  </a:lnTo>
                  <a:lnTo>
                    <a:pt x="741773" y="1082663"/>
                  </a:lnTo>
                  <a:lnTo>
                    <a:pt x="697621" y="1096141"/>
                  </a:lnTo>
                  <a:lnTo>
                    <a:pt x="652000" y="1105975"/>
                  </a:lnTo>
                  <a:lnTo>
                    <a:pt x="605078" y="1111999"/>
                  </a:lnTo>
                  <a:lnTo>
                    <a:pt x="557022" y="1114043"/>
                  </a:lnTo>
                  <a:lnTo>
                    <a:pt x="508965" y="1111999"/>
                  </a:lnTo>
                  <a:lnTo>
                    <a:pt x="462043" y="1105975"/>
                  </a:lnTo>
                  <a:lnTo>
                    <a:pt x="416422" y="1096141"/>
                  </a:lnTo>
                  <a:lnTo>
                    <a:pt x="372270" y="1082663"/>
                  </a:lnTo>
                  <a:lnTo>
                    <a:pt x="329754" y="1065709"/>
                  </a:lnTo>
                  <a:lnTo>
                    <a:pt x="289041" y="1045446"/>
                  </a:lnTo>
                  <a:lnTo>
                    <a:pt x="250299" y="1022040"/>
                  </a:lnTo>
                  <a:lnTo>
                    <a:pt x="213695" y="995661"/>
                  </a:lnTo>
                  <a:lnTo>
                    <a:pt x="179396" y="966474"/>
                  </a:lnTo>
                  <a:lnTo>
                    <a:pt x="147569" y="934647"/>
                  </a:lnTo>
                  <a:lnTo>
                    <a:pt x="118382" y="900348"/>
                  </a:lnTo>
                  <a:lnTo>
                    <a:pt x="92003" y="863744"/>
                  </a:lnTo>
                  <a:lnTo>
                    <a:pt x="68597" y="825002"/>
                  </a:lnTo>
                  <a:lnTo>
                    <a:pt x="48334" y="784289"/>
                  </a:lnTo>
                  <a:lnTo>
                    <a:pt x="31380" y="741773"/>
                  </a:lnTo>
                  <a:lnTo>
                    <a:pt x="17902" y="697621"/>
                  </a:lnTo>
                  <a:lnTo>
                    <a:pt x="8068" y="652000"/>
                  </a:lnTo>
                  <a:lnTo>
                    <a:pt x="2044" y="605078"/>
                  </a:lnTo>
                  <a:lnTo>
                    <a:pt x="0" y="557022"/>
                  </a:lnTo>
                  <a:close/>
                </a:path>
              </a:pathLst>
            </a:custGeom>
            <a:ln w="57150">
              <a:solidFill>
                <a:srgbClr val="54B8DB"/>
              </a:solidFill>
            </a:ln>
          </p:spPr>
          <p:txBody>
            <a:bodyPr wrap="square" lIns="0" tIns="0" rIns="0" bIns="0" rtlCol="0"/>
            <a:lstStyle/>
            <a:p/>
          </p:txBody>
        </p:sp>
        <p:pic>
          <p:nvPicPr>
            <p:cNvPr id="23" name="object 23" descr=""/>
            <p:cNvPicPr/>
            <p:nvPr/>
          </p:nvPicPr>
          <p:blipFill>
            <a:blip r:embed="rId5" cstate="print"/>
            <a:stretch>
              <a:fillRect/>
            </a:stretch>
          </p:blipFill>
          <p:spPr>
            <a:xfrm>
              <a:off x="10469879" y="1741931"/>
              <a:ext cx="652272" cy="652272"/>
            </a:xfrm>
            <a:prstGeom prst="rect">
              <a:avLst/>
            </a:prstGeom>
          </p:spPr>
        </p:pic>
      </p:grpSp>
      <p:sp>
        <p:nvSpPr>
          <p:cNvPr id="24" name="object 24" descr=""/>
          <p:cNvSpPr txBox="1"/>
          <p:nvPr/>
        </p:nvSpPr>
        <p:spPr>
          <a:xfrm>
            <a:off x="6154039" y="1163828"/>
            <a:ext cx="1170305" cy="299720"/>
          </a:xfrm>
          <a:prstGeom prst="rect">
            <a:avLst/>
          </a:prstGeom>
        </p:spPr>
        <p:txBody>
          <a:bodyPr wrap="square" lIns="0" tIns="12700" rIns="0" bIns="0" rtlCol="0" vert="horz">
            <a:spAutoFit/>
          </a:bodyPr>
          <a:lstStyle/>
          <a:p>
            <a:pPr marL="12700">
              <a:lnSpc>
                <a:spcPct val="100000"/>
              </a:lnSpc>
              <a:spcBef>
                <a:spcPts val="100"/>
              </a:spcBef>
            </a:pPr>
            <a:r>
              <a:rPr dirty="0" sz="1800" spc="-10" b="1">
                <a:latin typeface="Microsoft JhengHei"/>
                <a:cs typeface="Microsoft JhengHei"/>
              </a:rPr>
              <a:t>法規外加性</a:t>
            </a:r>
            <a:endParaRPr sz="1800">
              <a:latin typeface="Microsoft JhengHei"/>
              <a:cs typeface="Microsoft JhengHei"/>
            </a:endParaRPr>
          </a:p>
        </p:txBody>
      </p:sp>
      <p:sp>
        <p:nvSpPr>
          <p:cNvPr id="25" name="object 25" descr=""/>
          <p:cNvSpPr txBox="1"/>
          <p:nvPr/>
        </p:nvSpPr>
        <p:spPr>
          <a:xfrm>
            <a:off x="7565897" y="1154048"/>
            <a:ext cx="1168400" cy="299720"/>
          </a:xfrm>
          <a:prstGeom prst="rect">
            <a:avLst/>
          </a:prstGeom>
        </p:spPr>
        <p:txBody>
          <a:bodyPr wrap="square" lIns="0" tIns="12700" rIns="0" bIns="0" rtlCol="0" vert="horz">
            <a:spAutoFit/>
          </a:bodyPr>
          <a:lstStyle/>
          <a:p>
            <a:pPr marL="12700">
              <a:lnSpc>
                <a:spcPct val="100000"/>
              </a:lnSpc>
              <a:spcBef>
                <a:spcPts val="100"/>
              </a:spcBef>
            </a:pPr>
            <a:r>
              <a:rPr dirty="0" sz="1800" spc="-10" b="1">
                <a:latin typeface="Microsoft JhengHei"/>
                <a:cs typeface="Microsoft JhengHei"/>
              </a:rPr>
              <a:t>財務外加性</a:t>
            </a:r>
            <a:endParaRPr sz="1800">
              <a:latin typeface="Microsoft JhengHei"/>
              <a:cs typeface="Microsoft JhengHei"/>
            </a:endParaRPr>
          </a:p>
        </p:txBody>
      </p:sp>
      <p:sp>
        <p:nvSpPr>
          <p:cNvPr id="26" name="object 26" descr=""/>
          <p:cNvSpPr txBox="1"/>
          <p:nvPr/>
        </p:nvSpPr>
        <p:spPr>
          <a:xfrm>
            <a:off x="9009380" y="1163828"/>
            <a:ext cx="939800" cy="299720"/>
          </a:xfrm>
          <a:prstGeom prst="rect">
            <a:avLst/>
          </a:prstGeom>
        </p:spPr>
        <p:txBody>
          <a:bodyPr wrap="square" lIns="0" tIns="12700" rIns="0" bIns="0" rtlCol="0" vert="horz">
            <a:spAutoFit/>
          </a:bodyPr>
          <a:lstStyle/>
          <a:p>
            <a:pPr marL="12700">
              <a:lnSpc>
                <a:spcPct val="100000"/>
              </a:lnSpc>
              <a:spcBef>
                <a:spcPts val="100"/>
              </a:spcBef>
            </a:pPr>
            <a:r>
              <a:rPr dirty="0" sz="1800" spc="-15" b="1">
                <a:latin typeface="Microsoft JhengHei"/>
                <a:cs typeface="Microsoft JhengHei"/>
              </a:rPr>
              <a:t>障礙分析</a:t>
            </a:r>
            <a:endParaRPr sz="1800">
              <a:latin typeface="Microsoft JhengHei"/>
              <a:cs typeface="Microsoft JhengHei"/>
            </a:endParaRPr>
          </a:p>
        </p:txBody>
      </p:sp>
      <p:sp>
        <p:nvSpPr>
          <p:cNvPr id="27" name="object 27" descr=""/>
          <p:cNvSpPr txBox="1"/>
          <p:nvPr/>
        </p:nvSpPr>
        <p:spPr>
          <a:xfrm>
            <a:off x="10437114" y="1163828"/>
            <a:ext cx="711200" cy="299720"/>
          </a:xfrm>
          <a:prstGeom prst="rect">
            <a:avLst/>
          </a:prstGeom>
        </p:spPr>
        <p:txBody>
          <a:bodyPr wrap="square" lIns="0" tIns="12700" rIns="0" bIns="0" rtlCol="0" vert="horz">
            <a:spAutoFit/>
          </a:bodyPr>
          <a:lstStyle/>
          <a:p>
            <a:pPr marL="12700">
              <a:lnSpc>
                <a:spcPct val="100000"/>
              </a:lnSpc>
              <a:spcBef>
                <a:spcPts val="100"/>
              </a:spcBef>
            </a:pPr>
            <a:r>
              <a:rPr dirty="0" sz="1800" spc="-20" b="1">
                <a:latin typeface="Microsoft JhengHei"/>
                <a:cs typeface="Microsoft JhengHei"/>
              </a:rPr>
              <a:t>普遍性</a:t>
            </a:r>
            <a:endParaRPr sz="1800">
              <a:latin typeface="Microsoft JhengHei"/>
              <a:cs typeface="Microsoft JhengHei"/>
            </a:endParaRPr>
          </a:p>
        </p:txBody>
      </p:sp>
      <p:grpSp>
        <p:nvGrpSpPr>
          <p:cNvPr id="28" name="object 28" descr=""/>
          <p:cNvGrpSpPr/>
          <p:nvPr/>
        </p:nvGrpSpPr>
        <p:grpSpPr>
          <a:xfrm>
            <a:off x="6131433" y="3007042"/>
            <a:ext cx="5347335" cy="3124200"/>
            <a:chOff x="6131433" y="3007042"/>
            <a:chExt cx="5347335" cy="3124200"/>
          </a:xfrm>
        </p:grpSpPr>
        <p:sp>
          <p:nvSpPr>
            <p:cNvPr id="29" name="object 29" descr=""/>
            <p:cNvSpPr/>
            <p:nvPr/>
          </p:nvSpPr>
          <p:spPr>
            <a:xfrm>
              <a:off x="6160008" y="3192779"/>
              <a:ext cx="1112520" cy="1114425"/>
            </a:xfrm>
            <a:custGeom>
              <a:avLst/>
              <a:gdLst/>
              <a:ahLst/>
              <a:cxnLst/>
              <a:rect l="l" t="t" r="r" b="b"/>
              <a:pathLst>
                <a:path w="1112520" h="1114425">
                  <a:moveTo>
                    <a:pt x="556260" y="0"/>
                  </a:moveTo>
                  <a:lnTo>
                    <a:pt x="508263" y="2044"/>
                  </a:lnTo>
                  <a:lnTo>
                    <a:pt x="461401" y="8068"/>
                  </a:lnTo>
                  <a:lnTo>
                    <a:pt x="415839" y="17902"/>
                  </a:lnTo>
                  <a:lnTo>
                    <a:pt x="371745" y="31380"/>
                  </a:lnTo>
                  <a:lnTo>
                    <a:pt x="329286" y="48334"/>
                  </a:lnTo>
                  <a:lnTo>
                    <a:pt x="288628" y="68597"/>
                  </a:lnTo>
                  <a:lnTo>
                    <a:pt x="249939" y="92003"/>
                  </a:lnTo>
                  <a:lnTo>
                    <a:pt x="213385" y="118382"/>
                  </a:lnTo>
                  <a:lnTo>
                    <a:pt x="179134" y="147569"/>
                  </a:lnTo>
                  <a:lnTo>
                    <a:pt x="147353" y="179396"/>
                  </a:lnTo>
                  <a:lnTo>
                    <a:pt x="118208" y="213695"/>
                  </a:lnTo>
                  <a:lnTo>
                    <a:pt x="91867" y="250299"/>
                  </a:lnTo>
                  <a:lnTo>
                    <a:pt x="68496" y="289041"/>
                  </a:lnTo>
                  <a:lnTo>
                    <a:pt x="48262" y="329754"/>
                  </a:lnTo>
                  <a:lnTo>
                    <a:pt x="31333" y="372270"/>
                  </a:lnTo>
                  <a:lnTo>
                    <a:pt x="17875" y="416422"/>
                  </a:lnTo>
                  <a:lnTo>
                    <a:pt x="8055" y="462043"/>
                  </a:lnTo>
                  <a:lnTo>
                    <a:pt x="2041" y="508965"/>
                  </a:lnTo>
                  <a:lnTo>
                    <a:pt x="0" y="557022"/>
                  </a:lnTo>
                  <a:lnTo>
                    <a:pt x="2041" y="605078"/>
                  </a:lnTo>
                  <a:lnTo>
                    <a:pt x="8055" y="652000"/>
                  </a:lnTo>
                  <a:lnTo>
                    <a:pt x="17875" y="697621"/>
                  </a:lnTo>
                  <a:lnTo>
                    <a:pt x="31333" y="741773"/>
                  </a:lnTo>
                  <a:lnTo>
                    <a:pt x="48262" y="784289"/>
                  </a:lnTo>
                  <a:lnTo>
                    <a:pt x="68496" y="825002"/>
                  </a:lnTo>
                  <a:lnTo>
                    <a:pt x="91867" y="863744"/>
                  </a:lnTo>
                  <a:lnTo>
                    <a:pt x="118208" y="900348"/>
                  </a:lnTo>
                  <a:lnTo>
                    <a:pt x="147353" y="934647"/>
                  </a:lnTo>
                  <a:lnTo>
                    <a:pt x="179134" y="966474"/>
                  </a:lnTo>
                  <a:lnTo>
                    <a:pt x="213385" y="995661"/>
                  </a:lnTo>
                  <a:lnTo>
                    <a:pt x="249939" y="1022040"/>
                  </a:lnTo>
                  <a:lnTo>
                    <a:pt x="288628" y="1045446"/>
                  </a:lnTo>
                  <a:lnTo>
                    <a:pt x="329286" y="1065709"/>
                  </a:lnTo>
                  <a:lnTo>
                    <a:pt x="371745" y="1082663"/>
                  </a:lnTo>
                  <a:lnTo>
                    <a:pt x="415839" y="1096141"/>
                  </a:lnTo>
                  <a:lnTo>
                    <a:pt x="461401" y="1105975"/>
                  </a:lnTo>
                  <a:lnTo>
                    <a:pt x="508263" y="1111999"/>
                  </a:lnTo>
                  <a:lnTo>
                    <a:pt x="556260" y="1114044"/>
                  </a:lnTo>
                  <a:lnTo>
                    <a:pt x="604256" y="1111999"/>
                  </a:lnTo>
                  <a:lnTo>
                    <a:pt x="651118" y="1105975"/>
                  </a:lnTo>
                  <a:lnTo>
                    <a:pt x="696680" y="1096141"/>
                  </a:lnTo>
                  <a:lnTo>
                    <a:pt x="740774" y="1082663"/>
                  </a:lnTo>
                  <a:lnTo>
                    <a:pt x="783233" y="1065709"/>
                  </a:lnTo>
                  <a:lnTo>
                    <a:pt x="823891" y="1045446"/>
                  </a:lnTo>
                  <a:lnTo>
                    <a:pt x="862580" y="1022040"/>
                  </a:lnTo>
                  <a:lnTo>
                    <a:pt x="899134" y="995661"/>
                  </a:lnTo>
                  <a:lnTo>
                    <a:pt x="933385" y="966474"/>
                  </a:lnTo>
                  <a:lnTo>
                    <a:pt x="965166" y="934647"/>
                  </a:lnTo>
                  <a:lnTo>
                    <a:pt x="994311" y="900348"/>
                  </a:lnTo>
                  <a:lnTo>
                    <a:pt x="1020652" y="863744"/>
                  </a:lnTo>
                  <a:lnTo>
                    <a:pt x="1044023" y="825002"/>
                  </a:lnTo>
                  <a:lnTo>
                    <a:pt x="1064257" y="784289"/>
                  </a:lnTo>
                  <a:lnTo>
                    <a:pt x="1081186" y="741773"/>
                  </a:lnTo>
                  <a:lnTo>
                    <a:pt x="1094644" y="697621"/>
                  </a:lnTo>
                  <a:lnTo>
                    <a:pt x="1104464" y="652000"/>
                  </a:lnTo>
                  <a:lnTo>
                    <a:pt x="1110478" y="605078"/>
                  </a:lnTo>
                  <a:lnTo>
                    <a:pt x="1112519" y="557022"/>
                  </a:lnTo>
                  <a:lnTo>
                    <a:pt x="1110478" y="508965"/>
                  </a:lnTo>
                  <a:lnTo>
                    <a:pt x="1104464" y="462043"/>
                  </a:lnTo>
                  <a:lnTo>
                    <a:pt x="1094644" y="416422"/>
                  </a:lnTo>
                  <a:lnTo>
                    <a:pt x="1081186" y="372270"/>
                  </a:lnTo>
                  <a:lnTo>
                    <a:pt x="1064257" y="329754"/>
                  </a:lnTo>
                  <a:lnTo>
                    <a:pt x="1044023" y="289041"/>
                  </a:lnTo>
                  <a:lnTo>
                    <a:pt x="1020652" y="250299"/>
                  </a:lnTo>
                  <a:lnTo>
                    <a:pt x="994311" y="213695"/>
                  </a:lnTo>
                  <a:lnTo>
                    <a:pt x="965166" y="179396"/>
                  </a:lnTo>
                  <a:lnTo>
                    <a:pt x="933385" y="147569"/>
                  </a:lnTo>
                  <a:lnTo>
                    <a:pt x="899134" y="118382"/>
                  </a:lnTo>
                  <a:lnTo>
                    <a:pt x="862580" y="92003"/>
                  </a:lnTo>
                  <a:lnTo>
                    <a:pt x="823891" y="68597"/>
                  </a:lnTo>
                  <a:lnTo>
                    <a:pt x="783233" y="48334"/>
                  </a:lnTo>
                  <a:lnTo>
                    <a:pt x="740774" y="31380"/>
                  </a:lnTo>
                  <a:lnTo>
                    <a:pt x="696680" y="17902"/>
                  </a:lnTo>
                  <a:lnTo>
                    <a:pt x="651118" y="8068"/>
                  </a:lnTo>
                  <a:lnTo>
                    <a:pt x="604256" y="2044"/>
                  </a:lnTo>
                  <a:lnTo>
                    <a:pt x="556260" y="0"/>
                  </a:lnTo>
                  <a:close/>
                </a:path>
              </a:pathLst>
            </a:custGeom>
            <a:solidFill>
              <a:srgbClr val="FFFFFF"/>
            </a:solidFill>
          </p:spPr>
          <p:txBody>
            <a:bodyPr wrap="square" lIns="0" tIns="0" rIns="0" bIns="0" rtlCol="0"/>
            <a:lstStyle/>
            <a:p/>
          </p:txBody>
        </p:sp>
        <p:sp>
          <p:nvSpPr>
            <p:cNvPr id="30" name="object 30" descr=""/>
            <p:cNvSpPr/>
            <p:nvPr/>
          </p:nvSpPr>
          <p:spPr>
            <a:xfrm>
              <a:off x="6160008" y="3192779"/>
              <a:ext cx="1112520" cy="1114425"/>
            </a:xfrm>
            <a:custGeom>
              <a:avLst/>
              <a:gdLst/>
              <a:ahLst/>
              <a:cxnLst/>
              <a:rect l="l" t="t" r="r" b="b"/>
              <a:pathLst>
                <a:path w="1112520" h="1114425">
                  <a:moveTo>
                    <a:pt x="0" y="557022"/>
                  </a:moveTo>
                  <a:lnTo>
                    <a:pt x="2041" y="508965"/>
                  </a:lnTo>
                  <a:lnTo>
                    <a:pt x="8055" y="462043"/>
                  </a:lnTo>
                  <a:lnTo>
                    <a:pt x="17875" y="416422"/>
                  </a:lnTo>
                  <a:lnTo>
                    <a:pt x="31333" y="372270"/>
                  </a:lnTo>
                  <a:lnTo>
                    <a:pt x="48262" y="329754"/>
                  </a:lnTo>
                  <a:lnTo>
                    <a:pt x="68496" y="289041"/>
                  </a:lnTo>
                  <a:lnTo>
                    <a:pt x="91867" y="250299"/>
                  </a:lnTo>
                  <a:lnTo>
                    <a:pt x="118208" y="213695"/>
                  </a:lnTo>
                  <a:lnTo>
                    <a:pt x="147353" y="179396"/>
                  </a:lnTo>
                  <a:lnTo>
                    <a:pt x="179134" y="147569"/>
                  </a:lnTo>
                  <a:lnTo>
                    <a:pt x="213385" y="118382"/>
                  </a:lnTo>
                  <a:lnTo>
                    <a:pt x="249939" y="92003"/>
                  </a:lnTo>
                  <a:lnTo>
                    <a:pt x="288628" y="68597"/>
                  </a:lnTo>
                  <a:lnTo>
                    <a:pt x="329286" y="48334"/>
                  </a:lnTo>
                  <a:lnTo>
                    <a:pt x="371745" y="31380"/>
                  </a:lnTo>
                  <a:lnTo>
                    <a:pt x="415839" y="17902"/>
                  </a:lnTo>
                  <a:lnTo>
                    <a:pt x="461401" y="8068"/>
                  </a:lnTo>
                  <a:lnTo>
                    <a:pt x="508263" y="2044"/>
                  </a:lnTo>
                  <a:lnTo>
                    <a:pt x="556260" y="0"/>
                  </a:lnTo>
                  <a:lnTo>
                    <a:pt x="604256" y="2044"/>
                  </a:lnTo>
                  <a:lnTo>
                    <a:pt x="651118" y="8068"/>
                  </a:lnTo>
                  <a:lnTo>
                    <a:pt x="696680" y="17902"/>
                  </a:lnTo>
                  <a:lnTo>
                    <a:pt x="740774" y="31380"/>
                  </a:lnTo>
                  <a:lnTo>
                    <a:pt x="783233" y="48334"/>
                  </a:lnTo>
                  <a:lnTo>
                    <a:pt x="823891" y="68597"/>
                  </a:lnTo>
                  <a:lnTo>
                    <a:pt x="862580" y="92003"/>
                  </a:lnTo>
                  <a:lnTo>
                    <a:pt x="899134" y="118382"/>
                  </a:lnTo>
                  <a:lnTo>
                    <a:pt x="933385" y="147569"/>
                  </a:lnTo>
                  <a:lnTo>
                    <a:pt x="965166" y="179396"/>
                  </a:lnTo>
                  <a:lnTo>
                    <a:pt x="994311" y="213695"/>
                  </a:lnTo>
                  <a:lnTo>
                    <a:pt x="1020652" y="250299"/>
                  </a:lnTo>
                  <a:lnTo>
                    <a:pt x="1044023" y="289041"/>
                  </a:lnTo>
                  <a:lnTo>
                    <a:pt x="1064257" y="329754"/>
                  </a:lnTo>
                  <a:lnTo>
                    <a:pt x="1081186" y="372270"/>
                  </a:lnTo>
                  <a:lnTo>
                    <a:pt x="1094644" y="416422"/>
                  </a:lnTo>
                  <a:lnTo>
                    <a:pt x="1104464" y="462043"/>
                  </a:lnTo>
                  <a:lnTo>
                    <a:pt x="1110478" y="508965"/>
                  </a:lnTo>
                  <a:lnTo>
                    <a:pt x="1112519" y="557022"/>
                  </a:lnTo>
                  <a:lnTo>
                    <a:pt x="1110478" y="605078"/>
                  </a:lnTo>
                  <a:lnTo>
                    <a:pt x="1104464" y="652000"/>
                  </a:lnTo>
                  <a:lnTo>
                    <a:pt x="1094644" y="697621"/>
                  </a:lnTo>
                  <a:lnTo>
                    <a:pt x="1081186" y="741773"/>
                  </a:lnTo>
                  <a:lnTo>
                    <a:pt x="1064257" y="784289"/>
                  </a:lnTo>
                  <a:lnTo>
                    <a:pt x="1044023" y="825002"/>
                  </a:lnTo>
                  <a:lnTo>
                    <a:pt x="1020652" y="863744"/>
                  </a:lnTo>
                  <a:lnTo>
                    <a:pt x="994311" y="900348"/>
                  </a:lnTo>
                  <a:lnTo>
                    <a:pt x="965166" y="934647"/>
                  </a:lnTo>
                  <a:lnTo>
                    <a:pt x="933385" y="966474"/>
                  </a:lnTo>
                  <a:lnTo>
                    <a:pt x="899134" y="995661"/>
                  </a:lnTo>
                  <a:lnTo>
                    <a:pt x="862580" y="1022040"/>
                  </a:lnTo>
                  <a:lnTo>
                    <a:pt x="823891" y="1045446"/>
                  </a:lnTo>
                  <a:lnTo>
                    <a:pt x="783233" y="1065709"/>
                  </a:lnTo>
                  <a:lnTo>
                    <a:pt x="740774" y="1082663"/>
                  </a:lnTo>
                  <a:lnTo>
                    <a:pt x="696680" y="1096141"/>
                  </a:lnTo>
                  <a:lnTo>
                    <a:pt x="651118" y="1105975"/>
                  </a:lnTo>
                  <a:lnTo>
                    <a:pt x="604256" y="1111999"/>
                  </a:lnTo>
                  <a:lnTo>
                    <a:pt x="556260" y="1114044"/>
                  </a:lnTo>
                  <a:lnTo>
                    <a:pt x="508263" y="1111999"/>
                  </a:lnTo>
                  <a:lnTo>
                    <a:pt x="461401" y="1105975"/>
                  </a:lnTo>
                  <a:lnTo>
                    <a:pt x="415839" y="1096141"/>
                  </a:lnTo>
                  <a:lnTo>
                    <a:pt x="371745" y="1082663"/>
                  </a:lnTo>
                  <a:lnTo>
                    <a:pt x="329286" y="1065709"/>
                  </a:lnTo>
                  <a:lnTo>
                    <a:pt x="288628" y="1045446"/>
                  </a:lnTo>
                  <a:lnTo>
                    <a:pt x="249939" y="1022040"/>
                  </a:lnTo>
                  <a:lnTo>
                    <a:pt x="213385" y="995661"/>
                  </a:lnTo>
                  <a:lnTo>
                    <a:pt x="179134" y="966474"/>
                  </a:lnTo>
                  <a:lnTo>
                    <a:pt x="147353" y="934647"/>
                  </a:lnTo>
                  <a:lnTo>
                    <a:pt x="118208" y="900348"/>
                  </a:lnTo>
                  <a:lnTo>
                    <a:pt x="91867" y="863744"/>
                  </a:lnTo>
                  <a:lnTo>
                    <a:pt x="68496" y="825002"/>
                  </a:lnTo>
                  <a:lnTo>
                    <a:pt x="48262" y="784289"/>
                  </a:lnTo>
                  <a:lnTo>
                    <a:pt x="31333" y="741773"/>
                  </a:lnTo>
                  <a:lnTo>
                    <a:pt x="17875" y="697621"/>
                  </a:lnTo>
                  <a:lnTo>
                    <a:pt x="8055" y="652000"/>
                  </a:lnTo>
                  <a:lnTo>
                    <a:pt x="2041" y="605078"/>
                  </a:lnTo>
                  <a:lnTo>
                    <a:pt x="0" y="557022"/>
                  </a:lnTo>
                  <a:close/>
                </a:path>
              </a:pathLst>
            </a:custGeom>
            <a:ln w="57150">
              <a:solidFill>
                <a:srgbClr val="00AF50"/>
              </a:solidFill>
            </a:ln>
          </p:spPr>
          <p:txBody>
            <a:bodyPr wrap="square" lIns="0" tIns="0" rIns="0" bIns="0" rtlCol="0"/>
            <a:lstStyle/>
            <a:p/>
          </p:txBody>
        </p:sp>
        <p:pic>
          <p:nvPicPr>
            <p:cNvPr id="31" name="object 31" descr=""/>
            <p:cNvPicPr/>
            <p:nvPr/>
          </p:nvPicPr>
          <p:blipFill>
            <a:blip r:embed="rId2" cstate="print"/>
            <a:stretch>
              <a:fillRect/>
            </a:stretch>
          </p:blipFill>
          <p:spPr>
            <a:xfrm>
              <a:off x="6417564" y="3450335"/>
              <a:ext cx="652271" cy="652271"/>
            </a:xfrm>
            <a:prstGeom prst="rect">
              <a:avLst/>
            </a:prstGeom>
          </p:spPr>
        </p:pic>
        <p:sp>
          <p:nvSpPr>
            <p:cNvPr id="32" name="object 32" descr=""/>
            <p:cNvSpPr/>
            <p:nvPr/>
          </p:nvSpPr>
          <p:spPr>
            <a:xfrm>
              <a:off x="7534656" y="3188207"/>
              <a:ext cx="1114425" cy="1114425"/>
            </a:xfrm>
            <a:custGeom>
              <a:avLst/>
              <a:gdLst/>
              <a:ahLst/>
              <a:cxnLst/>
              <a:rect l="l" t="t" r="r" b="b"/>
              <a:pathLst>
                <a:path w="1114425" h="1114425">
                  <a:moveTo>
                    <a:pt x="557022" y="0"/>
                  </a:moveTo>
                  <a:lnTo>
                    <a:pt x="508965" y="2044"/>
                  </a:lnTo>
                  <a:lnTo>
                    <a:pt x="462043" y="8068"/>
                  </a:lnTo>
                  <a:lnTo>
                    <a:pt x="416422" y="17902"/>
                  </a:lnTo>
                  <a:lnTo>
                    <a:pt x="372270" y="31380"/>
                  </a:lnTo>
                  <a:lnTo>
                    <a:pt x="329754" y="48334"/>
                  </a:lnTo>
                  <a:lnTo>
                    <a:pt x="289041" y="68597"/>
                  </a:lnTo>
                  <a:lnTo>
                    <a:pt x="250299" y="92003"/>
                  </a:lnTo>
                  <a:lnTo>
                    <a:pt x="213695" y="118382"/>
                  </a:lnTo>
                  <a:lnTo>
                    <a:pt x="179396" y="147569"/>
                  </a:lnTo>
                  <a:lnTo>
                    <a:pt x="147569" y="179396"/>
                  </a:lnTo>
                  <a:lnTo>
                    <a:pt x="118382" y="213695"/>
                  </a:lnTo>
                  <a:lnTo>
                    <a:pt x="92003" y="250299"/>
                  </a:lnTo>
                  <a:lnTo>
                    <a:pt x="68597" y="289041"/>
                  </a:lnTo>
                  <a:lnTo>
                    <a:pt x="48334" y="329754"/>
                  </a:lnTo>
                  <a:lnTo>
                    <a:pt x="31380" y="372270"/>
                  </a:lnTo>
                  <a:lnTo>
                    <a:pt x="17902" y="416422"/>
                  </a:lnTo>
                  <a:lnTo>
                    <a:pt x="8068" y="462043"/>
                  </a:lnTo>
                  <a:lnTo>
                    <a:pt x="2044" y="508965"/>
                  </a:lnTo>
                  <a:lnTo>
                    <a:pt x="0" y="557021"/>
                  </a:lnTo>
                  <a:lnTo>
                    <a:pt x="2044" y="605078"/>
                  </a:lnTo>
                  <a:lnTo>
                    <a:pt x="8068" y="652000"/>
                  </a:lnTo>
                  <a:lnTo>
                    <a:pt x="17902" y="697621"/>
                  </a:lnTo>
                  <a:lnTo>
                    <a:pt x="31380" y="741773"/>
                  </a:lnTo>
                  <a:lnTo>
                    <a:pt x="48334" y="784289"/>
                  </a:lnTo>
                  <a:lnTo>
                    <a:pt x="68597" y="825002"/>
                  </a:lnTo>
                  <a:lnTo>
                    <a:pt x="92003" y="863744"/>
                  </a:lnTo>
                  <a:lnTo>
                    <a:pt x="118382" y="900348"/>
                  </a:lnTo>
                  <a:lnTo>
                    <a:pt x="147569" y="934647"/>
                  </a:lnTo>
                  <a:lnTo>
                    <a:pt x="179396" y="966474"/>
                  </a:lnTo>
                  <a:lnTo>
                    <a:pt x="213695" y="995661"/>
                  </a:lnTo>
                  <a:lnTo>
                    <a:pt x="250299" y="1022040"/>
                  </a:lnTo>
                  <a:lnTo>
                    <a:pt x="289041" y="1045446"/>
                  </a:lnTo>
                  <a:lnTo>
                    <a:pt x="329754" y="1065709"/>
                  </a:lnTo>
                  <a:lnTo>
                    <a:pt x="372270" y="1082663"/>
                  </a:lnTo>
                  <a:lnTo>
                    <a:pt x="416422" y="1096141"/>
                  </a:lnTo>
                  <a:lnTo>
                    <a:pt x="462043" y="1105975"/>
                  </a:lnTo>
                  <a:lnTo>
                    <a:pt x="508965" y="1111999"/>
                  </a:lnTo>
                  <a:lnTo>
                    <a:pt x="557022" y="1114043"/>
                  </a:lnTo>
                  <a:lnTo>
                    <a:pt x="605078" y="1111999"/>
                  </a:lnTo>
                  <a:lnTo>
                    <a:pt x="652000" y="1105975"/>
                  </a:lnTo>
                  <a:lnTo>
                    <a:pt x="697621" y="1096141"/>
                  </a:lnTo>
                  <a:lnTo>
                    <a:pt x="741773" y="1082663"/>
                  </a:lnTo>
                  <a:lnTo>
                    <a:pt x="784289" y="1065709"/>
                  </a:lnTo>
                  <a:lnTo>
                    <a:pt x="825002" y="1045446"/>
                  </a:lnTo>
                  <a:lnTo>
                    <a:pt x="863744" y="1022040"/>
                  </a:lnTo>
                  <a:lnTo>
                    <a:pt x="900348" y="995661"/>
                  </a:lnTo>
                  <a:lnTo>
                    <a:pt x="934647" y="966474"/>
                  </a:lnTo>
                  <a:lnTo>
                    <a:pt x="966474" y="934647"/>
                  </a:lnTo>
                  <a:lnTo>
                    <a:pt x="995661" y="900348"/>
                  </a:lnTo>
                  <a:lnTo>
                    <a:pt x="1022040" y="863744"/>
                  </a:lnTo>
                  <a:lnTo>
                    <a:pt x="1045446" y="825002"/>
                  </a:lnTo>
                  <a:lnTo>
                    <a:pt x="1065709" y="784289"/>
                  </a:lnTo>
                  <a:lnTo>
                    <a:pt x="1082663" y="741773"/>
                  </a:lnTo>
                  <a:lnTo>
                    <a:pt x="1096141" y="697621"/>
                  </a:lnTo>
                  <a:lnTo>
                    <a:pt x="1105975" y="652000"/>
                  </a:lnTo>
                  <a:lnTo>
                    <a:pt x="1111999" y="605078"/>
                  </a:lnTo>
                  <a:lnTo>
                    <a:pt x="1114044" y="557021"/>
                  </a:lnTo>
                  <a:lnTo>
                    <a:pt x="1111999" y="508965"/>
                  </a:lnTo>
                  <a:lnTo>
                    <a:pt x="1105975" y="462043"/>
                  </a:lnTo>
                  <a:lnTo>
                    <a:pt x="1096141" y="416422"/>
                  </a:lnTo>
                  <a:lnTo>
                    <a:pt x="1082663" y="372270"/>
                  </a:lnTo>
                  <a:lnTo>
                    <a:pt x="1065709" y="329754"/>
                  </a:lnTo>
                  <a:lnTo>
                    <a:pt x="1045446" y="289041"/>
                  </a:lnTo>
                  <a:lnTo>
                    <a:pt x="1022040" y="250299"/>
                  </a:lnTo>
                  <a:lnTo>
                    <a:pt x="995661" y="213695"/>
                  </a:lnTo>
                  <a:lnTo>
                    <a:pt x="966474" y="179396"/>
                  </a:lnTo>
                  <a:lnTo>
                    <a:pt x="934647" y="147569"/>
                  </a:lnTo>
                  <a:lnTo>
                    <a:pt x="900348" y="118382"/>
                  </a:lnTo>
                  <a:lnTo>
                    <a:pt x="863744" y="92003"/>
                  </a:lnTo>
                  <a:lnTo>
                    <a:pt x="825002" y="68597"/>
                  </a:lnTo>
                  <a:lnTo>
                    <a:pt x="784289" y="48334"/>
                  </a:lnTo>
                  <a:lnTo>
                    <a:pt x="741773" y="31380"/>
                  </a:lnTo>
                  <a:lnTo>
                    <a:pt x="697621" y="17902"/>
                  </a:lnTo>
                  <a:lnTo>
                    <a:pt x="652000" y="8068"/>
                  </a:lnTo>
                  <a:lnTo>
                    <a:pt x="605078" y="2044"/>
                  </a:lnTo>
                  <a:lnTo>
                    <a:pt x="557022" y="0"/>
                  </a:lnTo>
                  <a:close/>
                </a:path>
              </a:pathLst>
            </a:custGeom>
            <a:solidFill>
              <a:srgbClr val="FFFFFF"/>
            </a:solidFill>
          </p:spPr>
          <p:txBody>
            <a:bodyPr wrap="square" lIns="0" tIns="0" rIns="0" bIns="0" rtlCol="0"/>
            <a:lstStyle/>
            <a:p/>
          </p:txBody>
        </p:sp>
        <p:sp>
          <p:nvSpPr>
            <p:cNvPr id="33" name="object 33" descr=""/>
            <p:cNvSpPr/>
            <p:nvPr/>
          </p:nvSpPr>
          <p:spPr>
            <a:xfrm>
              <a:off x="7534656" y="3188207"/>
              <a:ext cx="1114425" cy="1114425"/>
            </a:xfrm>
            <a:custGeom>
              <a:avLst/>
              <a:gdLst/>
              <a:ahLst/>
              <a:cxnLst/>
              <a:rect l="l" t="t" r="r" b="b"/>
              <a:pathLst>
                <a:path w="1114425" h="1114425">
                  <a:moveTo>
                    <a:pt x="0" y="557021"/>
                  </a:moveTo>
                  <a:lnTo>
                    <a:pt x="2044" y="508965"/>
                  </a:lnTo>
                  <a:lnTo>
                    <a:pt x="8068" y="462043"/>
                  </a:lnTo>
                  <a:lnTo>
                    <a:pt x="17902" y="416422"/>
                  </a:lnTo>
                  <a:lnTo>
                    <a:pt x="31380" y="372270"/>
                  </a:lnTo>
                  <a:lnTo>
                    <a:pt x="48334" y="329754"/>
                  </a:lnTo>
                  <a:lnTo>
                    <a:pt x="68597" y="289041"/>
                  </a:lnTo>
                  <a:lnTo>
                    <a:pt x="92003" y="250299"/>
                  </a:lnTo>
                  <a:lnTo>
                    <a:pt x="118382" y="213695"/>
                  </a:lnTo>
                  <a:lnTo>
                    <a:pt x="147569" y="179396"/>
                  </a:lnTo>
                  <a:lnTo>
                    <a:pt x="179396" y="147569"/>
                  </a:lnTo>
                  <a:lnTo>
                    <a:pt x="213695" y="118382"/>
                  </a:lnTo>
                  <a:lnTo>
                    <a:pt x="250299" y="92003"/>
                  </a:lnTo>
                  <a:lnTo>
                    <a:pt x="289041" y="68597"/>
                  </a:lnTo>
                  <a:lnTo>
                    <a:pt x="329754" y="48334"/>
                  </a:lnTo>
                  <a:lnTo>
                    <a:pt x="372270" y="31380"/>
                  </a:lnTo>
                  <a:lnTo>
                    <a:pt x="416422" y="17902"/>
                  </a:lnTo>
                  <a:lnTo>
                    <a:pt x="462043" y="8068"/>
                  </a:lnTo>
                  <a:lnTo>
                    <a:pt x="508965" y="2044"/>
                  </a:lnTo>
                  <a:lnTo>
                    <a:pt x="557022" y="0"/>
                  </a:lnTo>
                  <a:lnTo>
                    <a:pt x="605078" y="2044"/>
                  </a:lnTo>
                  <a:lnTo>
                    <a:pt x="652000" y="8068"/>
                  </a:lnTo>
                  <a:lnTo>
                    <a:pt x="697621" y="17902"/>
                  </a:lnTo>
                  <a:lnTo>
                    <a:pt x="741773" y="31380"/>
                  </a:lnTo>
                  <a:lnTo>
                    <a:pt x="784289" y="48334"/>
                  </a:lnTo>
                  <a:lnTo>
                    <a:pt x="825002" y="68597"/>
                  </a:lnTo>
                  <a:lnTo>
                    <a:pt x="863744" y="92003"/>
                  </a:lnTo>
                  <a:lnTo>
                    <a:pt x="900348" y="118382"/>
                  </a:lnTo>
                  <a:lnTo>
                    <a:pt x="934647" y="147569"/>
                  </a:lnTo>
                  <a:lnTo>
                    <a:pt x="966474" y="179396"/>
                  </a:lnTo>
                  <a:lnTo>
                    <a:pt x="995661" y="213695"/>
                  </a:lnTo>
                  <a:lnTo>
                    <a:pt x="1022040" y="250299"/>
                  </a:lnTo>
                  <a:lnTo>
                    <a:pt x="1045446" y="289041"/>
                  </a:lnTo>
                  <a:lnTo>
                    <a:pt x="1065709" y="329754"/>
                  </a:lnTo>
                  <a:lnTo>
                    <a:pt x="1082663" y="372270"/>
                  </a:lnTo>
                  <a:lnTo>
                    <a:pt x="1096141" y="416422"/>
                  </a:lnTo>
                  <a:lnTo>
                    <a:pt x="1105975" y="462043"/>
                  </a:lnTo>
                  <a:lnTo>
                    <a:pt x="1111999" y="508965"/>
                  </a:lnTo>
                  <a:lnTo>
                    <a:pt x="1114044" y="557021"/>
                  </a:lnTo>
                  <a:lnTo>
                    <a:pt x="1111999" y="605078"/>
                  </a:lnTo>
                  <a:lnTo>
                    <a:pt x="1105975" y="652000"/>
                  </a:lnTo>
                  <a:lnTo>
                    <a:pt x="1096141" y="697621"/>
                  </a:lnTo>
                  <a:lnTo>
                    <a:pt x="1082663" y="741773"/>
                  </a:lnTo>
                  <a:lnTo>
                    <a:pt x="1065709" y="784289"/>
                  </a:lnTo>
                  <a:lnTo>
                    <a:pt x="1045446" y="825002"/>
                  </a:lnTo>
                  <a:lnTo>
                    <a:pt x="1022040" y="863744"/>
                  </a:lnTo>
                  <a:lnTo>
                    <a:pt x="995661" y="900348"/>
                  </a:lnTo>
                  <a:lnTo>
                    <a:pt x="966474" y="934647"/>
                  </a:lnTo>
                  <a:lnTo>
                    <a:pt x="934647" y="966474"/>
                  </a:lnTo>
                  <a:lnTo>
                    <a:pt x="900348" y="995661"/>
                  </a:lnTo>
                  <a:lnTo>
                    <a:pt x="863744" y="1022040"/>
                  </a:lnTo>
                  <a:lnTo>
                    <a:pt x="825002" y="1045446"/>
                  </a:lnTo>
                  <a:lnTo>
                    <a:pt x="784289" y="1065709"/>
                  </a:lnTo>
                  <a:lnTo>
                    <a:pt x="741773" y="1082663"/>
                  </a:lnTo>
                  <a:lnTo>
                    <a:pt x="697621" y="1096141"/>
                  </a:lnTo>
                  <a:lnTo>
                    <a:pt x="652000" y="1105975"/>
                  </a:lnTo>
                  <a:lnTo>
                    <a:pt x="605078" y="1111999"/>
                  </a:lnTo>
                  <a:lnTo>
                    <a:pt x="557022" y="1114043"/>
                  </a:lnTo>
                  <a:lnTo>
                    <a:pt x="508965" y="1111999"/>
                  </a:lnTo>
                  <a:lnTo>
                    <a:pt x="462043" y="1105975"/>
                  </a:lnTo>
                  <a:lnTo>
                    <a:pt x="416422" y="1096141"/>
                  </a:lnTo>
                  <a:lnTo>
                    <a:pt x="372270" y="1082663"/>
                  </a:lnTo>
                  <a:lnTo>
                    <a:pt x="329754" y="1065709"/>
                  </a:lnTo>
                  <a:lnTo>
                    <a:pt x="289041" y="1045446"/>
                  </a:lnTo>
                  <a:lnTo>
                    <a:pt x="250299" y="1022040"/>
                  </a:lnTo>
                  <a:lnTo>
                    <a:pt x="213695" y="995661"/>
                  </a:lnTo>
                  <a:lnTo>
                    <a:pt x="179396" y="966474"/>
                  </a:lnTo>
                  <a:lnTo>
                    <a:pt x="147569" y="934647"/>
                  </a:lnTo>
                  <a:lnTo>
                    <a:pt x="118382" y="900348"/>
                  </a:lnTo>
                  <a:lnTo>
                    <a:pt x="92003" y="863744"/>
                  </a:lnTo>
                  <a:lnTo>
                    <a:pt x="68597" y="825002"/>
                  </a:lnTo>
                  <a:lnTo>
                    <a:pt x="48334" y="784289"/>
                  </a:lnTo>
                  <a:lnTo>
                    <a:pt x="31380" y="741773"/>
                  </a:lnTo>
                  <a:lnTo>
                    <a:pt x="17902" y="697621"/>
                  </a:lnTo>
                  <a:lnTo>
                    <a:pt x="8068" y="652000"/>
                  </a:lnTo>
                  <a:lnTo>
                    <a:pt x="2044" y="605078"/>
                  </a:lnTo>
                  <a:lnTo>
                    <a:pt x="0" y="557021"/>
                  </a:lnTo>
                  <a:close/>
                </a:path>
              </a:pathLst>
            </a:custGeom>
            <a:ln w="57150">
              <a:solidFill>
                <a:srgbClr val="9E9E9E"/>
              </a:solidFill>
            </a:ln>
          </p:spPr>
          <p:txBody>
            <a:bodyPr wrap="square" lIns="0" tIns="0" rIns="0" bIns="0" rtlCol="0"/>
            <a:lstStyle/>
            <a:p/>
          </p:txBody>
        </p:sp>
        <p:pic>
          <p:nvPicPr>
            <p:cNvPr id="34" name="object 34" descr=""/>
            <p:cNvPicPr/>
            <p:nvPr/>
          </p:nvPicPr>
          <p:blipFill>
            <a:blip r:embed="rId3" cstate="print"/>
            <a:stretch>
              <a:fillRect/>
            </a:stretch>
          </p:blipFill>
          <p:spPr>
            <a:xfrm>
              <a:off x="7763256" y="3412235"/>
              <a:ext cx="652272" cy="652271"/>
            </a:xfrm>
            <a:prstGeom prst="rect">
              <a:avLst/>
            </a:prstGeom>
          </p:spPr>
        </p:pic>
        <p:sp>
          <p:nvSpPr>
            <p:cNvPr id="35" name="object 35" descr=""/>
            <p:cNvSpPr/>
            <p:nvPr/>
          </p:nvSpPr>
          <p:spPr>
            <a:xfrm>
              <a:off x="8875776" y="3188207"/>
              <a:ext cx="1114425" cy="1114425"/>
            </a:xfrm>
            <a:custGeom>
              <a:avLst/>
              <a:gdLst/>
              <a:ahLst/>
              <a:cxnLst/>
              <a:rect l="l" t="t" r="r" b="b"/>
              <a:pathLst>
                <a:path w="1114425" h="1114425">
                  <a:moveTo>
                    <a:pt x="557022" y="0"/>
                  </a:moveTo>
                  <a:lnTo>
                    <a:pt x="508965" y="2044"/>
                  </a:lnTo>
                  <a:lnTo>
                    <a:pt x="462043" y="8068"/>
                  </a:lnTo>
                  <a:lnTo>
                    <a:pt x="416422" y="17902"/>
                  </a:lnTo>
                  <a:lnTo>
                    <a:pt x="372270" y="31380"/>
                  </a:lnTo>
                  <a:lnTo>
                    <a:pt x="329754" y="48334"/>
                  </a:lnTo>
                  <a:lnTo>
                    <a:pt x="289041" y="68597"/>
                  </a:lnTo>
                  <a:lnTo>
                    <a:pt x="250299" y="92003"/>
                  </a:lnTo>
                  <a:lnTo>
                    <a:pt x="213695" y="118382"/>
                  </a:lnTo>
                  <a:lnTo>
                    <a:pt x="179396" y="147569"/>
                  </a:lnTo>
                  <a:lnTo>
                    <a:pt x="147569" y="179396"/>
                  </a:lnTo>
                  <a:lnTo>
                    <a:pt x="118382" y="213695"/>
                  </a:lnTo>
                  <a:lnTo>
                    <a:pt x="92003" y="250299"/>
                  </a:lnTo>
                  <a:lnTo>
                    <a:pt x="68597" y="289041"/>
                  </a:lnTo>
                  <a:lnTo>
                    <a:pt x="48334" y="329754"/>
                  </a:lnTo>
                  <a:lnTo>
                    <a:pt x="31380" y="372270"/>
                  </a:lnTo>
                  <a:lnTo>
                    <a:pt x="17902" y="416422"/>
                  </a:lnTo>
                  <a:lnTo>
                    <a:pt x="8068" y="462043"/>
                  </a:lnTo>
                  <a:lnTo>
                    <a:pt x="2044" y="508965"/>
                  </a:lnTo>
                  <a:lnTo>
                    <a:pt x="0" y="557021"/>
                  </a:lnTo>
                  <a:lnTo>
                    <a:pt x="2044" y="605078"/>
                  </a:lnTo>
                  <a:lnTo>
                    <a:pt x="8068" y="652000"/>
                  </a:lnTo>
                  <a:lnTo>
                    <a:pt x="17902" y="697621"/>
                  </a:lnTo>
                  <a:lnTo>
                    <a:pt x="31380" y="741773"/>
                  </a:lnTo>
                  <a:lnTo>
                    <a:pt x="48334" y="784289"/>
                  </a:lnTo>
                  <a:lnTo>
                    <a:pt x="68597" y="825002"/>
                  </a:lnTo>
                  <a:lnTo>
                    <a:pt x="92003" y="863744"/>
                  </a:lnTo>
                  <a:lnTo>
                    <a:pt x="118382" y="900348"/>
                  </a:lnTo>
                  <a:lnTo>
                    <a:pt x="147569" y="934647"/>
                  </a:lnTo>
                  <a:lnTo>
                    <a:pt x="179396" y="966474"/>
                  </a:lnTo>
                  <a:lnTo>
                    <a:pt x="213695" y="995661"/>
                  </a:lnTo>
                  <a:lnTo>
                    <a:pt x="250299" y="1022040"/>
                  </a:lnTo>
                  <a:lnTo>
                    <a:pt x="289041" y="1045446"/>
                  </a:lnTo>
                  <a:lnTo>
                    <a:pt x="329754" y="1065709"/>
                  </a:lnTo>
                  <a:lnTo>
                    <a:pt x="372270" y="1082663"/>
                  </a:lnTo>
                  <a:lnTo>
                    <a:pt x="416422" y="1096141"/>
                  </a:lnTo>
                  <a:lnTo>
                    <a:pt x="462043" y="1105975"/>
                  </a:lnTo>
                  <a:lnTo>
                    <a:pt x="508965" y="1111999"/>
                  </a:lnTo>
                  <a:lnTo>
                    <a:pt x="557022" y="1114043"/>
                  </a:lnTo>
                  <a:lnTo>
                    <a:pt x="605078" y="1111999"/>
                  </a:lnTo>
                  <a:lnTo>
                    <a:pt x="652000" y="1105975"/>
                  </a:lnTo>
                  <a:lnTo>
                    <a:pt x="697621" y="1096141"/>
                  </a:lnTo>
                  <a:lnTo>
                    <a:pt x="741773" y="1082663"/>
                  </a:lnTo>
                  <a:lnTo>
                    <a:pt x="784289" y="1065709"/>
                  </a:lnTo>
                  <a:lnTo>
                    <a:pt x="825002" y="1045446"/>
                  </a:lnTo>
                  <a:lnTo>
                    <a:pt x="863744" y="1022040"/>
                  </a:lnTo>
                  <a:lnTo>
                    <a:pt x="900348" y="995661"/>
                  </a:lnTo>
                  <a:lnTo>
                    <a:pt x="934647" y="966474"/>
                  </a:lnTo>
                  <a:lnTo>
                    <a:pt x="966474" y="934647"/>
                  </a:lnTo>
                  <a:lnTo>
                    <a:pt x="995661" y="900348"/>
                  </a:lnTo>
                  <a:lnTo>
                    <a:pt x="1022040" y="863744"/>
                  </a:lnTo>
                  <a:lnTo>
                    <a:pt x="1045446" y="825002"/>
                  </a:lnTo>
                  <a:lnTo>
                    <a:pt x="1065709" y="784289"/>
                  </a:lnTo>
                  <a:lnTo>
                    <a:pt x="1082663" y="741773"/>
                  </a:lnTo>
                  <a:lnTo>
                    <a:pt x="1096141" y="697621"/>
                  </a:lnTo>
                  <a:lnTo>
                    <a:pt x="1105975" y="652000"/>
                  </a:lnTo>
                  <a:lnTo>
                    <a:pt x="1111999" y="605078"/>
                  </a:lnTo>
                  <a:lnTo>
                    <a:pt x="1114044" y="557021"/>
                  </a:lnTo>
                  <a:lnTo>
                    <a:pt x="1111999" y="508965"/>
                  </a:lnTo>
                  <a:lnTo>
                    <a:pt x="1105975" y="462043"/>
                  </a:lnTo>
                  <a:lnTo>
                    <a:pt x="1096141" y="416422"/>
                  </a:lnTo>
                  <a:lnTo>
                    <a:pt x="1082663" y="372270"/>
                  </a:lnTo>
                  <a:lnTo>
                    <a:pt x="1065709" y="329754"/>
                  </a:lnTo>
                  <a:lnTo>
                    <a:pt x="1045446" y="289041"/>
                  </a:lnTo>
                  <a:lnTo>
                    <a:pt x="1022040" y="250299"/>
                  </a:lnTo>
                  <a:lnTo>
                    <a:pt x="995661" y="213695"/>
                  </a:lnTo>
                  <a:lnTo>
                    <a:pt x="966474" y="179396"/>
                  </a:lnTo>
                  <a:lnTo>
                    <a:pt x="934647" y="147569"/>
                  </a:lnTo>
                  <a:lnTo>
                    <a:pt x="900348" y="118382"/>
                  </a:lnTo>
                  <a:lnTo>
                    <a:pt x="863744" y="92003"/>
                  </a:lnTo>
                  <a:lnTo>
                    <a:pt x="825002" y="68597"/>
                  </a:lnTo>
                  <a:lnTo>
                    <a:pt x="784289" y="48334"/>
                  </a:lnTo>
                  <a:lnTo>
                    <a:pt x="741773" y="31380"/>
                  </a:lnTo>
                  <a:lnTo>
                    <a:pt x="697621" y="17902"/>
                  </a:lnTo>
                  <a:lnTo>
                    <a:pt x="652000" y="8068"/>
                  </a:lnTo>
                  <a:lnTo>
                    <a:pt x="605078" y="2044"/>
                  </a:lnTo>
                  <a:lnTo>
                    <a:pt x="557022" y="0"/>
                  </a:lnTo>
                  <a:close/>
                </a:path>
              </a:pathLst>
            </a:custGeom>
            <a:solidFill>
              <a:srgbClr val="FFFFFF"/>
            </a:solidFill>
          </p:spPr>
          <p:txBody>
            <a:bodyPr wrap="square" lIns="0" tIns="0" rIns="0" bIns="0" rtlCol="0"/>
            <a:lstStyle/>
            <a:p/>
          </p:txBody>
        </p:sp>
        <p:sp>
          <p:nvSpPr>
            <p:cNvPr id="36" name="object 36" descr=""/>
            <p:cNvSpPr/>
            <p:nvPr/>
          </p:nvSpPr>
          <p:spPr>
            <a:xfrm>
              <a:off x="8875776" y="3188207"/>
              <a:ext cx="1114425" cy="1114425"/>
            </a:xfrm>
            <a:custGeom>
              <a:avLst/>
              <a:gdLst/>
              <a:ahLst/>
              <a:cxnLst/>
              <a:rect l="l" t="t" r="r" b="b"/>
              <a:pathLst>
                <a:path w="1114425" h="1114425">
                  <a:moveTo>
                    <a:pt x="0" y="557021"/>
                  </a:moveTo>
                  <a:lnTo>
                    <a:pt x="2044" y="508965"/>
                  </a:lnTo>
                  <a:lnTo>
                    <a:pt x="8068" y="462043"/>
                  </a:lnTo>
                  <a:lnTo>
                    <a:pt x="17902" y="416422"/>
                  </a:lnTo>
                  <a:lnTo>
                    <a:pt x="31380" y="372270"/>
                  </a:lnTo>
                  <a:lnTo>
                    <a:pt x="48334" y="329754"/>
                  </a:lnTo>
                  <a:lnTo>
                    <a:pt x="68597" y="289041"/>
                  </a:lnTo>
                  <a:lnTo>
                    <a:pt x="92003" y="250299"/>
                  </a:lnTo>
                  <a:lnTo>
                    <a:pt x="118382" y="213695"/>
                  </a:lnTo>
                  <a:lnTo>
                    <a:pt x="147569" y="179396"/>
                  </a:lnTo>
                  <a:lnTo>
                    <a:pt x="179396" y="147569"/>
                  </a:lnTo>
                  <a:lnTo>
                    <a:pt x="213695" y="118382"/>
                  </a:lnTo>
                  <a:lnTo>
                    <a:pt x="250299" y="92003"/>
                  </a:lnTo>
                  <a:lnTo>
                    <a:pt x="289041" y="68597"/>
                  </a:lnTo>
                  <a:lnTo>
                    <a:pt x="329754" y="48334"/>
                  </a:lnTo>
                  <a:lnTo>
                    <a:pt x="372270" y="31380"/>
                  </a:lnTo>
                  <a:lnTo>
                    <a:pt x="416422" y="17902"/>
                  </a:lnTo>
                  <a:lnTo>
                    <a:pt x="462043" y="8068"/>
                  </a:lnTo>
                  <a:lnTo>
                    <a:pt x="508965" y="2044"/>
                  </a:lnTo>
                  <a:lnTo>
                    <a:pt x="557022" y="0"/>
                  </a:lnTo>
                  <a:lnTo>
                    <a:pt x="605078" y="2044"/>
                  </a:lnTo>
                  <a:lnTo>
                    <a:pt x="652000" y="8068"/>
                  </a:lnTo>
                  <a:lnTo>
                    <a:pt x="697621" y="17902"/>
                  </a:lnTo>
                  <a:lnTo>
                    <a:pt x="741773" y="31380"/>
                  </a:lnTo>
                  <a:lnTo>
                    <a:pt x="784289" y="48334"/>
                  </a:lnTo>
                  <a:lnTo>
                    <a:pt x="825002" y="68597"/>
                  </a:lnTo>
                  <a:lnTo>
                    <a:pt x="863744" y="92003"/>
                  </a:lnTo>
                  <a:lnTo>
                    <a:pt x="900348" y="118382"/>
                  </a:lnTo>
                  <a:lnTo>
                    <a:pt x="934647" y="147569"/>
                  </a:lnTo>
                  <a:lnTo>
                    <a:pt x="966474" y="179396"/>
                  </a:lnTo>
                  <a:lnTo>
                    <a:pt x="995661" y="213695"/>
                  </a:lnTo>
                  <a:lnTo>
                    <a:pt x="1022040" y="250299"/>
                  </a:lnTo>
                  <a:lnTo>
                    <a:pt x="1045446" y="289041"/>
                  </a:lnTo>
                  <a:lnTo>
                    <a:pt x="1065709" y="329754"/>
                  </a:lnTo>
                  <a:lnTo>
                    <a:pt x="1082663" y="372270"/>
                  </a:lnTo>
                  <a:lnTo>
                    <a:pt x="1096141" y="416422"/>
                  </a:lnTo>
                  <a:lnTo>
                    <a:pt x="1105975" y="462043"/>
                  </a:lnTo>
                  <a:lnTo>
                    <a:pt x="1111999" y="508965"/>
                  </a:lnTo>
                  <a:lnTo>
                    <a:pt x="1114044" y="557021"/>
                  </a:lnTo>
                  <a:lnTo>
                    <a:pt x="1111999" y="605078"/>
                  </a:lnTo>
                  <a:lnTo>
                    <a:pt x="1105975" y="652000"/>
                  </a:lnTo>
                  <a:lnTo>
                    <a:pt x="1096141" y="697621"/>
                  </a:lnTo>
                  <a:lnTo>
                    <a:pt x="1082663" y="741773"/>
                  </a:lnTo>
                  <a:lnTo>
                    <a:pt x="1065709" y="784289"/>
                  </a:lnTo>
                  <a:lnTo>
                    <a:pt x="1045446" y="825002"/>
                  </a:lnTo>
                  <a:lnTo>
                    <a:pt x="1022040" y="863744"/>
                  </a:lnTo>
                  <a:lnTo>
                    <a:pt x="995661" y="900348"/>
                  </a:lnTo>
                  <a:lnTo>
                    <a:pt x="966474" y="934647"/>
                  </a:lnTo>
                  <a:lnTo>
                    <a:pt x="934647" y="966474"/>
                  </a:lnTo>
                  <a:lnTo>
                    <a:pt x="900348" y="995661"/>
                  </a:lnTo>
                  <a:lnTo>
                    <a:pt x="863744" y="1022040"/>
                  </a:lnTo>
                  <a:lnTo>
                    <a:pt x="825002" y="1045446"/>
                  </a:lnTo>
                  <a:lnTo>
                    <a:pt x="784289" y="1065709"/>
                  </a:lnTo>
                  <a:lnTo>
                    <a:pt x="741773" y="1082663"/>
                  </a:lnTo>
                  <a:lnTo>
                    <a:pt x="697621" y="1096141"/>
                  </a:lnTo>
                  <a:lnTo>
                    <a:pt x="652000" y="1105975"/>
                  </a:lnTo>
                  <a:lnTo>
                    <a:pt x="605078" y="1111999"/>
                  </a:lnTo>
                  <a:lnTo>
                    <a:pt x="557022" y="1114043"/>
                  </a:lnTo>
                  <a:lnTo>
                    <a:pt x="508965" y="1111999"/>
                  </a:lnTo>
                  <a:lnTo>
                    <a:pt x="462043" y="1105975"/>
                  </a:lnTo>
                  <a:lnTo>
                    <a:pt x="416422" y="1096141"/>
                  </a:lnTo>
                  <a:lnTo>
                    <a:pt x="372270" y="1082663"/>
                  </a:lnTo>
                  <a:lnTo>
                    <a:pt x="329754" y="1065709"/>
                  </a:lnTo>
                  <a:lnTo>
                    <a:pt x="289041" y="1045446"/>
                  </a:lnTo>
                  <a:lnTo>
                    <a:pt x="250299" y="1022040"/>
                  </a:lnTo>
                  <a:lnTo>
                    <a:pt x="213695" y="995661"/>
                  </a:lnTo>
                  <a:lnTo>
                    <a:pt x="179396" y="966474"/>
                  </a:lnTo>
                  <a:lnTo>
                    <a:pt x="147569" y="934647"/>
                  </a:lnTo>
                  <a:lnTo>
                    <a:pt x="118382" y="900348"/>
                  </a:lnTo>
                  <a:lnTo>
                    <a:pt x="92003" y="863744"/>
                  </a:lnTo>
                  <a:lnTo>
                    <a:pt x="68597" y="825002"/>
                  </a:lnTo>
                  <a:lnTo>
                    <a:pt x="48334" y="784289"/>
                  </a:lnTo>
                  <a:lnTo>
                    <a:pt x="31380" y="741773"/>
                  </a:lnTo>
                  <a:lnTo>
                    <a:pt x="17902" y="697621"/>
                  </a:lnTo>
                  <a:lnTo>
                    <a:pt x="8068" y="652000"/>
                  </a:lnTo>
                  <a:lnTo>
                    <a:pt x="2044" y="605078"/>
                  </a:lnTo>
                  <a:lnTo>
                    <a:pt x="0" y="557021"/>
                  </a:lnTo>
                  <a:close/>
                </a:path>
              </a:pathLst>
            </a:custGeom>
            <a:ln w="57150">
              <a:solidFill>
                <a:srgbClr val="9E9E9E"/>
              </a:solidFill>
            </a:ln>
          </p:spPr>
          <p:txBody>
            <a:bodyPr wrap="square" lIns="0" tIns="0" rIns="0" bIns="0" rtlCol="0"/>
            <a:lstStyle/>
            <a:p/>
          </p:txBody>
        </p:sp>
        <p:pic>
          <p:nvPicPr>
            <p:cNvPr id="37" name="object 37" descr=""/>
            <p:cNvPicPr/>
            <p:nvPr/>
          </p:nvPicPr>
          <p:blipFill>
            <a:blip r:embed="rId4" cstate="print"/>
            <a:stretch>
              <a:fillRect/>
            </a:stretch>
          </p:blipFill>
          <p:spPr>
            <a:xfrm>
              <a:off x="9075420" y="3424427"/>
              <a:ext cx="652272" cy="652272"/>
            </a:xfrm>
            <a:prstGeom prst="rect">
              <a:avLst/>
            </a:prstGeom>
          </p:spPr>
        </p:pic>
        <p:sp>
          <p:nvSpPr>
            <p:cNvPr id="38" name="object 38" descr=""/>
            <p:cNvSpPr/>
            <p:nvPr/>
          </p:nvSpPr>
          <p:spPr>
            <a:xfrm>
              <a:off x="10216896" y="3188207"/>
              <a:ext cx="1114425" cy="1112520"/>
            </a:xfrm>
            <a:custGeom>
              <a:avLst/>
              <a:gdLst/>
              <a:ahLst/>
              <a:cxnLst/>
              <a:rect l="l" t="t" r="r" b="b"/>
              <a:pathLst>
                <a:path w="1114425" h="1112520">
                  <a:moveTo>
                    <a:pt x="557022" y="0"/>
                  </a:moveTo>
                  <a:lnTo>
                    <a:pt x="508965" y="2041"/>
                  </a:lnTo>
                  <a:lnTo>
                    <a:pt x="462043" y="8055"/>
                  </a:lnTo>
                  <a:lnTo>
                    <a:pt x="416422" y="17875"/>
                  </a:lnTo>
                  <a:lnTo>
                    <a:pt x="372270" y="31333"/>
                  </a:lnTo>
                  <a:lnTo>
                    <a:pt x="329754" y="48262"/>
                  </a:lnTo>
                  <a:lnTo>
                    <a:pt x="289041" y="68496"/>
                  </a:lnTo>
                  <a:lnTo>
                    <a:pt x="250299" y="91867"/>
                  </a:lnTo>
                  <a:lnTo>
                    <a:pt x="213695" y="118208"/>
                  </a:lnTo>
                  <a:lnTo>
                    <a:pt x="179396" y="147353"/>
                  </a:lnTo>
                  <a:lnTo>
                    <a:pt x="147569" y="179134"/>
                  </a:lnTo>
                  <a:lnTo>
                    <a:pt x="118382" y="213385"/>
                  </a:lnTo>
                  <a:lnTo>
                    <a:pt x="92003" y="249939"/>
                  </a:lnTo>
                  <a:lnTo>
                    <a:pt x="68597" y="288628"/>
                  </a:lnTo>
                  <a:lnTo>
                    <a:pt x="48334" y="329286"/>
                  </a:lnTo>
                  <a:lnTo>
                    <a:pt x="31380" y="371745"/>
                  </a:lnTo>
                  <a:lnTo>
                    <a:pt x="17902" y="415839"/>
                  </a:lnTo>
                  <a:lnTo>
                    <a:pt x="8068" y="461401"/>
                  </a:lnTo>
                  <a:lnTo>
                    <a:pt x="2044" y="508263"/>
                  </a:lnTo>
                  <a:lnTo>
                    <a:pt x="0" y="556259"/>
                  </a:lnTo>
                  <a:lnTo>
                    <a:pt x="2044" y="604256"/>
                  </a:lnTo>
                  <a:lnTo>
                    <a:pt x="8068" y="651118"/>
                  </a:lnTo>
                  <a:lnTo>
                    <a:pt x="17902" y="696680"/>
                  </a:lnTo>
                  <a:lnTo>
                    <a:pt x="31380" y="740774"/>
                  </a:lnTo>
                  <a:lnTo>
                    <a:pt x="48334" y="783233"/>
                  </a:lnTo>
                  <a:lnTo>
                    <a:pt x="68597" y="823891"/>
                  </a:lnTo>
                  <a:lnTo>
                    <a:pt x="92003" y="862580"/>
                  </a:lnTo>
                  <a:lnTo>
                    <a:pt x="118382" y="899134"/>
                  </a:lnTo>
                  <a:lnTo>
                    <a:pt x="147569" y="933385"/>
                  </a:lnTo>
                  <a:lnTo>
                    <a:pt x="179396" y="965166"/>
                  </a:lnTo>
                  <a:lnTo>
                    <a:pt x="213695" y="994311"/>
                  </a:lnTo>
                  <a:lnTo>
                    <a:pt x="250299" y="1020652"/>
                  </a:lnTo>
                  <a:lnTo>
                    <a:pt x="289041" y="1044023"/>
                  </a:lnTo>
                  <a:lnTo>
                    <a:pt x="329754" y="1064257"/>
                  </a:lnTo>
                  <a:lnTo>
                    <a:pt x="372270" y="1081186"/>
                  </a:lnTo>
                  <a:lnTo>
                    <a:pt x="416422" y="1094644"/>
                  </a:lnTo>
                  <a:lnTo>
                    <a:pt x="462043" y="1104464"/>
                  </a:lnTo>
                  <a:lnTo>
                    <a:pt x="508965" y="1110478"/>
                  </a:lnTo>
                  <a:lnTo>
                    <a:pt x="557022" y="1112519"/>
                  </a:lnTo>
                  <a:lnTo>
                    <a:pt x="605078" y="1110478"/>
                  </a:lnTo>
                  <a:lnTo>
                    <a:pt x="652000" y="1104464"/>
                  </a:lnTo>
                  <a:lnTo>
                    <a:pt x="697621" y="1094644"/>
                  </a:lnTo>
                  <a:lnTo>
                    <a:pt x="741773" y="1081186"/>
                  </a:lnTo>
                  <a:lnTo>
                    <a:pt x="784289" y="1064257"/>
                  </a:lnTo>
                  <a:lnTo>
                    <a:pt x="825002" y="1044023"/>
                  </a:lnTo>
                  <a:lnTo>
                    <a:pt x="863744" y="1020652"/>
                  </a:lnTo>
                  <a:lnTo>
                    <a:pt x="900348" y="994311"/>
                  </a:lnTo>
                  <a:lnTo>
                    <a:pt x="934647" y="965166"/>
                  </a:lnTo>
                  <a:lnTo>
                    <a:pt x="966474" y="933385"/>
                  </a:lnTo>
                  <a:lnTo>
                    <a:pt x="995661" y="899134"/>
                  </a:lnTo>
                  <a:lnTo>
                    <a:pt x="1022040" y="862580"/>
                  </a:lnTo>
                  <a:lnTo>
                    <a:pt x="1045446" y="823891"/>
                  </a:lnTo>
                  <a:lnTo>
                    <a:pt x="1065709" y="783233"/>
                  </a:lnTo>
                  <a:lnTo>
                    <a:pt x="1082663" y="740774"/>
                  </a:lnTo>
                  <a:lnTo>
                    <a:pt x="1096141" y="696680"/>
                  </a:lnTo>
                  <a:lnTo>
                    <a:pt x="1105975" y="651118"/>
                  </a:lnTo>
                  <a:lnTo>
                    <a:pt x="1111999" y="604256"/>
                  </a:lnTo>
                  <a:lnTo>
                    <a:pt x="1114044" y="556259"/>
                  </a:lnTo>
                  <a:lnTo>
                    <a:pt x="1111999" y="508263"/>
                  </a:lnTo>
                  <a:lnTo>
                    <a:pt x="1105975" y="461401"/>
                  </a:lnTo>
                  <a:lnTo>
                    <a:pt x="1096141" y="415839"/>
                  </a:lnTo>
                  <a:lnTo>
                    <a:pt x="1082663" y="371745"/>
                  </a:lnTo>
                  <a:lnTo>
                    <a:pt x="1065709" y="329286"/>
                  </a:lnTo>
                  <a:lnTo>
                    <a:pt x="1045446" y="288628"/>
                  </a:lnTo>
                  <a:lnTo>
                    <a:pt x="1022040" y="249939"/>
                  </a:lnTo>
                  <a:lnTo>
                    <a:pt x="995661" y="213385"/>
                  </a:lnTo>
                  <a:lnTo>
                    <a:pt x="966474" y="179134"/>
                  </a:lnTo>
                  <a:lnTo>
                    <a:pt x="934647" y="147353"/>
                  </a:lnTo>
                  <a:lnTo>
                    <a:pt x="900348" y="118208"/>
                  </a:lnTo>
                  <a:lnTo>
                    <a:pt x="863744" y="91867"/>
                  </a:lnTo>
                  <a:lnTo>
                    <a:pt x="825002" y="68496"/>
                  </a:lnTo>
                  <a:lnTo>
                    <a:pt x="784289" y="48262"/>
                  </a:lnTo>
                  <a:lnTo>
                    <a:pt x="741773" y="31333"/>
                  </a:lnTo>
                  <a:lnTo>
                    <a:pt x="697621" y="17875"/>
                  </a:lnTo>
                  <a:lnTo>
                    <a:pt x="652000" y="8055"/>
                  </a:lnTo>
                  <a:lnTo>
                    <a:pt x="605078" y="2041"/>
                  </a:lnTo>
                  <a:lnTo>
                    <a:pt x="557022" y="0"/>
                  </a:lnTo>
                  <a:close/>
                </a:path>
              </a:pathLst>
            </a:custGeom>
            <a:solidFill>
              <a:srgbClr val="FFFFFF"/>
            </a:solidFill>
          </p:spPr>
          <p:txBody>
            <a:bodyPr wrap="square" lIns="0" tIns="0" rIns="0" bIns="0" rtlCol="0"/>
            <a:lstStyle/>
            <a:p/>
          </p:txBody>
        </p:sp>
        <p:sp>
          <p:nvSpPr>
            <p:cNvPr id="39" name="object 39" descr=""/>
            <p:cNvSpPr/>
            <p:nvPr/>
          </p:nvSpPr>
          <p:spPr>
            <a:xfrm>
              <a:off x="10216896" y="3188207"/>
              <a:ext cx="1114425" cy="1112520"/>
            </a:xfrm>
            <a:custGeom>
              <a:avLst/>
              <a:gdLst/>
              <a:ahLst/>
              <a:cxnLst/>
              <a:rect l="l" t="t" r="r" b="b"/>
              <a:pathLst>
                <a:path w="1114425" h="1112520">
                  <a:moveTo>
                    <a:pt x="0" y="556259"/>
                  </a:moveTo>
                  <a:lnTo>
                    <a:pt x="2044" y="508263"/>
                  </a:lnTo>
                  <a:lnTo>
                    <a:pt x="8068" y="461401"/>
                  </a:lnTo>
                  <a:lnTo>
                    <a:pt x="17902" y="415839"/>
                  </a:lnTo>
                  <a:lnTo>
                    <a:pt x="31380" y="371745"/>
                  </a:lnTo>
                  <a:lnTo>
                    <a:pt x="48334" y="329286"/>
                  </a:lnTo>
                  <a:lnTo>
                    <a:pt x="68597" y="288628"/>
                  </a:lnTo>
                  <a:lnTo>
                    <a:pt x="92003" y="249939"/>
                  </a:lnTo>
                  <a:lnTo>
                    <a:pt x="118382" y="213385"/>
                  </a:lnTo>
                  <a:lnTo>
                    <a:pt x="147569" y="179134"/>
                  </a:lnTo>
                  <a:lnTo>
                    <a:pt x="179396" y="147353"/>
                  </a:lnTo>
                  <a:lnTo>
                    <a:pt x="213695" y="118208"/>
                  </a:lnTo>
                  <a:lnTo>
                    <a:pt x="250299" y="91867"/>
                  </a:lnTo>
                  <a:lnTo>
                    <a:pt x="289041" y="68496"/>
                  </a:lnTo>
                  <a:lnTo>
                    <a:pt x="329754" y="48262"/>
                  </a:lnTo>
                  <a:lnTo>
                    <a:pt x="372270" y="31333"/>
                  </a:lnTo>
                  <a:lnTo>
                    <a:pt x="416422" y="17875"/>
                  </a:lnTo>
                  <a:lnTo>
                    <a:pt x="462043" y="8055"/>
                  </a:lnTo>
                  <a:lnTo>
                    <a:pt x="508965" y="2041"/>
                  </a:lnTo>
                  <a:lnTo>
                    <a:pt x="557022" y="0"/>
                  </a:lnTo>
                  <a:lnTo>
                    <a:pt x="605078" y="2041"/>
                  </a:lnTo>
                  <a:lnTo>
                    <a:pt x="652000" y="8055"/>
                  </a:lnTo>
                  <a:lnTo>
                    <a:pt x="697621" y="17875"/>
                  </a:lnTo>
                  <a:lnTo>
                    <a:pt x="741773" y="31333"/>
                  </a:lnTo>
                  <a:lnTo>
                    <a:pt x="784289" y="48262"/>
                  </a:lnTo>
                  <a:lnTo>
                    <a:pt x="825002" y="68496"/>
                  </a:lnTo>
                  <a:lnTo>
                    <a:pt x="863744" y="91867"/>
                  </a:lnTo>
                  <a:lnTo>
                    <a:pt x="900348" y="118208"/>
                  </a:lnTo>
                  <a:lnTo>
                    <a:pt x="934647" y="147353"/>
                  </a:lnTo>
                  <a:lnTo>
                    <a:pt x="966474" y="179134"/>
                  </a:lnTo>
                  <a:lnTo>
                    <a:pt x="995661" y="213385"/>
                  </a:lnTo>
                  <a:lnTo>
                    <a:pt x="1022040" y="249939"/>
                  </a:lnTo>
                  <a:lnTo>
                    <a:pt x="1045446" y="288628"/>
                  </a:lnTo>
                  <a:lnTo>
                    <a:pt x="1065709" y="329286"/>
                  </a:lnTo>
                  <a:lnTo>
                    <a:pt x="1082663" y="371745"/>
                  </a:lnTo>
                  <a:lnTo>
                    <a:pt x="1096141" y="415839"/>
                  </a:lnTo>
                  <a:lnTo>
                    <a:pt x="1105975" y="461401"/>
                  </a:lnTo>
                  <a:lnTo>
                    <a:pt x="1111999" y="508263"/>
                  </a:lnTo>
                  <a:lnTo>
                    <a:pt x="1114044" y="556259"/>
                  </a:lnTo>
                  <a:lnTo>
                    <a:pt x="1111999" y="604256"/>
                  </a:lnTo>
                  <a:lnTo>
                    <a:pt x="1105975" y="651118"/>
                  </a:lnTo>
                  <a:lnTo>
                    <a:pt x="1096141" y="696680"/>
                  </a:lnTo>
                  <a:lnTo>
                    <a:pt x="1082663" y="740774"/>
                  </a:lnTo>
                  <a:lnTo>
                    <a:pt x="1065709" y="783233"/>
                  </a:lnTo>
                  <a:lnTo>
                    <a:pt x="1045446" y="823891"/>
                  </a:lnTo>
                  <a:lnTo>
                    <a:pt x="1022040" y="862580"/>
                  </a:lnTo>
                  <a:lnTo>
                    <a:pt x="995661" y="899134"/>
                  </a:lnTo>
                  <a:lnTo>
                    <a:pt x="966474" y="933385"/>
                  </a:lnTo>
                  <a:lnTo>
                    <a:pt x="934647" y="965166"/>
                  </a:lnTo>
                  <a:lnTo>
                    <a:pt x="900348" y="994311"/>
                  </a:lnTo>
                  <a:lnTo>
                    <a:pt x="863744" y="1020652"/>
                  </a:lnTo>
                  <a:lnTo>
                    <a:pt x="825002" y="1044023"/>
                  </a:lnTo>
                  <a:lnTo>
                    <a:pt x="784289" y="1064257"/>
                  </a:lnTo>
                  <a:lnTo>
                    <a:pt x="741773" y="1081186"/>
                  </a:lnTo>
                  <a:lnTo>
                    <a:pt x="697621" y="1094644"/>
                  </a:lnTo>
                  <a:lnTo>
                    <a:pt x="652000" y="1104464"/>
                  </a:lnTo>
                  <a:lnTo>
                    <a:pt x="605078" y="1110478"/>
                  </a:lnTo>
                  <a:lnTo>
                    <a:pt x="557022" y="1112519"/>
                  </a:lnTo>
                  <a:lnTo>
                    <a:pt x="508965" y="1110478"/>
                  </a:lnTo>
                  <a:lnTo>
                    <a:pt x="462043" y="1104464"/>
                  </a:lnTo>
                  <a:lnTo>
                    <a:pt x="416422" y="1094644"/>
                  </a:lnTo>
                  <a:lnTo>
                    <a:pt x="372270" y="1081186"/>
                  </a:lnTo>
                  <a:lnTo>
                    <a:pt x="329754" y="1064257"/>
                  </a:lnTo>
                  <a:lnTo>
                    <a:pt x="289041" y="1044023"/>
                  </a:lnTo>
                  <a:lnTo>
                    <a:pt x="250299" y="1020652"/>
                  </a:lnTo>
                  <a:lnTo>
                    <a:pt x="213695" y="994311"/>
                  </a:lnTo>
                  <a:lnTo>
                    <a:pt x="179396" y="965166"/>
                  </a:lnTo>
                  <a:lnTo>
                    <a:pt x="147569" y="933385"/>
                  </a:lnTo>
                  <a:lnTo>
                    <a:pt x="118382" y="899134"/>
                  </a:lnTo>
                  <a:lnTo>
                    <a:pt x="92003" y="862580"/>
                  </a:lnTo>
                  <a:lnTo>
                    <a:pt x="68597" y="823891"/>
                  </a:lnTo>
                  <a:lnTo>
                    <a:pt x="48334" y="783233"/>
                  </a:lnTo>
                  <a:lnTo>
                    <a:pt x="31380" y="740774"/>
                  </a:lnTo>
                  <a:lnTo>
                    <a:pt x="17902" y="696680"/>
                  </a:lnTo>
                  <a:lnTo>
                    <a:pt x="8068" y="651118"/>
                  </a:lnTo>
                  <a:lnTo>
                    <a:pt x="2044" y="604256"/>
                  </a:lnTo>
                  <a:lnTo>
                    <a:pt x="0" y="556259"/>
                  </a:lnTo>
                  <a:close/>
                </a:path>
              </a:pathLst>
            </a:custGeom>
            <a:ln w="57150">
              <a:solidFill>
                <a:srgbClr val="9E9E9E"/>
              </a:solidFill>
            </a:ln>
          </p:spPr>
          <p:txBody>
            <a:bodyPr wrap="square" lIns="0" tIns="0" rIns="0" bIns="0" rtlCol="0"/>
            <a:lstStyle/>
            <a:p/>
          </p:txBody>
        </p:sp>
        <p:pic>
          <p:nvPicPr>
            <p:cNvPr id="40" name="object 40" descr=""/>
            <p:cNvPicPr/>
            <p:nvPr/>
          </p:nvPicPr>
          <p:blipFill>
            <a:blip r:embed="rId5" cstate="print"/>
            <a:stretch>
              <a:fillRect/>
            </a:stretch>
          </p:blipFill>
          <p:spPr>
            <a:xfrm>
              <a:off x="10469879" y="3424427"/>
              <a:ext cx="652272" cy="652272"/>
            </a:xfrm>
            <a:prstGeom prst="rect">
              <a:avLst/>
            </a:prstGeom>
          </p:spPr>
        </p:pic>
        <p:sp>
          <p:nvSpPr>
            <p:cNvPr id="41" name="object 41" descr=""/>
            <p:cNvSpPr/>
            <p:nvPr/>
          </p:nvSpPr>
          <p:spPr>
            <a:xfrm>
              <a:off x="6160008" y="4988051"/>
              <a:ext cx="1112520" cy="1114425"/>
            </a:xfrm>
            <a:custGeom>
              <a:avLst/>
              <a:gdLst/>
              <a:ahLst/>
              <a:cxnLst/>
              <a:rect l="l" t="t" r="r" b="b"/>
              <a:pathLst>
                <a:path w="1112520" h="1114425">
                  <a:moveTo>
                    <a:pt x="556260" y="0"/>
                  </a:moveTo>
                  <a:lnTo>
                    <a:pt x="508263" y="2044"/>
                  </a:lnTo>
                  <a:lnTo>
                    <a:pt x="461401" y="8068"/>
                  </a:lnTo>
                  <a:lnTo>
                    <a:pt x="415839" y="17902"/>
                  </a:lnTo>
                  <a:lnTo>
                    <a:pt x="371745" y="31380"/>
                  </a:lnTo>
                  <a:lnTo>
                    <a:pt x="329286" y="48334"/>
                  </a:lnTo>
                  <a:lnTo>
                    <a:pt x="288628" y="68597"/>
                  </a:lnTo>
                  <a:lnTo>
                    <a:pt x="249939" y="92003"/>
                  </a:lnTo>
                  <a:lnTo>
                    <a:pt x="213385" y="118382"/>
                  </a:lnTo>
                  <a:lnTo>
                    <a:pt x="179134" y="147569"/>
                  </a:lnTo>
                  <a:lnTo>
                    <a:pt x="147353" y="179396"/>
                  </a:lnTo>
                  <a:lnTo>
                    <a:pt x="118208" y="213695"/>
                  </a:lnTo>
                  <a:lnTo>
                    <a:pt x="91867" y="250299"/>
                  </a:lnTo>
                  <a:lnTo>
                    <a:pt x="68496" y="289041"/>
                  </a:lnTo>
                  <a:lnTo>
                    <a:pt x="48262" y="329754"/>
                  </a:lnTo>
                  <a:lnTo>
                    <a:pt x="31333" y="372270"/>
                  </a:lnTo>
                  <a:lnTo>
                    <a:pt x="17875" y="416422"/>
                  </a:lnTo>
                  <a:lnTo>
                    <a:pt x="8055" y="462043"/>
                  </a:lnTo>
                  <a:lnTo>
                    <a:pt x="2041" y="508965"/>
                  </a:lnTo>
                  <a:lnTo>
                    <a:pt x="0" y="557022"/>
                  </a:lnTo>
                  <a:lnTo>
                    <a:pt x="2041" y="605083"/>
                  </a:lnTo>
                  <a:lnTo>
                    <a:pt x="8055" y="652010"/>
                  </a:lnTo>
                  <a:lnTo>
                    <a:pt x="17875" y="697633"/>
                  </a:lnTo>
                  <a:lnTo>
                    <a:pt x="31333" y="741788"/>
                  </a:lnTo>
                  <a:lnTo>
                    <a:pt x="48262" y="784305"/>
                  </a:lnTo>
                  <a:lnTo>
                    <a:pt x="68496" y="825019"/>
                  </a:lnTo>
                  <a:lnTo>
                    <a:pt x="91867" y="863761"/>
                  </a:lnTo>
                  <a:lnTo>
                    <a:pt x="118208" y="900364"/>
                  </a:lnTo>
                  <a:lnTo>
                    <a:pt x="147353" y="934662"/>
                  </a:lnTo>
                  <a:lnTo>
                    <a:pt x="179134" y="966488"/>
                  </a:lnTo>
                  <a:lnTo>
                    <a:pt x="213385" y="995672"/>
                  </a:lnTo>
                  <a:lnTo>
                    <a:pt x="249939" y="1022050"/>
                  </a:lnTo>
                  <a:lnTo>
                    <a:pt x="288628" y="1045453"/>
                  </a:lnTo>
                  <a:lnTo>
                    <a:pt x="329286" y="1065715"/>
                  </a:lnTo>
                  <a:lnTo>
                    <a:pt x="371745" y="1082667"/>
                  </a:lnTo>
                  <a:lnTo>
                    <a:pt x="415839" y="1096144"/>
                  </a:lnTo>
                  <a:lnTo>
                    <a:pt x="461401" y="1105976"/>
                  </a:lnTo>
                  <a:lnTo>
                    <a:pt x="508263" y="1111999"/>
                  </a:lnTo>
                  <a:lnTo>
                    <a:pt x="556260" y="1114044"/>
                  </a:lnTo>
                  <a:lnTo>
                    <a:pt x="604256" y="1111999"/>
                  </a:lnTo>
                  <a:lnTo>
                    <a:pt x="651118" y="1105976"/>
                  </a:lnTo>
                  <a:lnTo>
                    <a:pt x="696680" y="1096144"/>
                  </a:lnTo>
                  <a:lnTo>
                    <a:pt x="740774" y="1082667"/>
                  </a:lnTo>
                  <a:lnTo>
                    <a:pt x="783233" y="1065715"/>
                  </a:lnTo>
                  <a:lnTo>
                    <a:pt x="823891" y="1045453"/>
                  </a:lnTo>
                  <a:lnTo>
                    <a:pt x="862580" y="1022050"/>
                  </a:lnTo>
                  <a:lnTo>
                    <a:pt x="899134" y="995672"/>
                  </a:lnTo>
                  <a:lnTo>
                    <a:pt x="933385" y="966488"/>
                  </a:lnTo>
                  <a:lnTo>
                    <a:pt x="965166" y="934662"/>
                  </a:lnTo>
                  <a:lnTo>
                    <a:pt x="994311" y="900364"/>
                  </a:lnTo>
                  <a:lnTo>
                    <a:pt x="1020652" y="863761"/>
                  </a:lnTo>
                  <a:lnTo>
                    <a:pt x="1044023" y="825019"/>
                  </a:lnTo>
                  <a:lnTo>
                    <a:pt x="1064257" y="784305"/>
                  </a:lnTo>
                  <a:lnTo>
                    <a:pt x="1081186" y="741788"/>
                  </a:lnTo>
                  <a:lnTo>
                    <a:pt x="1094644" y="697633"/>
                  </a:lnTo>
                  <a:lnTo>
                    <a:pt x="1104464" y="652010"/>
                  </a:lnTo>
                  <a:lnTo>
                    <a:pt x="1110478" y="605083"/>
                  </a:lnTo>
                  <a:lnTo>
                    <a:pt x="1112519" y="557022"/>
                  </a:lnTo>
                  <a:lnTo>
                    <a:pt x="1110478" y="508965"/>
                  </a:lnTo>
                  <a:lnTo>
                    <a:pt x="1104464" y="462043"/>
                  </a:lnTo>
                  <a:lnTo>
                    <a:pt x="1094644" y="416422"/>
                  </a:lnTo>
                  <a:lnTo>
                    <a:pt x="1081186" y="372270"/>
                  </a:lnTo>
                  <a:lnTo>
                    <a:pt x="1064257" y="329754"/>
                  </a:lnTo>
                  <a:lnTo>
                    <a:pt x="1044023" y="289041"/>
                  </a:lnTo>
                  <a:lnTo>
                    <a:pt x="1020652" y="250299"/>
                  </a:lnTo>
                  <a:lnTo>
                    <a:pt x="994311" y="213695"/>
                  </a:lnTo>
                  <a:lnTo>
                    <a:pt x="965166" y="179396"/>
                  </a:lnTo>
                  <a:lnTo>
                    <a:pt x="933385" y="147569"/>
                  </a:lnTo>
                  <a:lnTo>
                    <a:pt x="899134" y="118382"/>
                  </a:lnTo>
                  <a:lnTo>
                    <a:pt x="862580" y="92003"/>
                  </a:lnTo>
                  <a:lnTo>
                    <a:pt x="823891" y="68597"/>
                  </a:lnTo>
                  <a:lnTo>
                    <a:pt x="783233" y="48334"/>
                  </a:lnTo>
                  <a:lnTo>
                    <a:pt x="740774" y="31380"/>
                  </a:lnTo>
                  <a:lnTo>
                    <a:pt x="696680" y="17902"/>
                  </a:lnTo>
                  <a:lnTo>
                    <a:pt x="651118" y="8068"/>
                  </a:lnTo>
                  <a:lnTo>
                    <a:pt x="604256" y="2044"/>
                  </a:lnTo>
                  <a:lnTo>
                    <a:pt x="556260" y="0"/>
                  </a:lnTo>
                  <a:close/>
                </a:path>
              </a:pathLst>
            </a:custGeom>
            <a:solidFill>
              <a:srgbClr val="FFFFFF"/>
            </a:solidFill>
          </p:spPr>
          <p:txBody>
            <a:bodyPr wrap="square" lIns="0" tIns="0" rIns="0" bIns="0" rtlCol="0"/>
            <a:lstStyle/>
            <a:p/>
          </p:txBody>
        </p:sp>
        <p:sp>
          <p:nvSpPr>
            <p:cNvPr id="42" name="object 42" descr=""/>
            <p:cNvSpPr/>
            <p:nvPr/>
          </p:nvSpPr>
          <p:spPr>
            <a:xfrm>
              <a:off x="6160008" y="4988051"/>
              <a:ext cx="1112520" cy="1114425"/>
            </a:xfrm>
            <a:custGeom>
              <a:avLst/>
              <a:gdLst/>
              <a:ahLst/>
              <a:cxnLst/>
              <a:rect l="l" t="t" r="r" b="b"/>
              <a:pathLst>
                <a:path w="1112520" h="1114425">
                  <a:moveTo>
                    <a:pt x="0" y="557022"/>
                  </a:moveTo>
                  <a:lnTo>
                    <a:pt x="2041" y="508965"/>
                  </a:lnTo>
                  <a:lnTo>
                    <a:pt x="8055" y="462043"/>
                  </a:lnTo>
                  <a:lnTo>
                    <a:pt x="17875" y="416422"/>
                  </a:lnTo>
                  <a:lnTo>
                    <a:pt x="31333" y="372270"/>
                  </a:lnTo>
                  <a:lnTo>
                    <a:pt x="48262" y="329754"/>
                  </a:lnTo>
                  <a:lnTo>
                    <a:pt x="68496" y="289041"/>
                  </a:lnTo>
                  <a:lnTo>
                    <a:pt x="91867" y="250299"/>
                  </a:lnTo>
                  <a:lnTo>
                    <a:pt x="118208" y="213695"/>
                  </a:lnTo>
                  <a:lnTo>
                    <a:pt x="147353" y="179396"/>
                  </a:lnTo>
                  <a:lnTo>
                    <a:pt x="179134" y="147569"/>
                  </a:lnTo>
                  <a:lnTo>
                    <a:pt x="213385" y="118382"/>
                  </a:lnTo>
                  <a:lnTo>
                    <a:pt x="249939" y="92003"/>
                  </a:lnTo>
                  <a:lnTo>
                    <a:pt x="288628" y="68597"/>
                  </a:lnTo>
                  <a:lnTo>
                    <a:pt x="329286" y="48334"/>
                  </a:lnTo>
                  <a:lnTo>
                    <a:pt x="371745" y="31380"/>
                  </a:lnTo>
                  <a:lnTo>
                    <a:pt x="415839" y="17902"/>
                  </a:lnTo>
                  <a:lnTo>
                    <a:pt x="461401" y="8068"/>
                  </a:lnTo>
                  <a:lnTo>
                    <a:pt x="508263" y="2044"/>
                  </a:lnTo>
                  <a:lnTo>
                    <a:pt x="556260" y="0"/>
                  </a:lnTo>
                  <a:lnTo>
                    <a:pt x="604256" y="2044"/>
                  </a:lnTo>
                  <a:lnTo>
                    <a:pt x="651118" y="8068"/>
                  </a:lnTo>
                  <a:lnTo>
                    <a:pt x="696680" y="17902"/>
                  </a:lnTo>
                  <a:lnTo>
                    <a:pt x="740774" y="31380"/>
                  </a:lnTo>
                  <a:lnTo>
                    <a:pt x="783233" y="48334"/>
                  </a:lnTo>
                  <a:lnTo>
                    <a:pt x="823891" y="68597"/>
                  </a:lnTo>
                  <a:lnTo>
                    <a:pt x="862580" y="92003"/>
                  </a:lnTo>
                  <a:lnTo>
                    <a:pt x="899134" y="118382"/>
                  </a:lnTo>
                  <a:lnTo>
                    <a:pt x="933385" y="147569"/>
                  </a:lnTo>
                  <a:lnTo>
                    <a:pt x="965166" y="179396"/>
                  </a:lnTo>
                  <a:lnTo>
                    <a:pt x="994311" y="213695"/>
                  </a:lnTo>
                  <a:lnTo>
                    <a:pt x="1020652" y="250299"/>
                  </a:lnTo>
                  <a:lnTo>
                    <a:pt x="1044023" y="289041"/>
                  </a:lnTo>
                  <a:lnTo>
                    <a:pt x="1064257" y="329754"/>
                  </a:lnTo>
                  <a:lnTo>
                    <a:pt x="1081186" y="372270"/>
                  </a:lnTo>
                  <a:lnTo>
                    <a:pt x="1094644" y="416422"/>
                  </a:lnTo>
                  <a:lnTo>
                    <a:pt x="1104464" y="462043"/>
                  </a:lnTo>
                  <a:lnTo>
                    <a:pt x="1110478" y="508965"/>
                  </a:lnTo>
                  <a:lnTo>
                    <a:pt x="1112519" y="557022"/>
                  </a:lnTo>
                  <a:lnTo>
                    <a:pt x="1110478" y="605083"/>
                  </a:lnTo>
                  <a:lnTo>
                    <a:pt x="1104464" y="652010"/>
                  </a:lnTo>
                  <a:lnTo>
                    <a:pt x="1094644" y="697633"/>
                  </a:lnTo>
                  <a:lnTo>
                    <a:pt x="1081186" y="741788"/>
                  </a:lnTo>
                  <a:lnTo>
                    <a:pt x="1064257" y="784305"/>
                  </a:lnTo>
                  <a:lnTo>
                    <a:pt x="1044023" y="825019"/>
                  </a:lnTo>
                  <a:lnTo>
                    <a:pt x="1020652" y="863761"/>
                  </a:lnTo>
                  <a:lnTo>
                    <a:pt x="994311" y="900364"/>
                  </a:lnTo>
                  <a:lnTo>
                    <a:pt x="965166" y="934662"/>
                  </a:lnTo>
                  <a:lnTo>
                    <a:pt x="933385" y="966488"/>
                  </a:lnTo>
                  <a:lnTo>
                    <a:pt x="899134" y="995672"/>
                  </a:lnTo>
                  <a:lnTo>
                    <a:pt x="862580" y="1022050"/>
                  </a:lnTo>
                  <a:lnTo>
                    <a:pt x="823891" y="1045453"/>
                  </a:lnTo>
                  <a:lnTo>
                    <a:pt x="783233" y="1065715"/>
                  </a:lnTo>
                  <a:lnTo>
                    <a:pt x="740774" y="1082667"/>
                  </a:lnTo>
                  <a:lnTo>
                    <a:pt x="696680" y="1096144"/>
                  </a:lnTo>
                  <a:lnTo>
                    <a:pt x="651118" y="1105976"/>
                  </a:lnTo>
                  <a:lnTo>
                    <a:pt x="604256" y="1111999"/>
                  </a:lnTo>
                  <a:lnTo>
                    <a:pt x="556260" y="1114044"/>
                  </a:lnTo>
                  <a:lnTo>
                    <a:pt x="508263" y="1111999"/>
                  </a:lnTo>
                  <a:lnTo>
                    <a:pt x="461401" y="1105976"/>
                  </a:lnTo>
                  <a:lnTo>
                    <a:pt x="415839" y="1096144"/>
                  </a:lnTo>
                  <a:lnTo>
                    <a:pt x="371745" y="1082667"/>
                  </a:lnTo>
                  <a:lnTo>
                    <a:pt x="329286" y="1065715"/>
                  </a:lnTo>
                  <a:lnTo>
                    <a:pt x="288628" y="1045453"/>
                  </a:lnTo>
                  <a:lnTo>
                    <a:pt x="249939" y="1022050"/>
                  </a:lnTo>
                  <a:lnTo>
                    <a:pt x="213385" y="995672"/>
                  </a:lnTo>
                  <a:lnTo>
                    <a:pt x="179134" y="966488"/>
                  </a:lnTo>
                  <a:lnTo>
                    <a:pt x="147353" y="934662"/>
                  </a:lnTo>
                  <a:lnTo>
                    <a:pt x="118208" y="900364"/>
                  </a:lnTo>
                  <a:lnTo>
                    <a:pt x="91867" y="863761"/>
                  </a:lnTo>
                  <a:lnTo>
                    <a:pt x="68496" y="825019"/>
                  </a:lnTo>
                  <a:lnTo>
                    <a:pt x="48262" y="784305"/>
                  </a:lnTo>
                  <a:lnTo>
                    <a:pt x="31333" y="741788"/>
                  </a:lnTo>
                  <a:lnTo>
                    <a:pt x="17875" y="697633"/>
                  </a:lnTo>
                  <a:lnTo>
                    <a:pt x="8055" y="652010"/>
                  </a:lnTo>
                  <a:lnTo>
                    <a:pt x="2041" y="605083"/>
                  </a:lnTo>
                  <a:lnTo>
                    <a:pt x="0" y="557022"/>
                  </a:lnTo>
                  <a:close/>
                </a:path>
              </a:pathLst>
            </a:custGeom>
            <a:ln w="57150">
              <a:solidFill>
                <a:srgbClr val="00AF50"/>
              </a:solidFill>
            </a:ln>
          </p:spPr>
          <p:txBody>
            <a:bodyPr wrap="square" lIns="0" tIns="0" rIns="0" bIns="0" rtlCol="0"/>
            <a:lstStyle/>
            <a:p/>
          </p:txBody>
        </p:sp>
        <p:pic>
          <p:nvPicPr>
            <p:cNvPr id="43" name="object 43" descr=""/>
            <p:cNvPicPr/>
            <p:nvPr/>
          </p:nvPicPr>
          <p:blipFill>
            <a:blip r:embed="rId2" cstate="print"/>
            <a:stretch>
              <a:fillRect/>
            </a:stretch>
          </p:blipFill>
          <p:spPr>
            <a:xfrm>
              <a:off x="6417564" y="5245607"/>
              <a:ext cx="652271" cy="652272"/>
            </a:xfrm>
            <a:prstGeom prst="rect">
              <a:avLst/>
            </a:prstGeom>
          </p:spPr>
        </p:pic>
        <p:sp>
          <p:nvSpPr>
            <p:cNvPr id="44" name="object 44" descr=""/>
            <p:cNvSpPr/>
            <p:nvPr/>
          </p:nvSpPr>
          <p:spPr>
            <a:xfrm>
              <a:off x="7534656" y="4983479"/>
              <a:ext cx="1114425" cy="1112520"/>
            </a:xfrm>
            <a:custGeom>
              <a:avLst/>
              <a:gdLst/>
              <a:ahLst/>
              <a:cxnLst/>
              <a:rect l="l" t="t" r="r" b="b"/>
              <a:pathLst>
                <a:path w="1114425" h="1112520">
                  <a:moveTo>
                    <a:pt x="557022" y="0"/>
                  </a:moveTo>
                  <a:lnTo>
                    <a:pt x="508965" y="2041"/>
                  </a:lnTo>
                  <a:lnTo>
                    <a:pt x="462043" y="8055"/>
                  </a:lnTo>
                  <a:lnTo>
                    <a:pt x="416422" y="17875"/>
                  </a:lnTo>
                  <a:lnTo>
                    <a:pt x="372270" y="31333"/>
                  </a:lnTo>
                  <a:lnTo>
                    <a:pt x="329754" y="48262"/>
                  </a:lnTo>
                  <a:lnTo>
                    <a:pt x="289041" y="68496"/>
                  </a:lnTo>
                  <a:lnTo>
                    <a:pt x="250299" y="91867"/>
                  </a:lnTo>
                  <a:lnTo>
                    <a:pt x="213695" y="118208"/>
                  </a:lnTo>
                  <a:lnTo>
                    <a:pt x="179396" y="147353"/>
                  </a:lnTo>
                  <a:lnTo>
                    <a:pt x="147569" y="179134"/>
                  </a:lnTo>
                  <a:lnTo>
                    <a:pt x="118382" y="213385"/>
                  </a:lnTo>
                  <a:lnTo>
                    <a:pt x="92003" y="249939"/>
                  </a:lnTo>
                  <a:lnTo>
                    <a:pt x="68597" y="288628"/>
                  </a:lnTo>
                  <a:lnTo>
                    <a:pt x="48334" y="329286"/>
                  </a:lnTo>
                  <a:lnTo>
                    <a:pt x="31380" y="371745"/>
                  </a:lnTo>
                  <a:lnTo>
                    <a:pt x="17902" y="415839"/>
                  </a:lnTo>
                  <a:lnTo>
                    <a:pt x="8068" y="461401"/>
                  </a:lnTo>
                  <a:lnTo>
                    <a:pt x="2044" y="508263"/>
                  </a:lnTo>
                  <a:lnTo>
                    <a:pt x="0" y="556260"/>
                  </a:lnTo>
                  <a:lnTo>
                    <a:pt x="2044" y="604256"/>
                  </a:lnTo>
                  <a:lnTo>
                    <a:pt x="8068" y="651118"/>
                  </a:lnTo>
                  <a:lnTo>
                    <a:pt x="17902" y="696680"/>
                  </a:lnTo>
                  <a:lnTo>
                    <a:pt x="31380" y="740774"/>
                  </a:lnTo>
                  <a:lnTo>
                    <a:pt x="48334" y="783233"/>
                  </a:lnTo>
                  <a:lnTo>
                    <a:pt x="68597" y="823891"/>
                  </a:lnTo>
                  <a:lnTo>
                    <a:pt x="92003" y="862580"/>
                  </a:lnTo>
                  <a:lnTo>
                    <a:pt x="118382" y="899134"/>
                  </a:lnTo>
                  <a:lnTo>
                    <a:pt x="147569" y="933385"/>
                  </a:lnTo>
                  <a:lnTo>
                    <a:pt x="179396" y="965166"/>
                  </a:lnTo>
                  <a:lnTo>
                    <a:pt x="213695" y="994311"/>
                  </a:lnTo>
                  <a:lnTo>
                    <a:pt x="250299" y="1020652"/>
                  </a:lnTo>
                  <a:lnTo>
                    <a:pt x="289041" y="1044023"/>
                  </a:lnTo>
                  <a:lnTo>
                    <a:pt x="329754" y="1064257"/>
                  </a:lnTo>
                  <a:lnTo>
                    <a:pt x="372270" y="1081186"/>
                  </a:lnTo>
                  <a:lnTo>
                    <a:pt x="416422" y="1094644"/>
                  </a:lnTo>
                  <a:lnTo>
                    <a:pt x="462043" y="1104464"/>
                  </a:lnTo>
                  <a:lnTo>
                    <a:pt x="508965" y="1110478"/>
                  </a:lnTo>
                  <a:lnTo>
                    <a:pt x="557022" y="1112520"/>
                  </a:lnTo>
                  <a:lnTo>
                    <a:pt x="605078" y="1110478"/>
                  </a:lnTo>
                  <a:lnTo>
                    <a:pt x="652000" y="1104464"/>
                  </a:lnTo>
                  <a:lnTo>
                    <a:pt x="697621" y="1094644"/>
                  </a:lnTo>
                  <a:lnTo>
                    <a:pt x="741773" y="1081186"/>
                  </a:lnTo>
                  <a:lnTo>
                    <a:pt x="784289" y="1064257"/>
                  </a:lnTo>
                  <a:lnTo>
                    <a:pt x="825002" y="1044023"/>
                  </a:lnTo>
                  <a:lnTo>
                    <a:pt x="863744" y="1020652"/>
                  </a:lnTo>
                  <a:lnTo>
                    <a:pt x="900348" y="994311"/>
                  </a:lnTo>
                  <a:lnTo>
                    <a:pt x="934647" y="965166"/>
                  </a:lnTo>
                  <a:lnTo>
                    <a:pt x="966474" y="933385"/>
                  </a:lnTo>
                  <a:lnTo>
                    <a:pt x="995661" y="899134"/>
                  </a:lnTo>
                  <a:lnTo>
                    <a:pt x="1022040" y="862580"/>
                  </a:lnTo>
                  <a:lnTo>
                    <a:pt x="1045446" y="823891"/>
                  </a:lnTo>
                  <a:lnTo>
                    <a:pt x="1065709" y="783233"/>
                  </a:lnTo>
                  <a:lnTo>
                    <a:pt x="1082663" y="740774"/>
                  </a:lnTo>
                  <a:lnTo>
                    <a:pt x="1096141" y="696680"/>
                  </a:lnTo>
                  <a:lnTo>
                    <a:pt x="1105975" y="651118"/>
                  </a:lnTo>
                  <a:lnTo>
                    <a:pt x="1111999" y="604256"/>
                  </a:lnTo>
                  <a:lnTo>
                    <a:pt x="1114044" y="556260"/>
                  </a:lnTo>
                  <a:lnTo>
                    <a:pt x="1111999" y="508263"/>
                  </a:lnTo>
                  <a:lnTo>
                    <a:pt x="1105975" y="461401"/>
                  </a:lnTo>
                  <a:lnTo>
                    <a:pt x="1096141" y="415839"/>
                  </a:lnTo>
                  <a:lnTo>
                    <a:pt x="1082663" y="371745"/>
                  </a:lnTo>
                  <a:lnTo>
                    <a:pt x="1065709" y="329286"/>
                  </a:lnTo>
                  <a:lnTo>
                    <a:pt x="1045446" y="288628"/>
                  </a:lnTo>
                  <a:lnTo>
                    <a:pt x="1022040" y="249939"/>
                  </a:lnTo>
                  <a:lnTo>
                    <a:pt x="995661" y="213385"/>
                  </a:lnTo>
                  <a:lnTo>
                    <a:pt x="966474" y="179134"/>
                  </a:lnTo>
                  <a:lnTo>
                    <a:pt x="934647" y="147353"/>
                  </a:lnTo>
                  <a:lnTo>
                    <a:pt x="900348" y="118208"/>
                  </a:lnTo>
                  <a:lnTo>
                    <a:pt x="863744" y="91867"/>
                  </a:lnTo>
                  <a:lnTo>
                    <a:pt x="825002" y="68496"/>
                  </a:lnTo>
                  <a:lnTo>
                    <a:pt x="784289" y="48262"/>
                  </a:lnTo>
                  <a:lnTo>
                    <a:pt x="741773" y="31333"/>
                  </a:lnTo>
                  <a:lnTo>
                    <a:pt x="697621" y="17875"/>
                  </a:lnTo>
                  <a:lnTo>
                    <a:pt x="652000" y="8055"/>
                  </a:lnTo>
                  <a:lnTo>
                    <a:pt x="605078" y="2041"/>
                  </a:lnTo>
                  <a:lnTo>
                    <a:pt x="557022" y="0"/>
                  </a:lnTo>
                  <a:close/>
                </a:path>
              </a:pathLst>
            </a:custGeom>
            <a:solidFill>
              <a:srgbClr val="FFFFFF"/>
            </a:solidFill>
          </p:spPr>
          <p:txBody>
            <a:bodyPr wrap="square" lIns="0" tIns="0" rIns="0" bIns="0" rtlCol="0"/>
            <a:lstStyle/>
            <a:p/>
          </p:txBody>
        </p:sp>
        <p:sp>
          <p:nvSpPr>
            <p:cNvPr id="45" name="object 45" descr=""/>
            <p:cNvSpPr/>
            <p:nvPr/>
          </p:nvSpPr>
          <p:spPr>
            <a:xfrm>
              <a:off x="7534656" y="4983479"/>
              <a:ext cx="1114425" cy="1112520"/>
            </a:xfrm>
            <a:custGeom>
              <a:avLst/>
              <a:gdLst/>
              <a:ahLst/>
              <a:cxnLst/>
              <a:rect l="l" t="t" r="r" b="b"/>
              <a:pathLst>
                <a:path w="1114425" h="1112520">
                  <a:moveTo>
                    <a:pt x="0" y="556260"/>
                  </a:moveTo>
                  <a:lnTo>
                    <a:pt x="2044" y="508263"/>
                  </a:lnTo>
                  <a:lnTo>
                    <a:pt x="8068" y="461401"/>
                  </a:lnTo>
                  <a:lnTo>
                    <a:pt x="17902" y="415839"/>
                  </a:lnTo>
                  <a:lnTo>
                    <a:pt x="31380" y="371745"/>
                  </a:lnTo>
                  <a:lnTo>
                    <a:pt x="48334" y="329286"/>
                  </a:lnTo>
                  <a:lnTo>
                    <a:pt x="68597" y="288628"/>
                  </a:lnTo>
                  <a:lnTo>
                    <a:pt x="92003" y="249939"/>
                  </a:lnTo>
                  <a:lnTo>
                    <a:pt x="118382" y="213385"/>
                  </a:lnTo>
                  <a:lnTo>
                    <a:pt x="147569" y="179134"/>
                  </a:lnTo>
                  <a:lnTo>
                    <a:pt x="179396" y="147353"/>
                  </a:lnTo>
                  <a:lnTo>
                    <a:pt x="213695" y="118208"/>
                  </a:lnTo>
                  <a:lnTo>
                    <a:pt x="250299" y="91867"/>
                  </a:lnTo>
                  <a:lnTo>
                    <a:pt x="289041" y="68496"/>
                  </a:lnTo>
                  <a:lnTo>
                    <a:pt x="329754" y="48262"/>
                  </a:lnTo>
                  <a:lnTo>
                    <a:pt x="372270" y="31333"/>
                  </a:lnTo>
                  <a:lnTo>
                    <a:pt x="416422" y="17875"/>
                  </a:lnTo>
                  <a:lnTo>
                    <a:pt x="462043" y="8055"/>
                  </a:lnTo>
                  <a:lnTo>
                    <a:pt x="508965" y="2041"/>
                  </a:lnTo>
                  <a:lnTo>
                    <a:pt x="557022" y="0"/>
                  </a:lnTo>
                  <a:lnTo>
                    <a:pt x="605078" y="2041"/>
                  </a:lnTo>
                  <a:lnTo>
                    <a:pt x="652000" y="8055"/>
                  </a:lnTo>
                  <a:lnTo>
                    <a:pt x="697621" y="17875"/>
                  </a:lnTo>
                  <a:lnTo>
                    <a:pt x="741773" y="31333"/>
                  </a:lnTo>
                  <a:lnTo>
                    <a:pt x="784289" y="48262"/>
                  </a:lnTo>
                  <a:lnTo>
                    <a:pt x="825002" y="68496"/>
                  </a:lnTo>
                  <a:lnTo>
                    <a:pt x="863744" y="91867"/>
                  </a:lnTo>
                  <a:lnTo>
                    <a:pt x="900348" y="118208"/>
                  </a:lnTo>
                  <a:lnTo>
                    <a:pt x="934647" y="147353"/>
                  </a:lnTo>
                  <a:lnTo>
                    <a:pt x="966474" y="179134"/>
                  </a:lnTo>
                  <a:lnTo>
                    <a:pt x="995661" y="213385"/>
                  </a:lnTo>
                  <a:lnTo>
                    <a:pt x="1022040" y="249939"/>
                  </a:lnTo>
                  <a:lnTo>
                    <a:pt x="1045446" y="288628"/>
                  </a:lnTo>
                  <a:lnTo>
                    <a:pt x="1065709" y="329286"/>
                  </a:lnTo>
                  <a:lnTo>
                    <a:pt x="1082663" y="371745"/>
                  </a:lnTo>
                  <a:lnTo>
                    <a:pt x="1096141" y="415839"/>
                  </a:lnTo>
                  <a:lnTo>
                    <a:pt x="1105975" y="461401"/>
                  </a:lnTo>
                  <a:lnTo>
                    <a:pt x="1111999" y="508263"/>
                  </a:lnTo>
                  <a:lnTo>
                    <a:pt x="1114044" y="556260"/>
                  </a:lnTo>
                  <a:lnTo>
                    <a:pt x="1111999" y="604256"/>
                  </a:lnTo>
                  <a:lnTo>
                    <a:pt x="1105975" y="651118"/>
                  </a:lnTo>
                  <a:lnTo>
                    <a:pt x="1096141" y="696680"/>
                  </a:lnTo>
                  <a:lnTo>
                    <a:pt x="1082663" y="740774"/>
                  </a:lnTo>
                  <a:lnTo>
                    <a:pt x="1065709" y="783233"/>
                  </a:lnTo>
                  <a:lnTo>
                    <a:pt x="1045446" y="823891"/>
                  </a:lnTo>
                  <a:lnTo>
                    <a:pt x="1022040" y="862580"/>
                  </a:lnTo>
                  <a:lnTo>
                    <a:pt x="995661" y="899134"/>
                  </a:lnTo>
                  <a:lnTo>
                    <a:pt x="966474" y="933385"/>
                  </a:lnTo>
                  <a:lnTo>
                    <a:pt x="934647" y="965166"/>
                  </a:lnTo>
                  <a:lnTo>
                    <a:pt x="900348" y="994311"/>
                  </a:lnTo>
                  <a:lnTo>
                    <a:pt x="863744" y="1020652"/>
                  </a:lnTo>
                  <a:lnTo>
                    <a:pt x="825002" y="1044023"/>
                  </a:lnTo>
                  <a:lnTo>
                    <a:pt x="784289" y="1064257"/>
                  </a:lnTo>
                  <a:lnTo>
                    <a:pt x="741773" y="1081186"/>
                  </a:lnTo>
                  <a:lnTo>
                    <a:pt x="697621" y="1094644"/>
                  </a:lnTo>
                  <a:lnTo>
                    <a:pt x="652000" y="1104464"/>
                  </a:lnTo>
                  <a:lnTo>
                    <a:pt x="605078" y="1110478"/>
                  </a:lnTo>
                  <a:lnTo>
                    <a:pt x="557022" y="1112520"/>
                  </a:lnTo>
                  <a:lnTo>
                    <a:pt x="508965" y="1110478"/>
                  </a:lnTo>
                  <a:lnTo>
                    <a:pt x="462043" y="1104464"/>
                  </a:lnTo>
                  <a:lnTo>
                    <a:pt x="416422" y="1094644"/>
                  </a:lnTo>
                  <a:lnTo>
                    <a:pt x="372270" y="1081186"/>
                  </a:lnTo>
                  <a:lnTo>
                    <a:pt x="329754" y="1064257"/>
                  </a:lnTo>
                  <a:lnTo>
                    <a:pt x="289041" y="1044023"/>
                  </a:lnTo>
                  <a:lnTo>
                    <a:pt x="250299" y="1020652"/>
                  </a:lnTo>
                  <a:lnTo>
                    <a:pt x="213695" y="994311"/>
                  </a:lnTo>
                  <a:lnTo>
                    <a:pt x="179396" y="965166"/>
                  </a:lnTo>
                  <a:lnTo>
                    <a:pt x="147569" y="933385"/>
                  </a:lnTo>
                  <a:lnTo>
                    <a:pt x="118382" y="899134"/>
                  </a:lnTo>
                  <a:lnTo>
                    <a:pt x="92003" y="862580"/>
                  </a:lnTo>
                  <a:lnTo>
                    <a:pt x="68597" y="823891"/>
                  </a:lnTo>
                  <a:lnTo>
                    <a:pt x="48334" y="783233"/>
                  </a:lnTo>
                  <a:lnTo>
                    <a:pt x="31380" y="740774"/>
                  </a:lnTo>
                  <a:lnTo>
                    <a:pt x="17902" y="696680"/>
                  </a:lnTo>
                  <a:lnTo>
                    <a:pt x="8068" y="651118"/>
                  </a:lnTo>
                  <a:lnTo>
                    <a:pt x="2044" y="604256"/>
                  </a:lnTo>
                  <a:lnTo>
                    <a:pt x="0" y="556260"/>
                  </a:lnTo>
                  <a:close/>
                </a:path>
              </a:pathLst>
            </a:custGeom>
            <a:ln w="57150">
              <a:solidFill>
                <a:srgbClr val="9E9E9E"/>
              </a:solidFill>
            </a:ln>
          </p:spPr>
          <p:txBody>
            <a:bodyPr wrap="square" lIns="0" tIns="0" rIns="0" bIns="0" rtlCol="0"/>
            <a:lstStyle/>
            <a:p/>
          </p:txBody>
        </p:sp>
        <p:pic>
          <p:nvPicPr>
            <p:cNvPr id="46" name="object 46" descr=""/>
            <p:cNvPicPr/>
            <p:nvPr/>
          </p:nvPicPr>
          <p:blipFill>
            <a:blip r:embed="rId6" cstate="print"/>
            <a:stretch>
              <a:fillRect/>
            </a:stretch>
          </p:blipFill>
          <p:spPr>
            <a:xfrm>
              <a:off x="7763256" y="5207507"/>
              <a:ext cx="652272" cy="652271"/>
            </a:xfrm>
            <a:prstGeom prst="rect">
              <a:avLst/>
            </a:prstGeom>
          </p:spPr>
        </p:pic>
        <p:sp>
          <p:nvSpPr>
            <p:cNvPr id="47" name="object 47" descr=""/>
            <p:cNvSpPr/>
            <p:nvPr/>
          </p:nvSpPr>
          <p:spPr>
            <a:xfrm>
              <a:off x="8875776" y="4983479"/>
              <a:ext cx="1114425" cy="1112520"/>
            </a:xfrm>
            <a:custGeom>
              <a:avLst/>
              <a:gdLst/>
              <a:ahLst/>
              <a:cxnLst/>
              <a:rect l="l" t="t" r="r" b="b"/>
              <a:pathLst>
                <a:path w="1114425" h="1112520">
                  <a:moveTo>
                    <a:pt x="557022" y="0"/>
                  </a:moveTo>
                  <a:lnTo>
                    <a:pt x="508965" y="2041"/>
                  </a:lnTo>
                  <a:lnTo>
                    <a:pt x="462043" y="8055"/>
                  </a:lnTo>
                  <a:lnTo>
                    <a:pt x="416422" y="17875"/>
                  </a:lnTo>
                  <a:lnTo>
                    <a:pt x="372270" y="31333"/>
                  </a:lnTo>
                  <a:lnTo>
                    <a:pt x="329754" y="48262"/>
                  </a:lnTo>
                  <a:lnTo>
                    <a:pt x="289041" y="68496"/>
                  </a:lnTo>
                  <a:lnTo>
                    <a:pt x="250299" y="91867"/>
                  </a:lnTo>
                  <a:lnTo>
                    <a:pt x="213695" y="118208"/>
                  </a:lnTo>
                  <a:lnTo>
                    <a:pt x="179396" y="147353"/>
                  </a:lnTo>
                  <a:lnTo>
                    <a:pt x="147569" y="179134"/>
                  </a:lnTo>
                  <a:lnTo>
                    <a:pt x="118382" y="213385"/>
                  </a:lnTo>
                  <a:lnTo>
                    <a:pt x="92003" y="249939"/>
                  </a:lnTo>
                  <a:lnTo>
                    <a:pt x="68597" y="288628"/>
                  </a:lnTo>
                  <a:lnTo>
                    <a:pt x="48334" y="329286"/>
                  </a:lnTo>
                  <a:lnTo>
                    <a:pt x="31380" y="371745"/>
                  </a:lnTo>
                  <a:lnTo>
                    <a:pt x="17902" y="415839"/>
                  </a:lnTo>
                  <a:lnTo>
                    <a:pt x="8068" y="461401"/>
                  </a:lnTo>
                  <a:lnTo>
                    <a:pt x="2044" y="508263"/>
                  </a:lnTo>
                  <a:lnTo>
                    <a:pt x="0" y="556260"/>
                  </a:lnTo>
                  <a:lnTo>
                    <a:pt x="2044" y="604256"/>
                  </a:lnTo>
                  <a:lnTo>
                    <a:pt x="8068" y="651118"/>
                  </a:lnTo>
                  <a:lnTo>
                    <a:pt x="17902" y="696680"/>
                  </a:lnTo>
                  <a:lnTo>
                    <a:pt x="31380" y="740774"/>
                  </a:lnTo>
                  <a:lnTo>
                    <a:pt x="48334" y="783233"/>
                  </a:lnTo>
                  <a:lnTo>
                    <a:pt x="68597" y="823891"/>
                  </a:lnTo>
                  <a:lnTo>
                    <a:pt x="92003" y="862580"/>
                  </a:lnTo>
                  <a:lnTo>
                    <a:pt x="118382" y="899134"/>
                  </a:lnTo>
                  <a:lnTo>
                    <a:pt x="147569" y="933385"/>
                  </a:lnTo>
                  <a:lnTo>
                    <a:pt x="179396" y="965166"/>
                  </a:lnTo>
                  <a:lnTo>
                    <a:pt x="213695" y="994311"/>
                  </a:lnTo>
                  <a:lnTo>
                    <a:pt x="250299" y="1020652"/>
                  </a:lnTo>
                  <a:lnTo>
                    <a:pt x="289041" y="1044023"/>
                  </a:lnTo>
                  <a:lnTo>
                    <a:pt x="329754" y="1064257"/>
                  </a:lnTo>
                  <a:lnTo>
                    <a:pt x="372270" y="1081186"/>
                  </a:lnTo>
                  <a:lnTo>
                    <a:pt x="416422" y="1094644"/>
                  </a:lnTo>
                  <a:lnTo>
                    <a:pt x="462043" y="1104464"/>
                  </a:lnTo>
                  <a:lnTo>
                    <a:pt x="508965" y="1110478"/>
                  </a:lnTo>
                  <a:lnTo>
                    <a:pt x="557022" y="1112520"/>
                  </a:lnTo>
                  <a:lnTo>
                    <a:pt x="605078" y="1110478"/>
                  </a:lnTo>
                  <a:lnTo>
                    <a:pt x="652000" y="1104464"/>
                  </a:lnTo>
                  <a:lnTo>
                    <a:pt x="697621" y="1094644"/>
                  </a:lnTo>
                  <a:lnTo>
                    <a:pt x="741773" y="1081186"/>
                  </a:lnTo>
                  <a:lnTo>
                    <a:pt x="784289" y="1064257"/>
                  </a:lnTo>
                  <a:lnTo>
                    <a:pt x="825002" y="1044023"/>
                  </a:lnTo>
                  <a:lnTo>
                    <a:pt x="863744" y="1020652"/>
                  </a:lnTo>
                  <a:lnTo>
                    <a:pt x="900348" y="994311"/>
                  </a:lnTo>
                  <a:lnTo>
                    <a:pt x="934647" y="965166"/>
                  </a:lnTo>
                  <a:lnTo>
                    <a:pt x="966474" y="933385"/>
                  </a:lnTo>
                  <a:lnTo>
                    <a:pt x="995661" y="899134"/>
                  </a:lnTo>
                  <a:lnTo>
                    <a:pt x="1022040" y="862580"/>
                  </a:lnTo>
                  <a:lnTo>
                    <a:pt x="1045446" y="823891"/>
                  </a:lnTo>
                  <a:lnTo>
                    <a:pt x="1065709" y="783233"/>
                  </a:lnTo>
                  <a:lnTo>
                    <a:pt x="1082663" y="740774"/>
                  </a:lnTo>
                  <a:lnTo>
                    <a:pt x="1096141" y="696680"/>
                  </a:lnTo>
                  <a:lnTo>
                    <a:pt x="1105975" y="651118"/>
                  </a:lnTo>
                  <a:lnTo>
                    <a:pt x="1111999" y="604256"/>
                  </a:lnTo>
                  <a:lnTo>
                    <a:pt x="1114044" y="556260"/>
                  </a:lnTo>
                  <a:lnTo>
                    <a:pt x="1111999" y="508263"/>
                  </a:lnTo>
                  <a:lnTo>
                    <a:pt x="1105975" y="461401"/>
                  </a:lnTo>
                  <a:lnTo>
                    <a:pt x="1096141" y="415839"/>
                  </a:lnTo>
                  <a:lnTo>
                    <a:pt x="1082663" y="371745"/>
                  </a:lnTo>
                  <a:lnTo>
                    <a:pt x="1065709" y="329286"/>
                  </a:lnTo>
                  <a:lnTo>
                    <a:pt x="1045446" y="288628"/>
                  </a:lnTo>
                  <a:lnTo>
                    <a:pt x="1022040" y="249939"/>
                  </a:lnTo>
                  <a:lnTo>
                    <a:pt x="995661" y="213385"/>
                  </a:lnTo>
                  <a:lnTo>
                    <a:pt x="966474" y="179134"/>
                  </a:lnTo>
                  <a:lnTo>
                    <a:pt x="934647" y="147353"/>
                  </a:lnTo>
                  <a:lnTo>
                    <a:pt x="900348" y="118208"/>
                  </a:lnTo>
                  <a:lnTo>
                    <a:pt x="863744" y="91867"/>
                  </a:lnTo>
                  <a:lnTo>
                    <a:pt x="825002" y="68496"/>
                  </a:lnTo>
                  <a:lnTo>
                    <a:pt x="784289" y="48262"/>
                  </a:lnTo>
                  <a:lnTo>
                    <a:pt x="741773" y="31333"/>
                  </a:lnTo>
                  <a:lnTo>
                    <a:pt x="697621" y="17875"/>
                  </a:lnTo>
                  <a:lnTo>
                    <a:pt x="652000" y="8055"/>
                  </a:lnTo>
                  <a:lnTo>
                    <a:pt x="605078" y="2041"/>
                  </a:lnTo>
                  <a:lnTo>
                    <a:pt x="557022" y="0"/>
                  </a:lnTo>
                  <a:close/>
                </a:path>
              </a:pathLst>
            </a:custGeom>
            <a:solidFill>
              <a:srgbClr val="FFFFFF"/>
            </a:solidFill>
          </p:spPr>
          <p:txBody>
            <a:bodyPr wrap="square" lIns="0" tIns="0" rIns="0" bIns="0" rtlCol="0"/>
            <a:lstStyle/>
            <a:p/>
          </p:txBody>
        </p:sp>
        <p:sp>
          <p:nvSpPr>
            <p:cNvPr id="48" name="object 48" descr=""/>
            <p:cNvSpPr/>
            <p:nvPr/>
          </p:nvSpPr>
          <p:spPr>
            <a:xfrm>
              <a:off x="8875776" y="4983479"/>
              <a:ext cx="1114425" cy="1112520"/>
            </a:xfrm>
            <a:custGeom>
              <a:avLst/>
              <a:gdLst/>
              <a:ahLst/>
              <a:cxnLst/>
              <a:rect l="l" t="t" r="r" b="b"/>
              <a:pathLst>
                <a:path w="1114425" h="1112520">
                  <a:moveTo>
                    <a:pt x="0" y="556260"/>
                  </a:moveTo>
                  <a:lnTo>
                    <a:pt x="2044" y="508263"/>
                  </a:lnTo>
                  <a:lnTo>
                    <a:pt x="8068" y="461401"/>
                  </a:lnTo>
                  <a:lnTo>
                    <a:pt x="17902" y="415839"/>
                  </a:lnTo>
                  <a:lnTo>
                    <a:pt x="31380" y="371745"/>
                  </a:lnTo>
                  <a:lnTo>
                    <a:pt x="48334" y="329286"/>
                  </a:lnTo>
                  <a:lnTo>
                    <a:pt x="68597" y="288628"/>
                  </a:lnTo>
                  <a:lnTo>
                    <a:pt x="92003" y="249939"/>
                  </a:lnTo>
                  <a:lnTo>
                    <a:pt x="118382" y="213385"/>
                  </a:lnTo>
                  <a:lnTo>
                    <a:pt x="147569" y="179134"/>
                  </a:lnTo>
                  <a:lnTo>
                    <a:pt x="179396" y="147353"/>
                  </a:lnTo>
                  <a:lnTo>
                    <a:pt x="213695" y="118208"/>
                  </a:lnTo>
                  <a:lnTo>
                    <a:pt x="250299" y="91867"/>
                  </a:lnTo>
                  <a:lnTo>
                    <a:pt x="289041" y="68496"/>
                  </a:lnTo>
                  <a:lnTo>
                    <a:pt x="329754" y="48262"/>
                  </a:lnTo>
                  <a:lnTo>
                    <a:pt x="372270" y="31333"/>
                  </a:lnTo>
                  <a:lnTo>
                    <a:pt x="416422" y="17875"/>
                  </a:lnTo>
                  <a:lnTo>
                    <a:pt x="462043" y="8055"/>
                  </a:lnTo>
                  <a:lnTo>
                    <a:pt x="508965" y="2041"/>
                  </a:lnTo>
                  <a:lnTo>
                    <a:pt x="557022" y="0"/>
                  </a:lnTo>
                  <a:lnTo>
                    <a:pt x="605078" y="2041"/>
                  </a:lnTo>
                  <a:lnTo>
                    <a:pt x="652000" y="8055"/>
                  </a:lnTo>
                  <a:lnTo>
                    <a:pt x="697621" y="17875"/>
                  </a:lnTo>
                  <a:lnTo>
                    <a:pt x="741773" y="31333"/>
                  </a:lnTo>
                  <a:lnTo>
                    <a:pt x="784289" y="48262"/>
                  </a:lnTo>
                  <a:lnTo>
                    <a:pt x="825002" y="68496"/>
                  </a:lnTo>
                  <a:lnTo>
                    <a:pt x="863744" y="91867"/>
                  </a:lnTo>
                  <a:lnTo>
                    <a:pt x="900348" y="118208"/>
                  </a:lnTo>
                  <a:lnTo>
                    <a:pt x="934647" y="147353"/>
                  </a:lnTo>
                  <a:lnTo>
                    <a:pt x="966474" y="179134"/>
                  </a:lnTo>
                  <a:lnTo>
                    <a:pt x="995661" y="213385"/>
                  </a:lnTo>
                  <a:lnTo>
                    <a:pt x="1022040" y="249939"/>
                  </a:lnTo>
                  <a:lnTo>
                    <a:pt x="1045446" y="288628"/>
                  </a:lnTo>
                  <a:lnTo>
                    <a:pt x="1065709" y="329286"/>
                  </a:lnTo>
                  <a:lnTo>
                    <a:pt x="1082663" y="371745"/>
                  </a:lnTo>
                  <a:lnTo>
                    <a:pt x="1096141" y="415839"/>
                  </a:lnTo>
                  <a:lnTo>
                    <a:pt x="1105975" y="461401"/>
                  </a:lnTo>
                  <a:lnTo>
                    <a:pt x="1111999" y="508263"/>
                  </a:lnTo>
                  <a:lnTo>
                    <a:pt x="1114044" y="556260"/>
                  </a:lnTo>
                  <a:lnTo>
                    <a:pt x="1111999" y="604256"/>
                  </a:lnTo>
                  <a:lnTo>
                    <a:pt x="1105975" y="651118"/>
                  </a:lnTo>
                  <a:lnTo>
                    <a:pt x="1096141" y="696680"/>
                  </a:lnTo>
                  <a:lnTo>
                    <a:pt x="1082663" y="740774"/>
                  </a:lnTo>
                  <a:lnTo>
                    <a:pt x="1065709" y="783233"/>
                  </a:lnTo>
                  <a:lnTo>
                    <a:pt x="1045446" y="823891"/>
                  </a:lnTo>
                  <a:lnTo>
                    <a:pt x="1022040" y="862580"/>
                  </a:lnTo>
                  <a:lnTo>
                    <a:pt x="995661" y="899134"/>
                  </a:lnTo>
                  <a:lnTo>
                    <a:pt x="966474" y="933385"/>
                  </a:lnTo>
                  <a:lnTo>
                    <a:pt x="934647" y="965166"/>
                  </a:lnTo>
                  <a:lnTo>
                    <a:pt x="900348" y="994311"/>
                  </a:lnTo>
                  <a:lnTo>
                    <a:pt x="863744" y="1020652"/>
                  </a:lnTo>
                  <a:lnTo>
                    <a:pt x="825002" y="1044023"/>
                  </a:lnTo>
                  <a:lnTo>
                    <a:pt x="784289" y="1064257"/>
                  </a:lnTo>
                  <a:lnTo>
                    <a:pt x="741773" y="1081186"/>
                  </a:lnTo>
                  <a:lnTo>
                    <a:pt x="697621" y="1094644"/>
                  </a:lnTo>
                  <a:lnTo>
                    <a:pt x="652000" y="1104464"/>
                  </a:lnTo>
                  <a:lnTo>
                    <a:pt x="605078" y="1110478"/>
                  </a:lnTo>
                  <a:lnTo>
                    <a:pt x="557022" y="1112520"/>
                  </a:lnTo>
                  <a:lnTo>
                    <a:pt x="508965" y="1110478"/>
                  </a:lnTo>
                  <a:lnTo>
                    <a:pt x="462043" y="1104464"/>
                  </a:lnTo>
                  <a:lnTo>
                    <a:pt x="416422" y="1094644"/>
                  </a:lnTo>
                  <a:lnTo>
                    <a:pt x="372270" y="1081186"/>
                  </a:lnTo>
                  <a:lnTo>
                    <a:pt x="329754" y="1064257"/>
                  </a:lnTo>
                  <a:lnTo>
                    <a:pt x="289041" y="1044023"/>
                  </a:lnTo>
                  <a:lnTo>
                    <a:pt x="250299" y="1020652"/>
                  </a:lnTo>
                  <a:lnTo>
                    <a:pt x="213695" y="994311"/>
                  </a:lnTo>
                  <a:lnTo>
                    <a:pt x="179396" y="965166"/>
                  </a:lnTo>
                  <a:lnTo>
                    <a:pt x="147569" y="933385"/>
                  </a:lnTo>
                  <a:lnTo>
                    <a:pt x="118382" y="899134"/>
                  </a:lnTo>
                  <a:lnTo>
                    <a:pt x="92003" y="862580"/>
                  </a:lnTo>
                  <a:lnTo>
                    <a:pt x="68597" y="823891"/>
                  </a:lnTo>
                  <a:lnTo>
                    <a:pt x="48334" y="783233"/>
                  </a:lnTo>
                  <a:lnTo>
                    <a:pt x="31380" y="740774"/>
                  </a:lnTo>
                  <a:lnTo>
                    <a:pt x="17902" y="696680"/>
                  </a:lnTo>
                  <a:lnTo>
                    <a:pt x="8068" y="651118"/>
                  </a:lnTo>
                  <a:lnTo>
                    <a:pt x="2044" y="604256"/>
                  </a:lnTo>
                  <a:lnTo>
                    <a:pt x="0" y="556260"/>
                  </a:lnTo>
                  <a:close/>
                </a:path>
              </a:pathLst>
            </a:custGeom>
            <a:ln w="57150">
              <a:solidFill>
                <a:srgbClr val="9E9E9E"/>
              </a:solidFill>
            </a:ln>
          </p:spPr>
          <p:txBody>
            <a:bodyPr wrap="square" lIns="0" tIns="0" rIns="0" bIns="0" rtlCol="0"/>
            <a:lstStyle/>
            <a:p/>
          </p:txBody>
        </p:sp>
        <p:pic>
          <p:nvPicPr>
            <p:cNvPr id="49" name="object 49" descr=""/>
            <p:cNvPicPr/>
            <p:nvPr/>
          </p:nvPicPr>
          <p:blipFill>
            <a:blip r:embed="rId7" cstate="print"/>
            <a:stretch>
              <a:fillRect/>
            </a:stretch>
          </p:blipFill>
          <p:spPr>
            <a:xfrm>
              <a:off x="9075420" y="5219700"/>
              <a:ext cx="652272" cy="652272"/>
            </a:xfrm>
            <a:prstGeom prst="rect">
              <a:avLst/>
            </a:prstGeom>
          </p:spPr>
        </p:pic>
        <p:sp>
          <p:nvSpPr>
            <p:cNvPr id="50" name="object 50" descr=""/>
            <p:cNvSpPr/>
            <p:nvPr/>
          </p:nvSpPr>
          <p:spPr>
            <a:xfrm>
              <a:off x="10216896" y="4981955"/>
              <a:ext cx="1114425" cy="1114425"/>
            </a:xfrm>
            <a:custGeom>
              <a:avLst/>
              <a:gdLst/>
              <a:ahLst/>
              <a:cxnLst/>
              <a:rect l="l" t="t" r="r" b="b"/>
              <a:pathLst>
                <a:path w="1114425" h="1114425">
                  <a:moveTo>
                    <a:pt x="557022" y="0"/>
                  </a:moveTo>
                  <a:lnTo>
                    <a:pt x="508965" y="2044"/>
                  </a:lnTo>
                  <a:lnTo>
                    <a:pt x="462043" y="8068"/>
                  </a:lnTo>
                  <a:lnTo>
                    <a:pt x="416422" y="17902"/>
                  </a:lnTo>
                  <a:lnTo>
                    <a:pt x="372270" y="31380"/>
                  </a:lnTo>
                  <a:lnTo>
                    <a:pt x="329754" y="48334"/>
                  </a:lnTo>
                  <a:lnTo>
                    <a:pt x="289041" y="68597"/>
                  </a:lnTo>
                  <a:lnTo>
                    <a:pt x="250299" y="92003"/>
                  </a:lnTo>
                  <a:lnTo>
                    <a:pt x="213695" y="118382"/>
                  </a:lnTo>
                  <a:lnTo>
                    <a:pt x="179396" y="147569"/>
                  </a:lnTo>
                  <a:lnTo>
                    <a:pt x="147569" y="179396"/>
                  </a:lnTo>
                  <a:lnTo>
                    <a:pt x="118382" y="213695"/>
                  </a:lnTo>
                  <a:lnTo>
                    <a:pt x="92003" y="250299"/>
                  </a:lnTo>
                  <a:lnTo>
                    <a:pt x="68597" y="289041"/>
                  </a:lnTo>
                  <a:lnTo>
                    <a:pt x="48334" y="329754"/>
                  </a:lnTo>
                  <a:lnTo>
                    <a:pt x="31380" y="372270"/>
                  </a:lnTo>
                  <a:lnTo>
                    <a:pt x="17902" y="416422"/>
                  </a:lnTo>
                  <a:lnTo>
                    <a:pt x="8068" y="462043"/>
                  </a:lnTo>
                  <a:lnTo>
                    <a:pt x="2044" y="508965"/>
                  </a:lnTo>
                  <a:lnTo>
                    <a:pt x="0" y="557022"/>
                  </a:lnTo>
                  <a:lnTo>
                    <a:pt x="2044" y="605083"/>
                  </a:lnTo>
                  <a:lnTo>
                    <a:pt x="8068" y="652010"/>
                  </a:lnTo>
                  <a:lnTo>
                    <a:pt x="17902" y="697633"/>
                  </a:lnTo>
                  <a:lnTo>
                    <a:pt x="31380" y="741788"/>
                  </a:lnTo>
                  <a:lnTo>
                    <a:pt x="48334" y="784305"/>
                  </a:lnTo>
                  <a:lnTo>
                    <a:pt x="68597" y="825019"/>
                  </a:lnTo>
                  <a:lnTo>
                    <a:pt x="92003" y="863761"/>
                  </a:lnTo>
                  <a:lnTo>
                    <a:pt x="118382" y="900364"/>
                  </a:lnTo>
                  <a:lnTo>
                    <a:pt x="147569" y="934662"/>
                  </a:lnTo>
                  <a:lnTo>
                    <a:pt x="179396" y="966488"/>
                  </a:lnTo>
                  <a:lnTo>
                    <a:pt x="213695" y="995672"/>
                  </a:lnTo>
                  <a:lnTo>
                    <a:pt x="250299" y="1022050"/>
                  </a:lnTo>
                  <a:lnTo>
                    <a:pt x="289041" y="1045453"/>
                  </a:lnTo>
                  <a:lnTo>
                    <a:pt x="329754" y="1065715"/>
                  </a:lnTo>
                  <a:lnTo>
                    <a:pt x="372270" y="1082667"/>
                  </a:lnTo>
                  <a:lnTo>
                    <a:pt x="416422" y="1096144"/>
                  </a:lnTo>
                  <a:lnTo>
                    <a:pt x="462043" y="1105976"/>
                  </a:lnTo>
                  <a:lnTo>
                    <a:pt x="508965" y="1111999"/>
                  </a:lnTo>
                  <a:lnTo>
                    <a:pt x="557022" y="1114044"/>
                  </a:lnTo>
                  <a:lnTo>
                    <a:pt x="605078" y="1111999"/>
                  </a:lnTo>
                  <a:lnTo>
                    <a:pt x="652000" y="1105976"/>
                  </a:lnTo>
                  <a:lnTo>
                    <a:pt x="697621" y="1096144"/>
                  </a:lnTo>
                  <a:lnTo>
                    <a:pt x="741773" y="1082667"/>
                  </a:lnTo>
                  <a:lnTo>
                    <a:pt x="784289" y="1065715"/>
                  </a:lnTo>
                  <a:lnTo>
                    <a:pt x="825002" y="1045453"/>
                  </a:lnTo>
                  <a:lnTo>
                    <a:pt x="863744" y="1022050"/>
                  </a:lnTo>
                  <a:lnTo>
                    <a:pt x="900348" y="995672"/>
                  </a:lnTo>
                  <a:lnTo>
                    <a:pt x="934647" y="966488"/>
                  </a:lnTo>
                  <a:lnTo>
                    <a:pt x="966474" y="934662"/>
                  </a:lnTo>
                  <a:lnTo>
                    <a:pt x="995661" y="900364"/>
                  </a:lnTo>
                  <a:lnTo>
                    <a:pt x="1022040" y="863761"/>
                  </a:lnTo>
                  <a:lnTo>
                    <a:pt x="1045446" y="825019"/>
                  </a:lnTo>
                  <a:lnTo>
                    <a:pt x="1065709" y="784305"/>
                  </a:lnTo>
                  <a:lnTo>
                    <a:pt x="1082663" y="741788"/>
                  </a:lnTo>
                  <a:lnTo>
                    <a:pt x="1096141" y="697633"/>
                  </a:lnTo>
                  <a:lnTo>
                    <a:pt x="1105975" y="652010"/>
                  </a:lnTo>
                  <a:lnTo>
                    <a:pt x="1111999" y="605083"/>
                  </a:lnTo>
                  <a:lnTo>
                    <a:pt x="1114044" y="557022"/>
                  </a:lnTo>
                  <a:lnTo>
                    <a:pt x="1111999" y="508965"/>
                  </a:lnTo>
                  <a:lnTo>
                    <a:pt x="1105975" y="462043"/>
                  </a:lnTo>
                  <a:lnTo>
                    <a:pt x="1096141" y="416422"/>
                  </a:lnTo>
                  <a:lnTo>
                    <a:pt x="1082663" y="372270"/>
                  </a:lnTo>
                  <a:lnTo>
                    <a:pt x="1065709" y="329754"/>
                  </a:lnTo>
                  <a:lnTo>
                    <a:pt x="1045446" y="289041"/>
                  </a:lnTo>
                  <a:lnTo>
                    <a:pt x="1022040" y="250299"/>
                  </a:lnTo>
                  <a:lnTo>
                    <a:pt x="995661" y="213695"/>
                  </a:lnTo>
                  <a:lnTo>
                    <a:pt x="966474" y="179396"/>
                  </a:lnTo>
                  <a:lnTo>
                    <a:pt x="934647" y="147569"/>
                  </a:lnTo>
                  <a:lnTo>
                    <a:pt x="900348" y="118382"/>
                  </a:lnTo>
                  <a:lnTo>
                    <a:pt x="863744" y="92003"/>
                  </a:lnTo>
                  <a:lnTo>
                    <a:pt x="825002" y="68597"/>
                  </a:lnTo>
                  <a:lnTo>
                    <a:pt x="784289" y="48334"/>
                  </a:lnTo>
                  <a:lnTo>
                    <a:pt x="741773" y="31380"/>
                  </a:lnTo>
                  <a:lnTo>
                    <a:pt x="697621" y="17902"/>
                  </a:lnTo>
                  <a:lnTo>
                    <a:pt x="652000" y="8068"/>
                  </a:lnTo>
                  <a:lnTo>
                    <a:pt x="605078" y="2044"/>
                  </a:lnTo>
                  <a:lnTo>
                    <a:pt x="557022" y="0"/>
                  </a:lnTo>
                  <a:close/>
                </a:path>
              </a:pathLst>
            </a:custGeom>
            <a:solidFill>
              <a:srgbClr val="FFFFFF"/>
            </a:solidFill>
          </p:spPr>
          <p:txBody>
            <a:bodyPr wrap="square" lIns="0" tIns="0" rIns="0" bIns="0" rtlCol="0"/>
            <a:lstStyle/>
            <a:p/>
          </p:txBody>
        </p:sp>
        <p:sp>
          <p:nvSpPr>
            <p:cNvPr id="51" name="object 51" descr=""/>
            <p:cNvSpPr/>
            <p:nvPr/>
          </p:nvSpPr>
          <p:spPr>
            <a:xfrm>
              <a:off x="10216896" y="4981955"/>
              <a:ext cx="1114425" cy="1114425"/>
            </a:xfrm>
            <a:custGeom>
              <a:avLst/>
              <a:gdLst/>
              <a:ahLst/>
              <a:cxnLst/>
              <a:rect l="l" t="t" r="r" b="b"/>
              <a:pathLst>
                <a:path w="1114425" h="1114425">
                  <a:moveTo>
                    <a:pt x="0" y="557022"/>
                  </a:moveTo>
                  <a:lnTo>
                    <a:pt x="2044" y="508965"/>
                  </a:lnTo>
                  <a:lnTo>
                    <a:pt x="8068" y="462043"/>
                  </a:lnTo>
                  <a:lnTo>
                    <a:pt x="17902" y="416422"/>
                  </a:lnTo>
                  <a:lnTo>
                    <a:pt x="31380" y="372270"/>
                  </a:lnTo>
                  <a:lnTo>
                    <a:pt x="48334" y="329754"/>
                  </a:lnTo>
                  <a:lnTo>
                    <a:pt x="68597" y="289041"/>
                  </a:lnTo>
                  <a:lnTo>
                    <a:pt x="92003" y="250299"/>
                  </a:lnTo>
                  <a:lnTo>
                    <a:pt x="118382" y="213695"/>
                  </a:lnTo>
                  <a:lnTo>
                    <a:pt x="147569" y="179396"/>
                  </a:lnTo>
                  <a:lnTo>
                    <a:pt x="179396" y="147569"/>
                  </a:lnTo>
                  <a:lnTo>
                    <a:pt x="213695" y="118382"/>
                  </a:lnTo>
                  <a:lnTo>
                    <a:pt x="250299" y="92003"/>
                  </a:lnTo>
                  <a:lnTo>
                    <a:pt x="289041" y="68597"/>
                  </a:lnTo>
                  <a:lnTo>
                    <a:pt x="329754" y="48334"/>
                  </a:lnTo>
                  <a:lnTo>
                    <a:pt x="372270" y="31380"/>
                  </a:lnTo>
                  <a:lnTo>
                    <a:pt x="416422" y="17902"/>
                  </a:lnTo>
                  <a:lnTo>
                    <a:pt x="462043" y="8068"/>
                  </a:lnTo>
                  <a:lnTo>
                    <a:pt x="508965" y="2044"/>
                  </a:lnTo>
                  <a:lnTo>
                    <a:pt x="557022" y="0"/>
                  </a:lnTo>
                  <a:lnTo>
                    <a:pt x="605078" y="2044"/>
                  </a:lnTo>
                  <a:lnTo>
                    <a:pt x="652000" y="8068"/>
                  </a:lnTo>
                  <a:lnTo>
                    <a:pt x="697621" y="17902"/>
                  </a:lnTo>
                  <a:lnTo>
                    <a:pt x="741773" y="31380"/>
                  </a:lnTo>
                  <a:lnTo>
                    <a:pt x="784289" y="48334"/>
                  </a:lnTo>
                  <a:lnTo>
                    <a:pt x="825002" y="68597"/>
                  </a:lnTo>
                  <a:lnTo>
                    <a:pt x="863744" y="92003"/>
                  </a:lnTo>
                  <a:lnTo>
                    <a:pt x="900348" y="118382"/>
                  </a:lnTo>
                  <a:lnTo>
                    <a:pt x="934647" y="147569"/>
                  </a:lnTo>
                  <a:lnTo>
                    <a:pt x="966474" y="179396"/>
                  </a:lnTo>
                  <a:lnTo>
                    <a:pt x="995661" y="213695"/>
                  </a:lnTo>
                  <a:lnTo>
                    <a:pt x="1022040" y="250299"/>
                  </a:lnTo>
                  <a:lnTo>
                    <a:pt x="1045446" y="289041"/>
                  </a:lnTo>
                  <a:lnTo>
                    <a:pt x="1065709" y="329754"/>
                  </a:lnTo>
                  <a:lnTo>
                    <a:pt x="1082663" y="372270"/>
                  </a:lnTo>
                  <a:lnTo>
                    <a:pt x="1096141" y="416422"/>
                  </a:lnTo>
                  <a:lnTo>
                    <a:pt x="1105975" y="462043"/>
                  </a:lnTo>
                  <a:lnTo>
                    <a:pt x="1111999" y="508965"/>
                  </a:lnTo>
                  <a:lnTo>
                    <a:pt x="1114044" y="557022"/>
                  </a:lnTo>
                  <a:lnTo>
                    <a:pt x="1111999" y="605083"/>
                  </a:lnTo>
                  <a:lnTo>
                    <a:pt x="1105975" y="652010"/>
                  </a:lnTo>
                  <a:lnTo>
                    <a:pt x="1096141" y="697633"/>
                  </a:lnTo>
                  <a:lnTo>
                    <a:pt x="1082663" y="741788"/>
                  </a:lnTo>
                  <a:lnTo>
                    <a:pt x="1065709" y="784305"/>
                  </a:lnTo>
                  <a:lnTo>
                    <a:pt x="1045446" y="825019"/>
                  </a:lnTo>
                  <a:lnTo>
                    <a:pt x="1022040" y="863761"/>
                  </a:lnTo>
                  <a:lnTo>
                    <a:pt x="995661" y="900364"/>
                  </a:lnTo>
                  <a:lnTo>
                    <a:pt x="966474" y="934662"/>
                  </a:lnTo>
                  <a:lnTo>
                    <a:pt x="934647" y="966488"/>
                  </a:lnTo>
                  <a:lnTo>
                    <a:pt x="900348" y="995672"/>
                  </a:lnTo>
                  <a:lnTo>
                    <a:pt x="863744" y="1022050"/>
                  </a:lnTo>
                  <a:lnTo>
                    <a:pt x="825002" y="1045453"/>
                  </a:lnTo>
                  <a:lnTo>
                    <a:pt x="784289" y="1065715"/>
                  </a:lnTo>
                  <a:lnTo>
                    <a:pt x="741773" y="1082667"/>
                  </a:lnTo>
                  <a:lnTo>
                    <a:pt x="697621" y="1096144"/>
                  </a:lnTo>
                  <a:lnTo>
                    <a:pt x="652000" y="1105976"/>
                  </a:lnTo>
                  <a:lnTo>
                    <a:pt x="605078" y="1111999"/>
                  </a:lnTo>
                  <a:lnTo>
                    <a:pt x="557022" y="1114044"/>
                  </a:lnTo>
                  <a:lnTo>
                    <a:pt x="508965" y="1111999"/>
                  </a:lnTo>
                  <a:lnTo>
                    <a:pt x="462043" y="1105976"/>
                  </a:lnTo>
                  <a:lnTo>
                    <a:pt x="416422" y="1096144"/>
                  </a:lnTo>
                  <a:lnTo>
                    <a:pt x="372270" y="1082667"/>
                  </a:lnTo>
                  <a:lnTo>
                    <a:pt x="329754" y="1065715"/>
                  </a:lnTo>
                  <a:lnTo>
                    <a:pt x="289041" y="1045453"/>
                  </a:lnTo>
                  <a:lnTo>
                    <a:pt x="250299" y="1022050"/>
                  </a:lnTo>
                  <a:lnTo>
                    <a:pt x="213695" y="995672"/>
                  </a:lnTo>
                  <a:lnTo>
                    <a:pt x="179396" y="966488"/>
                  </a:lnTo>
                  <a:lnTo>
                    <a:pt x="147569" y="934662"/>
                  </a:lnTo>
                  <a:lnTo>
                    <a:pt x="118382" y="900364"/>
                  </a:lnTo>
                  <a:lnTo>
                    <a:pt x="92003" y="863761"/>
                  </a:lnTo>
                  <a:lnTo>
                    <a:pt x="68597" y="825019"/>
                  </a:lnTo>
                  <a:lnTo>
                    <a:pt x="48334" y="784305"/>
                  </a:lnTo>
                  <a:lnTo>
                    <a:pt x="31380" y="741788"/>
                  </a:lnTo>
                  <a:lnTo>
                    <a:pt x="17902" y="697633"/>
                  </a:lnTo>
                  <a:lnTo>
                    <a:pt x="8068" y="652010"/>
                  </a:lnTo>
                  <a:lnTo>
                    <a:pt x="2044" y="605083"/>
                  </a:lnTo>
                  <a:lnTo>
                    <a:pt x="0" y="557022"/>
                  </a:lnTo>
                  <a:close/>
                </a:path>
              </a:pathLst>
            </a:custGeom>
            <a:ln w="57150">
              <a:solidFill>
                <a:srgbClr val="9E9E9E"/>
              </a:solidFill>
            </a:ln>
          </p:spPr>
          <p:txBody>
            <a:bodyPr wrap="square" lIns="0" tIns="0" rIns="0" bIns="0" rtlCol="0"/>
            <a:lstStyle/>
            <a:p/>
          </p:txBody>
        </p:sp>
        <p:pic>
          <p:nvPicPr>
            <p:cNvPr id="52" name="object 52" descr=""/>
            <p:cNvPicPr/>
            <p:nvPr/>
          </p:nvPicPr>
          <p:blipFill>
            <a:blip r:embed="rId8" cstate="print"/>
            <a:stretch>
              <a:fillRect/>
            </a:stretch>
          </p:blipFill>
          <p:spPr>
            <a:xfrm>
              <a:off x="10469879" y="5219700"/>
              <a:ext cx="652272" cy="652272"/>
            </a:xfrm>
            <a:prstGeom prst="rect">
              <a:avLst/>
            </a:prstGeom>
          </p:spPr>
        </p:pic>
        <p:sp>
          <p:nvSpPr>
            <p:cNvPr id="53" name="object 53" descr=""/>
            <p:cNvSpPr/>
            <p:nvPr/>
          </p:nvSpPr>
          <p:spPr>
            <a:xfrm>
              <a:off x="7343394" y="3021329"/>
              <a:ext cx="4121150" cy="1496695"/>
            </a:xfrm>
            <a:custGeom>
              <a:avLst/>
              <a:gdLst/>
              <a:ahLst/>
              <a:cxnLst/>
              <a:rect l="l" t="t" r="r" b="b"/>
              <a:pathLst>
                <a:path w="4121150" h="1496695">
                  <a:moveTo>
                    <a:pt x="0" y="249428"/>
                  </a:moveTo>
                  <a:lnTo>
                    <a:pt x="4017" y="204582"/>
                  </a:lnTo>
                  <a:lnTo>
                    <a:pt x="15600" y="162378"/>
                  </a:lnTo>
                  <a:lnTo>
                    <a:pt x="34045" y="123519"/>
                  </a:lnTo>
                  <a:lnTo>
                    <a:pt x="58649" y="88708"/>
                  </a:lnTo>
                  <a:lnTo>
                    <a:pt x="88708" y="58649"/>
                  </a:lnTo>
                  <a:lnTo>
                    <a:pt x="123519" y="34045"/>
                  </a:lnTo>
                  <a:lnTo>
                    <a:pt x="162378" y="15600"/>
                  </a:lnTo>
                  <a:lnTo>
                    <a:pt x="204582" y="4017"/>
                  </a:lnTo>
                  <a:lnTo>
                    <a:pt x="249427" y="0"/>
                  </a:lnTo>
                  <a:lnTo>
                    <a:pt x="3871467" y="0"/>
                  </a:lnTo>
                  <a:lnTo>
                    <a:pt x="3916313" y="4017"/>
                  </a:lnTo>
                  <a:lnTo>
                    <a:pt x="3958517" y="15600"/>
                  </a:lnTo>
                  <a:lnTo>
                    <a:pt x="3997376" y="34045"/>
                  </a:lnTo>
                  <a:lnTo>
                    <a:pt x="4032187" y="58649"/>
                  </a:lnTo>
                  <a:lnTo>
                    <a:pt x="4062246" y="88708"/>
                  </a:lnTo>
                  <a:lnTo>
                    <a:pt x="4086850" y="123519"/>
                  </a:lnTo>
                  <a:lnTo>
                    <a:pt x="4105295" y="162378"/>
                  </a:lnTo>
                  <a:lnTo>
                    <a:pt x="4116878" y="204582"/>
                  </a:lnTo>
                  <a:lnTo>
                    <a:pt x="4120896" y="249428"/>
                  </a:lnTo>
                  <a:lnTo>
                    <a:pt x="4120896" y="1247140"/>
                  </a:lnTo>
                  <a:lnTo>
                    <a:pt x="4116878" y="1291985"/>
                  </a:lnTo>
                  <a:lnTo>
                    <a:pt x="4105295" y="1334189"/>
                  </a:lnTo>
                  <a:lnTo>
                    <a:pt x="4086850" y="1373048"/>
                  </a:lnTo>
                  <a:lnTo>
                    <a:pt x="4062246" y="1407859"/>
                  </a:lnTo>
                  <a:lnTo>
                    <a:pt x="4032187" y="1437918"/>
                  </a:lnTo>
                  <a:lnTo>
                    <a:pt x="3997376" y="1462522"/>
                  </a:lnTo>
                  <a:lnTo>
                    <a:pt x="3958517" y="1480967"/>
                  </a:lnTo>
                  <a:lnTo>
                    <a:pt x="3916313" y="1492550"/>
                  </a:lnTo>
                  <a:lnTo>
                    <a:pt x="3871467" y="1496568"/>
                  </a:lnTo>
                  <a:lnTo>
                    <a:pt x="249427" y="1496568"/>
                  </a:lnTo>
                  <a:lnTo>
                    <a:pt x="204582" y="1492550"/>
                  </a:lnTo>
                  <a:lnTo>
                    <a:pt x="162378" y="1480967"/>
                  </a:lnTo>
                  <a:lnTo>
                    <a:pt x="123519" y="1462522"/>
                  </a:lnTo>
                  <a:lnTo>
                    <a:pt x="88708" y="1437918"/>
                  </a:lnTo>
                  <a:lnTo>
                    <a:pt x="58649" y="1407859"/>
                  </a:lnTo>
                  <a:lnTo>
                    <a:pt x="34045" y="1373048"/>
                  </a:lnTo>
                  <a:lnTo>
                    <a:pt x="15600" y="1334189"/>
                  </a:lnTo>
                  <a:lnTo>
                    <a:pt x="4017" y="1291985"/>
                  </a:lnTo>
                  <a:lnTo>
                    <a:pt x="0" y="1247140"/>
                  </a:lnTo>
                  <a:lnTo>
                    <a:pt x="0" y="249428"/>
                  </a:lnTo>
                  <a:close/>
                </a:path>
              </a:pathLst>
            </a:custGeom>
            <a:ln w="28575">
              <a:solidFill>
                <a:srgbClr val="D2E631"/>
              </a:solidFill>
            </a:ln>
          </p:spPr>
          <p:txBody>
            <a:bodyPr wrap="square" lIns="0" tIns="0" rIns="0" bIns="0" rtlCol="0"/>
            <a:lstStyle/>
            <a:p/>
          </p:txBody>
        </p:sp>
      </p:grpSp>
      <p:sp>
        <p:nvSpPr>
          <p:cNvPr id="54" name="object 54" descr=""/>
          <p:cNvSpPr txBox="1"/>
          <p:nvPr/>
        </p:nvSpPr>
        <p:spPr>
          <a:xfrm>
            <a:off x="9102852" y="2802635"/>
            <a:ext cx="646430" cy="370840"/>
          </a:xfrm>
          <a:prstGeom prst="rect">
            <a:avLst/>
          </a:prstGeom>
          <a:solidFill>
            <a:srgbClr val="D2E631"/>
          </a:solidFill>
        </p:spPr>
        <p:txBody>
          <a:bodyPr wrap="square" lIns="0" tIns="40640" rIns="0" bIns="0" rtlCol="0" vert="horz">
            <a:spAutoFit/>
          </a:bodyPr>
          <a:lstStyle/>
          <a:p>
            <a:pPr marL="92710">
              <a:lnSpc>
                <a:spcPct val="100000"/>
              </a:lnSpc>
              <a:spcBef>
                <a:spcPts val="320"/>
              </a:spcBef>
            </a:pPr>
            <a:r>
              <a:rPr dirty="0" sz="1800" spc="-25">
                <a:latin typeface="Microsoft JhengHei"/>
                <a:cs typeface="Microsoft JhengHei"/>
              </a:rPr>
              <a:t>擇一</a:t>
            </a:r>
            <a:endParaRPr sz="1800">
              <a:latin typeface="Microsoft JhengHei"/>
              <a:cs typeface="Microsoft JhengHei"/>
            </a:endParaRPr>
          </a:p>
        </p:txBody>
      </p:sp>
      <p:sp>
        <p:nvSpPr>
          <p:cNvPr id="55" name="object 55" descr=""/>
          <p:cNvSpPr txBox="1"/>
          <p:nvPr/>
        </p:nvSpPr>
        <p:spPr>
          <a:xfrm>
            <a:off x="1644142" y="1203705"/>
            <a:ext cx="1169035" cy="788670"/>
          </a:xfrm>
          <a:prstGeom prst="rect">
            <a:avLst/>
          </a:prstGeom>
        </p:spPr>
        <p:txBody>
          <a:bodyPr wrap="square" lIns="0" tIns="12700" rIns="0" bIns="0" rtlCol="0" vert="horz">
            <a:spAutoFit/>
          </a:bodyPr>
          <a:lstStyle/>
          <a:p>
            <a:pPr marL="120650">
              <a:lnSpc>
                <a:spcPct val="100000"/>
              </a:lnSpc>
              <a:spcBef>
                <a:spcPts val="100"/>
              </a:spcBef>
            </a:pPr>
            <a:r>
              <a:rPr dirty="0" sz="1800" spc="-15" b="1">
                <a:latin typeface="Microsoft JhengHei"/>
                <a:cs typeface="Microsoft JhengHei"/>
              </a:rPr>
              <a:t>專案規模</a:t>
            </a:r>
            <a:endParaRPr sz="1800">
              <a:latin typeface="Microsoft JhengHei"/>
              <a:cs typeface="Microsoft JhengHei"/>
            </a:endParaRPr>
          </a:p>
          <a:p>
            <a:pPr marL="12700">
              <a:lnSpc>
                <a:spcPct val="100000"/>
              </a:lnSpc>
              <a:spcBef>
                <a:spcPts val="1685"/>
              </a:spcBef>
            </a:pPr>
            <a:r>
              <a:rPr dirty="0" sz="1800" spc="-10">
                <a:solidFill>
                  <a:srgbClr val="C00000"/>
                </a:solidFill>
                <a:latin typeface="Microsoft JhengHei"/>
                <a:cs typeface="Microsoft JhengHei"/>
              </a:rPr>
              <a:t>【大規模】</a:t>
            </a:r>
            <a:endParaRPr sz="1800">
              <a:latin typeface="Microsoft JhengHei"/>
              <a:cs typeface="Microsoft JhengHei"/>
            </a:endParaRPr>
          </a:p>
        </p:txBody>
      </p:sp>
      <p:grpSp>
        <p:nvGrpSpPr>
          <p:cNvPr id="56" name="object 56" descr=""/>
          <p:cNvGrpSpPr/>
          <p:nvPr/>
        </p:nvGrpSpPr>
        <p:grpSpPr>
          <a:xfrm>
            <a:off x="524255" y="1144524"/>
            <a:ext cx="1007744" cy="455295"/>
            <a:chOff x="524255" y="1144524"/>
            <a:chExt cx="1007744" cy="455295"/>
          </a:xfrm>
        </p:grpSpPr>
        <p:sp>
          <p:nvSpPr>
            <p:cNvPr id="57" name="object 57" descr=""/>
            <p:cNvSpPr/>
            <p:nvPr/>
          </p:nvSpPr>
          <p:spPr>
            <a:xfrm>
              <a:off x="524255" y="1153668"/>
              <a:ext cx="1007744" cy="360045"/>
            </a:xfrm>
            <a:custGeom>
              <a:avLst/>
              <a:gdLst/>
              <a:ahLst/>
              <a:cxnLst/>
              <a:rect l="l" t="t" r="r" b="b"/>
              <a:pathLst>
                <a:path w="1007744" h="360044">
                  <a:moveTo>
                    <a:pt x="1007363" y="0"/>
                  </a:moveTo>
                  <a:lnTo>
                    <a:pt x="0" y="0"/>
                  </a:lnTo>
                  <a:lnTo>
                    <a:pt x="0" y="359663"/>
                  </a:lnTo>
                  <a:lnTo>
                    <a:pt x="1007363" y="359663"/>
                  </a:lnTo>
                  <a:lnTo>
                    <a:pt x="1007363" y="0"/>
                  </a:lnTo>
                  <a:close/>
                </a:path>
              </a:pathLst>
            </a:custGeom>
            <a:solidFill>
              <a:srgbClr val="81B113"/>
            </a:solidFill>
          </p:spPr>
          <p:txBody>
            <a:bodyPr wrap="square" lIns="0" tIns="0" rIns="0" bIns="0" rtlCol="0"/>
            <a:lstStyle/>
            <a:p/>
          </p:txBody>
        </p:sp>
        <p:pic>
          <p:nvPicPr>
            <p:cNvPr id="58" name="object 58" descr=""/>
            <p:cNvPicPr/>
            <p:nvPr/>
          </p:nvPicPr>
          <p:blipFill>
            <a:blip r:embed="rId9" cstate="print"/>
            <a:stretch>
              <a:fillRect/>
            </a:stretch>
          </p:blipFill>
          <p:spPr>
            <a:xfrm>
              <a:off x="544067" y="1144524"/>
              <a:ext cx="474713" cy="454913"/>
            </a:xfrm>
            <a:prstGeom prst="rect">
              <a:avLst/>
            </a:prstGeom>
          </p:spPr>
        </p:pic>
        <p:pic>
          <p:nvPicPr>
            <p:cNvPr id="59" name="object 59" descr=""/>
            <p:cNvPicPr/>
            <p:nvPr/>
          </p:nvPicPr>
          <p:blipFill>
            <a:blip r:embed="rId10" cstate="print"/>
            <a:stretch>
              <a:fillRect/>
            </a:stretch>
          </p:blipFill>
          <p:spPr>
            <a:xfrm>
              <a:off x="798575" y="1144524"/>
              <a:ext cx="474713" cy="454913"/>
            </a:xfrm>
            <a:prstGeom prst="rect">
              <a:avLst/>
            </a:prstGeom>
          </p:spPr>
        </p:pic>
        <p:pic>
          <p:nvPicPr>
            <p:cNvPr id="60" name="object 60" descr=""/>
            <p:cNvPicPr/>
            <p:nvPr/>
          </p:nvPicPr>
          <p:blipFill>
            <a:blip r:embed="rId11" cstate="print"/>
            <a:stretch>
              <a:fillRect/>
            </a:stretch>
          </p:blipFill>
          <p:spPr>
            <a:xfrm>
              <a:off x="1051559" y="1144524"/>
              <a:ext cx="474713" cy="454913"/>
            </a:xfrm>
            <a:prstGeom prst="rect">
              <a:avLst/>
            </a:prstGeom>
          </p:spPr>
        </p:pic>
      </p:grpSp>
      <p:sp>
        <p:nvSpPr>
          <p:cNvPr id="61" name="object 61" descr=""/>
          <p:cNvSpPr txBox="1"/>
          <p:nvPr/>
        </p:nvSpPr>
        <p:spPr>
          <a:xfrm>
            <a:off x="524255" y="1153667"/>
            <a:ext cx="1007744" cy="360045"/>
          </a:xfrm>
          <a:prstGeom prst="rect">
            <a:avLst/>
          </a:prstGeom>
        </p:spPr>
        <p:txBody>
          <a:bodyPr wrap="square" lIns="0" tIns="51435" rIns="0" bIns="0" rtlCol="0" vert="horz">
            <a:spAutoFit/>
          </a:bodyPr>
          <a:lstStyle/>
          <a:p>
            <a:pPr marL="147955">
              <a:lnSpc>
                <a:spcPct val="100000"/>
              </a:lnSpc>
              <a:spcBef>
                <a:spcPts val="405"/>
              </a:spcBef>
            </a:pPr>
            <a:r>
              <a:rPr dirty="0" sz="1600" spc="-25" b="1">
                <a:solidFill>
                  <a:srgbClr val="FFFFFF"/>
                </a:solidFill>
                <a:latin typeface="Microsoft JhengHei"/>
                <a:cs typeface="Microsoft JhengHei"/>
              </a:rPr>
              <a:t>第 ８ 條</a:t>
            </a:r>
            <a:endParaRPr sz="1600">
              <a:latin typeface="Microsoft JhengHei"/>
              <a:cs typeface="Microsoft JhengHei"/>
            </a:endParaRPr>
          </a:p>
        </p:txBody>
      </p:sp>
      <p:sp>
        <p:nvSpPr>
          <p:cNvPr id="63" name="object 63"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21</a:t>
            </a:fld>
          </a:p>
        </p:txBody>
      </p:sp>
      <p:sp>
        <p:nvSpPr>
          <p:cNvPr id="64" name="object 64"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62" name="object 62" descr=""/>
          <p:cNvSpPr txBox="1"/>
          <p:nvPr/>
        </p:nvSpPr>
        <p:spPr>
          <a:xfrm>
            <a:off x="6239002" y="6224117"/>
            <a:ext cx="4120515" cy="240029"/>
          </a:xfrm>
          <a:prstGeom prst="rect">
            <a:avLst/>
          </a:prstGeom>
        </p:spPr>
        <p:txBody>
          <a:bodyPr wrap="square" lIns="0" tIns="13335" rIns="0" bIns="0" rtlCol="0" vert="horz">
            <a:spAutoFit/>
          </a:bodyPr>
          <a:lstStyle/>
          <a:p>
            <a:pPr marL="12700">
              <a:lnSpc>
                <a:spcPct val="100000"/>
              </a:lnSpc>
              <a:spcBef>
                <a:spcPts val="105"/>
              </a:spcBef>
            </a:pPr>
            <a:r>
              <a:rPr dirty="0" sz="1400" spc="-25">
                <a:latin typeface="Microsoft JhengHei"/>
                <a:cs typeface="Microsoft JhengHei"/>
              </a:rPr>
              <a:t>註：微規模之專案得免除環境衝擊分析及公眾意見。</a:t>
            </a:r>
            <a:endParaRPr sz="1400">
              <a:latin typeface="Microsoft JhengHei"/>
              <a:cs typeface="Microsoft JhengHe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
          <p:cNvSpPr/>
          <p:nvPr/>
        </p:nvSpPr>
        <p:spPr>
          <a:xfrm>
            <a:off x="9645395" y="1536191"/>
            <a:ext cx="2087880" cy="120650"/>
          </a:xfrm>
          <a:custGeom>
            <a:avLst/>
            <a:gdLst/>
            <a:ahLst/>
            <a:cxnLst/>
            <a:rect l="l" t="t" r="r" b="b"/>
            <a:pathLst>
              <a:path w="2087879" h="120650">
                <a:moveTo>
                  <a:pt x="2087879" y="0"/>
                </a:moveTo>
                <a:lnTo>
                  <a:pt x="0" y="0"/>
                </a:lnTo>
                <a:lnTo>
                  <a:pt x="0" y="120396"/>
                </a:lnTo>
                <a:lnTo>
                  <a:pt x="2087879" y="120396"/>
                </a:lnTo>
                <a:lnTo>
                  <a:pt x="2087879" y="0"/>
                </a:lnTo>
                <a:close/>
              </a:path>
            </a:pathLst>
          </a:custGeom>
          <a:solidFill>
            <a:srgbClr val="F8CAAC"/>
          </a:solidFill>
        </p:spPr>
        <p:txBody>
          <a:bodyPr wrap="square" lIns="0" tIns="0" rIns="0" bIns="0" rtlCol="0"/>
          <a:lstStyle/>
          <a:p/>
        </p:txBody>
      </p:sp>
      <p:sp>
        <p:nvSpPr>
          <p:cNvPr id="3" name="object 3"/>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可以取得減量額度之期間有多長？</a:t>
            </a:r>
          </a:p>
        </p:txBody>
      </p:sp>
      <p:sp>
        <p:nvSpPr>
          <p:cNvPr id="4" name="object 4" descr=""/>
          <p:cNvSpPr/>
          <p:nvPr/>
        </p:nvSpPr>
        <p:spPr>
          <a:xfrm>
            <a:off x="512063" y="5367528"/>
            <a:ext cx="2778760" cy="585470"/>
          </a:xfrm>
          <a:custGeom>
            <a:avLst/>
            <a:gdLst/>
            <a:ahLst/>
            <a:cxnLst/>
            <a:rect l="l" t="t" r="r" b="b"/>
            <a:pathLst>
              <a:path w="2778760" h="585470">
                <a:moveTo>
                  <a:pt x="2778252" y="0"/>
                </a:moveTo>
                <a:lnTo>
                  <a:pt x="0" y="0"/>
                </a:lnTo>
                <a:lnTo>
                  <a:pt x="0" y="585216"/>
                </a:lnTo>
                <a:lnTo>
                  <a:pt x="2778252" y="585216"/>
                </a:lnTo>
                <a:lnTo>
                  <a:pt x="2778252" y="0"/>
                </a:lnTo>
                <a:close/>
              </a:path>
            </a:pathLst>
          </a:custGeom>
          <a:solidFill>
            <a:srgbClr val="2D75B6"/>
          </a:solidFill>
        </p:spPr>
        <p:txBody>
          <a:bodyPr wrap="square" lIns="0" tIns="0" rIns="0" bIns="0" rtlCol="0"/>
          <a:lstStyle/>
          <a:p/>
        </p:txBody>
      </p:sp>
      <p:sp>
        <p:nvSpPr>
          <p:cNvPr id="5" name="object 5" descr=""/>
          <p:cNvSpPr txBox="1"/>
          <p:nvPr/>
        </p:nvSpPr>
        <p:spPr>
          <a:xfrm>
            <a:off x="543255" y="5406034"/>
            <a:ext cx="2696845" cy="239395"/>
          </a:xfrm>
          <a:prstGeom prst="rect">
            <a:avLst/>
          </a:prstGeom>
        </p:spPr>
        <p:txBody>
          <a:bodyPr wrap="square" lIns="0" tIns="12700" rIns="0" bIns="0" rtlCol="0" vert="horz">
            <a:spAutoFit/>
          </a:bodyPr>
          <a:lstStyle/>
          <a:p>
            <a:pPr marL="12700">
              <a:lnSpc>
                <a:spcPct val="100000"/>
              </a:lnSpc>
              <a:spcBef>
                <a:spcPts val="100"/>
              </a:spcBef>
            </a:pPr>
            <a:r>
              <a:rPr dirty="0" sz="1400" spc="-15">
                <a:solidFill>
                  <a:srgbClr val="FFFFFF"/>
                </a:solidFill>
                <a:latin typeface="Microsoft JhengHei"/>
                <a:cs typeface="Microsoft JhengHei"/>
              </a:rPr>
              <a:t>指減少直接由排放源排放溫室氣體</a:t>
            </a:r>
            <a:endParaRPr sz="1400">
              <a:latin typeface="Microsoft JhengHei"/>
              <a:cs typeface="Microsoft JhengHei"/>
            </a:endParaRPr>
          </a:p>
        </p:txBody>
      </p:sp>
      <p:sp>
        <p:nvSpPr>
          <p:cNvPr id="6" name="object 6" descr=""/>
          <p:cNvSpPr txBox="1"/>
          <p:nvPr/>
        </p:nvSpPr>
        <p:spPr>
          <a:xfrm>
            <a:off x="543255" y="5619394"/>
            <a:ext cx="2870835" cy="239395"/>
          </a:xfrm>
          <a:prstGeom prst="rect">
            <a:avLst/>
          </a:prstGeom>
        </p:spPr>
        <p:txBody>
          <a:bodyPr wrap="square" lIns="0" tIns="12700" rIns="0" bIns="0" rtlCol="0" vert="horz">
            <a:spAutoFit/>
          </a:bodyPr>
          <a:lstStyle/>
          <a:p>
            <a:pPr marL="12700">
              <a:lnSpc>
                <a:spcPct val="100000"/>
              </a:lnSpc>
              <a:spcBef>
                <a:spcPts val="100"/>
              </a:spcBef>
            </a:pPr>
            <a:r>
              <a:rPr dirty="0" sz="1400" spc="-20">
                <a:solidFill>
                  <a:srgbClr val="FFFFFF"/>
                </a:solidFill>
                <a:latin typeface="Microsoft JhengHei"/>
                <a:cs typeface="Microsoft JhengHei"/>
              </a:rPr>
              <a:t>至大氣者，著重於技術基礎之措施。</a:t>
            </a:r>
            <a:endParaRPr sz="1400">
              <a:latin typeface="Microsoft JhengHei"/>
              <a:cs typeface="Microsoft JhengHei"/>
            </a:endParaRPr>
          </a:p>
        </p:txBody>
      </p:sp>
      <p:grpSp>
        <p:nvGrpSpPr>
          <p:cNvPr id="7" name="object 7" descr=""/>
          <p:cNvGrpSpPr/>
          <p:nvPr/>
        </p:nvGrpSpPr>
        <p:grpSpPr>
          <a:xfrm>
            <a:off x="480441" y="2946273"/>
            <a:ext cx="2809875" cy="859155"/>
            <a:chOff x="480441" y="2946273"/>
            <a:chExt cx="2809875" cy="859155"/>
          </a:xfrm>
        </p:grpSpPr>
        <p:sp>
          <p:nvSpPr>
            <p:cNvPr id="8" name="object 8" descr=""/>
            <p:cNvSpPr/>
            <p:nvPr/>
          </p:nvSpPr>
          <p:spPr>
            <a:xfrm>
              <a:off x="489204" y="2955036"/>
              <a:ext cx="2801620" cy="850900"/>
            </a:xfrm>
            <a:custGeom>
              <a:avLst/>
              <a:gdLst/>
              <a:ahLst/>
              <a:cxnLst/>
              <a:rect l="l" t="t" r="r" b="b"/>
              <a:pathLst>
                <a:path w="2801620" h="850900">
                  <a:moveTo>
                    <a:pt x="2801111" y="0"/>
                  </a:moveTo>
                  <a:lnTo>
                    <a:pt x="0" y="0"/>
                  </a:lnTo>
                  <a:lnTo>
                    <a:pt x="0" y="850391"/>
                  </a:lnTo>
                  <a:lnTo>
                    <a:pt x="2801111" y="850391"/>
                  </a:lnTo>
                  <a:lnTo>
                    <a:pt x="2801111" y="0"/>
                  </a:lnTo>
                  <a:close/>
                </a:path>
              </a:pathLst>
            </a:custGeom>
            <a:solidFill>
              <a:srgbClr val="E1EFD9"/>
            </a:solidFill>
          </p:spPr>
          <p:txBody>
            <a:bodyPr wrap="square" lIns="0" tIns="0" rIns="0" bIns="0" rtlCol="0"/>
            <a:lstStyle/>
            <a:p/>
          </p:txBody>
        </p:sp>
        <p:sp>
          <p:nvSpPr>
            <p:cNvPr id="9" name="object 9" descr=""/>
            <p:cNvSpPr/>
            <p:nvPr/>
          </p:nvSpPr>
          <p:spPr>
            <a:xfrm>
              <a:off x="489966" y="2955798"/>
              <a:ext cx="1102360" cy="466725"/>
            </a:xfrm>
            <a:custGeom>
              <a:avLst/>
              <a:gdLst/>
              <a:ahLst/>
              <a:cxnLst/>
              <a:rect l="l" t="t" r="r" b="b"/>
              <a:pathLst>
                <a:path w="1102360" h="466725">
                  <a:moveTo>
                    <a:pt x="1101852" y="0"/>
                  </a:moveTo>
                  <a:lnTo>
                    <a:pt x="0" y="0"/>
                  </a:lnTo>
                  <a:lnTo>
                    <a:pt x="0" y="466343"/>
                  </a:lnTo>
                  <a:lnTo>
                    <a:pt x="155448" y="400557"/>
                  </a:lnTo>
                  <a:lnTo>
                    <a:pt x="155448" y="155448"/>
                  </a:lnTo>
                  <a:lnTo>
                    <a:pt x="734568" y="155448"/>
                  </a:lnTo>
                  <a:lnTo>
                    <a:pt x="1101852" y="0"/>
                  </a:lnTo>
                  <a:close/>
                </a:path>
              </a:pathLst>
            </a:custGeom>
            <a:solidFill>
              <a:srgbClr val="6FAC46"/>
            </a:solidFill>
          </p:spPr>
          <p:txBody>
            <a:bodyPr wrap="square" lIns="0" tIns="0" rIns="0" bIns="0" rtlCol="0"/>
            <a:lstStyle/>
            <a:p/>
          </p:txBody>
        </p:sp>
        <p:sp>
          <p:nvSpPr>
            <p:cNvPr id="10" name="object 10" descr=""/>
            <p:cNvSpPr/>
            <p:nvPr/>
          </p:nvSpPr>
          <p:spPr>
            <a:xfrm>
              <a:off x="489966" y="2955798"/>
              <a:ext cx="1102360" cy="466725"/>
            </a:xfrm>
            <a:custGeom>
              <a:avLst/>
              <a:gdLst/>
              <a:ahLst/>
              <a:cxnLst/>
              <a:rect l="l" t="t" r="r" b="b"/>
              <a:pathLst>
                <a:path w="1102360" h="466725">
                  <a:moveTo>
                    <a:pt x="0" y="0"/>
                  </a:moveTo>
                  <a:lnTo>
                    <a:pt x="1101852" y="0"/>
                  </a:lnTo>
                  <a:lnTo>
                    <a:pt x="734568" y="155448"/>
                  </a:lnTo>
                  <a:lnTo>
                    <a:pt x="155448" y="155448"/>
                  </a:lnTo>
                  <a:lnTo>
                    <a:pt x="155448" y="400557"/>
                  </a:lnTo>
                  <a:lnTo>
                    <a:pt x="0" y="466343"/>
                  </a:lnTo>
                  <a:lnTo>
                    <a:pt x="0" y="0"/>
                  </a:lnTo>
                  <a:close/>
                </a:path>
              </a:pathLst>
            </a:custGeom>
            <a:ln w="19050">
              <a:solidFill>
                <a:srgbClr val="FFFFFF"/>
              </a:solidFill>
            </a:ln>
          </p:spPr>
          <p:txBody>
            <a:bodyPr wrap="square" lIns="0" tIns="0" rIns="0" bIns="0" rtlCol="0"/>
            <a:lstStyle/>
            <a:p/>
          </p:txBody>
        </p:sp>
      </p:grpSp>
      <p:sp>
        <p:nvSpPr>
          <p:cNvPr id="11" name="object 11" descr=""/>
          <p:cNvSpPr txBox="1"/>
          <p:nvPr/>
        </p:nvSpPr>
        <p:spPr>
          <a:xfrm>
            <a:off x="489204" y="3211525"/>
            <a:ext cx="2801620" cy="452120"/>
          </a:xfrm>
          <a:prstGeom prst="rect">
            <a:avLst/>
          </a:prstGeom>
        </p:spPr>
        <p:txBody>
          <a:bodyPr wrap="square" lIns="0" tIns="12065" rIns="0" bIns="0" rtlCol="0" vert="horz">
            <a:spAutoFit/>
          </a:bodyPr>
          <a:lstStyle/>
          <a:p>
            <a:pPr algn="ctr" marL="93980">
              <a:lnSpc>
                <a:spcPct val="100000"/>
              </a:lnSpc>
              <a:spcBef>
                <a:spcPts val="95"/>
              </a:spcBef>
            </a:pPr>
            <a:r>
              <a:rPr dirty="0" sz="2800" spc="-45">
                <a:latin typeface="Microsoft JhengHei"/>
                <a:cs typeface="Microsoft JhengHei"/>
              </a:rPr>
              <a:t>移除</a:t>
            </a:r>
            <a:endParaRPr sz="2800">
              <a:latin typeface="Microsoft JhengHei"/>
              <a:cs typeface="Microsoft JhengHei"/>
            </a:endParaRPr>
          </a:p>
        </p:txBody>
      </p:sp>
      <p:grpSp>
        <p:nvGrpSpPr>
          <p:cNvPr id="12" name="object 12" descr=""/>
          <p:cNvGrpSpPr/>
          <p:nvPr/>
        </p:nvGrpSpPr>
        <p:grpSpPr>
          <a:xfrm>
            <a:off x="480441" y="4509896"/>
            <a:ext cx="2809875" cy="857885"/>
            <a:chOff x="480441" y="4509896"/>
            <a:chExt cx="2809875" cy="857885"/>
          </a:xfrm>
        </p:grpSpPr>
        <p:sp>
          <p:nvSpPr>
            <p:cNvPr id="13" name="object 13" descr=""/>
            <p:cNvSpPr/>
            <p:nvPr/>
          </p:nvSpPr>
          <p:spPr>
            <a:xfrm>
              <a:off x="489204" y="4518659"/>
              <a:ext cx="2801620" cy="848994"/>
            </a:xfrm>
            <a:custGeom>
              <a:avLst/>
              <a:gdLst/>
              <a:ahLst/>
              <a:cxnLst/>
              <a:rect l="l" t="t" r="r" b="b"/>
              <a:pathLst>
                <a:path w="2801620" h="848995">
                  <a:moveTo>
                    <a:pt x="2801111" y="0"/>
                  </a:moveTo>
                  <a:lnTo>
                    <a:pt x="0" y="0"/>
                  </a:lnTo>
                  <a:lnTo>
                    <a:pt x="0" y="848867"/>
                  </a:lnTo>
                  <a:lnTo>
                    <a:pt x="2801111" y="848867"/>
                  </a:lnTo>
                  <a:lnTo>
                    <a:pt x="2801111" y="0"/>
                  </a:lnTo>
                  <a:close/>
                </a:path>
              </a:pathLst>
            </a:custGeom>
            <a:solidFill>
              <a:srgbClr val="DEEBF7"/>
            </a:solidFill>
          </p:spPr>
          <p:txBody>
            <a:bodyPr wrap="square" lIns="0" tIns="0" rIns="0" bIns="0" rtlCol="0"/>
            <a:lstStyle/>
            <a:p/>
          </p:txBody>
        </p:sp>
        <p:sp>
          <p:nvSpPr>
            <p:cNvPr id="14" name="object 14" descr=""/>
            <p:cNvSpPr/>
            <p:nvPr/>
          </p:nvSpPr>
          <p:spPr>
            <a:xfrm>
              <a:off x="489966" y="4519421"/>
              <a:ext cx="1102360" cy="464820"/>
            </a:xfrm>
            <a:custGeom>
              <a:avLst/>
              <a:gdLst/>
              <a:ahLst/>
              <a:cxnLst/>
              <a:rect l="l" t="t" r="r" b="b"/>
              <a:pathLst>
                <a:path w="1102360" h="464820">
                  <a:moveTo>
                    <a:pt x="1101852" y="0"/>
                  </a:moveTo>
                  <a:lnTo>
                    <a:pt x="0" y="0"/>
                  </a:lnTo>
                  <a:lnTo>
                    <a:pt x="0" y="464819"/>
                  </a:lnTo>
                  <a:lnTo>
                    <a:pt x="154940" y="399414"/>
                  </a:lnTo>
                  <a:lnTo>
                    <a:pt x="154940" y="154939"/>
                  </a:lnTo>
                  <a:lnTo>
                    <a:pt x="734568" y="154939"/>
                  </a:lnTo>
                  <a:lnTo>
                    <a:pt x="1101852" y="0"/>
                  </a:lnTo>
                  <a:close/>
                </a:path>
              </a:pathLst>
            </a:custGeom>
            <a:solidFill>
              <a:srgbClr val="2D75B6"/>
            </a:solidFill>
          </p:spPr>
          <p:txBody>
            <a:bodyPr wrap="square" lIns="0" tIns="0" rIns="0" bIns="0" rtlCol="0"/>
            <a:lstStyle/>
            <a:p/>
          </p:txBody>
        </p:sp>
        <p:sp>
          <p:nvSpPr>
            <p:cNvPr id="15" name="object 15" descr=""/>
            <p:cNvSpPr/>
            <p:nvPr/>
          </p:nvSpPr>
          <p:spPr>
            <a:xfrm>
              <a:off x="489966" y="4519421"/>
              <a:ext cx="1102360" cy="464820"/>
            </a:xfrm>
            <a:custGeom>
              <a:avLst/>
              <a:gdLst/>
              <a:ahLst/>
              <a:cxnLst/>
              <a:rect l="l" t="t" r="r" b="b"/>
              <a:pathLst>
                <a:path w="1102360" h="464820">
                  <a:moveTo>
                    <a:pt x="0" y="0"/>
                  </a:moveTo>
                  <a:lnTo>
                    <a:pt x="1101852" y="0"/>
                  </a:lnTo>
                  <a:lnTo>
                    <a:pt x="734568" y="154939"/>
                  </a:lnTo>
                  <a:lnTo>
                    <a:pt x="154940" y="154939"/>
                  </a:lnTo>
                  <a:lnTo>
                    <a:pt x="154940" y="399414"/>
                  </a:lnTo>
                  <a:lnTo>
                    <a:pt x="0" y="464819"/>
                  </a:lnTo>
                  <a:lnTo>
                    <a:pt x="0" y="0"/>
                  </a:lnTo>
                  <a:close/>
                </a:path>
              </a:pathLst>
            </a:custGeom>
            <a:ln w="19050">
              <a:solidFill>
                <a:srgbClr val="FFFFFF"/>
              </a:solidFill>
            </a:ln>
          </p:spPr>
          <p:txBody>
            <a:bodyPr wrap="square" lIns="0" tIns="0" rIns="0" bIns="0" rtlCol="0"/>
            <a:lstStyle/>
            <a:p/>
          </p:txBody>
        </p:sp>
      </p:grpSp>
      <p:sp>
        <p:nvSpPr>
          <p:cNvPr id="16" name="object 16" descr=""/>
          <p:cNvSpPr txBox="1"/>
          <p:nvPr/>
        </p:nvSpPr>
        <p:spPr>
          <a:xfrm>
            <a:off x="512063" y="4518659"/>
            <a:ext cx="2778760" cy="848994"/>
          </a:xfrm>
          <a:prstGeom prst="rect">
            <a:avLst/>
          </a:prstGeom>
        </p:spPr>
        <p:txBody>
          <a:bodyPr wrap="square" lIns="0" tIns="257810" rIns="0" bIns="0" rtlCol="0" vert="horz">
            <a:spAutoFit/>
          </a:bodyPr>
          <a:lstStyle/>
          <a:p>
            <a:pPr marL="222250">
              <a:lnSpc>
                <a:spcPct val="100000"/>
              </a:lnSpc>
              <a:spcBef>
                <a:spcPts val="2030"/>
              </a:spcBef>
            </a:pPr>
            <a:r>
              <a:rPr dirty="0" sz="2800" spc="-45">
                <a:latin typeface="Microsoft JhengHei"/>
                <a:cs typeface="Microsoft JhengHei"/>
              </a:rPr>
              <a:t>減少或避免排放</a:t>
            </a:r>
            <a:endParaRPr sz="2800">
              <a:latin typeface="Microsoft JhengHei"/>
              <a:cs typeface="Microsoft JhengHei"/>
            </a:endParaRPr>
          </a:p>
        </p:txBody>
      </p:sp>
      <p:sp>
        <p:nvSpPr>
          <p:cNvPr id="17" name="object 17" descr=""/>
          <p:cNvSpPr txBox="1"/>
          <p:nvPr/>
        </p:nvSpPr>
        <p:spPr>
          <a:xfrm>
            <a:off x="489204" y="3810000"/>
            <a:ext cx="2801620" cy="574675"/>
          </a:xfrm>
          <a:prstGeom prst="rect">
            <a:avLst/>
          </a:prstGeom>
          <a:solidFill>
            <a:srgbClr val="538235"/>
          </a:solidFill>
        </p:spPr>
        <p:txBody>
          <a:bodyPr wrap="square" lIns="0" tIns="52069" rIns="0" bIns="0" rtlCol="0" vert="horz">
            <a:spAutoFit/>
          </a:bodyPr>
          <a:lstStyle/>
          <a:p>
            <a:pPr marL="45085" marR="253365">
              <a:lnSpc>
                <a:spcPct val="100000"/>
              </a:lnSpc>
              <a:spcBef>
                <a:spcPts val="409"/>
              </a:spcBef>
            </a:pPr>
            <a:r>
              <a:rPr dirty="0" sz="1400" spc="-10">
                <a:solidFill>
                  <a:srgbClr val="FFFFFF"/>
                </a:solidFill>
                <a:latin typeface="Microsoft JhengHei"/>
                <a:cs typeface="Microsoft JhengHei"/>
              </a:rPr>
              <a:t>指可自大氣中移除或固定溫室氣體者，著重於自然基礎之措施</a:t>
            </a:r>
            <a:endParaRPr sz="1400">
              <a:latin typeface="Microsoft JhengHei"/>
              <a:cs typeface="Microsoft JhengHei"/>
            </a:endParaRPr>
          </a:p>
        </p:txBody>
      </p:sp>
      <p:sp>
        <p:nvSpPr>
          <p:cNvPr id="18" name="object 18" descr=""/>
          <p:cNvSpPr txBox="1"/>
          <p:nvPr/>
        </p:nvSpPr>
        <p:spPr>
          <a:xfrm>
            <a:off x="489204" y="2267711"/>
            <a:ext cx="2801620" cy="538480"/>
          </a:xfrm>
          <a:prstGeom prst="rect">
            <a:avLst/>
          </a:prstGeom>
          <a:solidFill>
            <a:srgbClr val="BE9000"/>
          </a:solidFill>
        </p:spPr>
        <p:txBody>
          <a:bodyPr wrap="square" lIns="0" tIns="45085" rIns="0" bIns="0" rtlCol="0" vert="horz">
            <a:spAutoFit/>
          </a:bodyPr>
          <a:lstStyle/>
          <a:p>
            <a:pPr algn="ctr" marL="1270">
              <a:lnSpc>
                <a:spcPct val="100000"/>
              </a:lnSpc>
              <a:spcBef>
                <a:spcPts val="355"/>
              </a:spcBef>
            </a:pPr>
            <a:r>
              <a:rPr dirty="0" sz="2800" spc="-45" b="1">
                <a:solidFill>
                  <a:srgbClr val="FFFFFF"/>
                </a:solidFill>
                <a:latin typeface="Microsoft JhengHei"/>
                <a:cs typeface="Microsoft JhengHei"/>
              </a:rPr>
              <a:t>類型</a:t>
            </a:r>
            <a:endParaRPr sz="2800">
              <a:latin typeface="Microsoft JhengHei"/>
              <a:cs typeface="Microsoft JhengHei"/>
            </a:endParaRPr>
          </a:p>
        </p:txBody>
      </p:sp>
      <p:sp>
        <p:nvSpPr>
          <p:cNvPr id="19" name="object 19" descr=""/>
          <p:cNvSpPr txBox="1"/>
          <p:nvPr/>
        </p:nvSpPr>
        <p:spPr>
          <a:xfrm>
            <a:off x="3813047" y="2267711"/>
            <a:ext cx="7929880" cy="538480"/>
          </a:xfrm>
          <a:prstGeom prst="rect">
            <a:avLst/>
          </a:prstGeom>
          <a:solidFill>
            <a:srgbClr val="BE9000"/>
          </a:solidFill>
        </p:spPr>
        <p:txBody>
          <a:bodyPr wrap="square" lIns="0" tIns="45085" rIns="0" bIns="0" rtlCol="0" vert="horz">
            <a:spAutoFit/>
          </a:bodyPr>
          <a:lstStyle/>
          <a:p>
            <a:pPr algn="ctr">
              <a:lnSpc>
                <a:spcPct val="100000"/>
              </a:lnSpc>
              <a:spcBef>
                <a:spcPts val="355"/>
              </a:spcBef>
            </a:pPr>
            <a:r>
              <a:rPr dirty="0" sz="2800" spc="-35" b="1">
                <a:solidFill>
                  <a:srgbClr val="FFFFFF"/>
                </a:solidFill>
                <a:latin typeface="Microsoft JhengHei"/>
                <a:cs typeface="Microsoft JhengHei"/>
              </a:rPr>
              <a:t>計入期</a:t>
            </a:r>
            <a:r>
              <a:rPr dirty="0" sz="1800" spc="-5" b="1">
                <a:solidFill>
                  <a:srgbClr val="FFFFFF"/>
                </a:solidFill>
                <a:latin typeface="Microsoft JhengHei"/>
                <a:cs typeface="Microsoft JhengHei"/>
              </a:rPr>
              <a:t>：指專案註冊通過後，可取得減量額度之執行期間</a:t>
            </a:r>
            <a:endParaRPr sz="1800">
              <a:latin typeface="Microsoft JhengHei"/>
              <a:cs typeface="Microsoft JhengHei"/>
            </a:endParaRPr>
          </a:p>
        </p:txBody>
      </p:sp>
      <p:sp>
        <p:nvSpPr>
          <p:cNvPr id="20" name="object 20" descr=""/>
          <p:cNvSpPr txBox="1"/>
          <p:nvPr/>
        </p:nvSpPr>
        <p:spPr>
          <a:xfrm>
            <a:off x="3822191" y="3040379"/>
            <a:ext cx="1931035" cy="536575"/>
          </a:xfrm>
          <a:prstGeom prst="rect">
            <a:avLst/>
          </a:prstGeom>
          <a:solidFill>
            <a:srgbClr val="E1EFD9"/>
          </a:solidFill>
        </p:spPr>
        <p:txBody>
          <a:bodyPr wrap="square" lIns="0" tIns="77470" rIns="0" bIns="0" rtlCol="0" vert="horz">
            <a:spAutoFit/>
          </a:bodyPr>
          <a:lstStyle/>
          <a:p>
            <a:pPr marL="507365">
              <a:lnSpc>
                <a:spcPct val="100000"/>
              </a:lnSpc>
              <a:spcBef>
                <a:spcPts val="610"/>
              </a:spcBef>
            </a:pPr>
            <a:r>
              <a:rPr dirty="0" sz="2400" spc="-20">
                <a:latin typeface="Microsoft JhengHei"/>
                <a:cs typeface="Microsoft JhengHei"/>
              </a:rPr>
              <a:t>展延型</a:t>
            </a:r>
            <a:endParaRPr sz="2400">
              <a:latin typeface="Microsoft JhengHei"/>
              <a:cs typeface="Microsoft JhengHei"/>
            </a:endParaRPr>
          </a:p>
        </p:txBody>
      </p:sp>
      <p:sp>
        <p:nvSpPr>
          <p:cNvPr id="21" name="object 21" descr=""/>
          <p:cNvSpPr txBox="1"/>
          <p:nvPr/>
        </p:nvSpPr>
        <p:spPr>
          <a:xfrm>
            <a:off x="3846576" y="3829811"/>
            <a:ext cx="1932939" cy="536575"/>
          </a:xfrm>
          <a:prstGeom prst="rect">
            <a:avLst/>
          </a:prstGeom>
          <a:solidFill>
            <a:srgbClr val="E1EFD9"/>
          </a:solidFill>
        </p:spPr>
        <p:txBody>
          <a:bodyPr wrap="square" lIns="0" tIns="76835" rIns="0" bIns="0" rtlCol="0" vert="horz">
            <a:spAutoFit/>
          </a:bodyPr>
          <a:lstStyle/>
          <a:p>
            <a:pPr marL="508634">
              <a:lnSpc>
                <a:spcPct val="100000"/>
              </a:lnSpc>
              <a:spcBef>
                <a:spcPts val="605"/>
              </a:spcBef>
            </a:pPr>
            <a:r>
              <a:rPr dirty="0" sz="2400" spc="-20">
                <a:latin typeface="Microsoft JhengHei"/>
                <a:cs typeface="Microsoft JhengHei"/>
              </a:rPr>
              <a:t>固定型</a:t>
            </a:r>
            <a:endParaRPr sz="2400">
              <a:latin typeface="Microsoft JhengHei"/>
              <a:cs typeface="Microsoft JhengHei"/>
            </a:endParaRPr>
          </a:p>
        </p:txBody>
      </p:sp>
      <p:sp>
        <p:nvSpPr>
          <p:cNvPr id="22" name="object 22" descr=""/>
          <p:cNvSpPr txBox="1"/>
          <p:nvPr/>
        </p:nvSpPr>
        <p:spPr>
          <a:xfrm>
            <a:off x="3846576" y="4617720"/>
            <a:ext cx="1932939" cy="536575"/>
          </a:xfrm>
          <a:prstGeom prst="rect">
            <a:avLst/>
          </a:prstGeom>
          <a:solidFill>
            <a:srgbClr val="DEEBF7"/>
          </a:solidFill>
        </p:spPr>
        <p:txBody>
          <a:bodyPr wrap="square" lIns="0" tIns="77470" rIns="0" bIns="0" rtlCol="0" vert="horz">
            <a:spAutoFit/>
          </a:bodyPr>
          <a:lstStyle/>
          <a:p>
            <a:pPr marL="508634">
              <a:lnSpc>
                <a:spcPct val="100000"/>
              </a:lnSpc>
              <a:spcBef>
                <a:spcPts val="610"/>
              </a:spcBef>
            </a:pPr>
            <a:r>
              <a:rPr dirty="0" sz="2400" spc="-20">
                <a:latin typeface="Microsoft JhengHei"/>
                <a:cs typeface="Microsoft JhengHei"/>
              </a:rPr>
              <a:t>展延型</a:t>
            </a:r>
            <a:endParaRPr sz="2400">
              <a:latin typeface="Microsoft JhengHei"/>
              <a:cs typeface="Microsoft JhengHei"/>
            </a:endParaRPr>
          </a:p>
        </p:txBody>
      </p:sp>
      <p:sp>
        <p:nvSpPr>
          <p:cNvPr id="23" name="object 23" descr=""/>
          <p:cNvSpPr/>
          <p:nvPr/>
        </p:nvSpPr>
        <p:spPr>
          <a:xfrm>
            <a:off x="3872484" y="5407152"/>
            <a:ext cx="1931035" cy="536575"/>
          </a:xfrm>
          <a:custGeom>
            <a:avLst/>
            <a:gdLst/>
            <a:ahLst/>
            <a:cxnLst/>
            <a:rect l="l" t="t" r="r" b="b"/>
            <a:pathLst>
              <a:path w="1931035" h="536575">
                <a:moveTo>
                  <a:pt x="1930908" y="0"/>
                </a:moveTo>
                <a:lnTo>
                  <a:pt x="0" y="0"/>
                </a:lnTo>
                <a:lnTo>
                  <a:pt x="0" y="536448"/>
                </a:lnTo>
                <a:lnTo>
                  <a:pt x="1930908" y="536448"/>
                </a:lnTo>
                <a:lnTo>
                  <a:pt x="1930908" y="0"/>
                </a:lnTo>
                <a:close/>
              </a:path>
            </a:pathLst>
          </a:custGeom>
          <a:solidFill>
            <a:srgbClr val="DEEBF7"/>
          </a:solidFill>
        </p:spPr>
        <p:txBody>
          <a:bodyPr wrap="square" lIns="0" tIns="0" rIns="0" bIns="0" rtlCol="0"/>
          <a:lstStyle/>
          <a:p/>
        </p:txBody>
      </p:sp>
      <p:sp>
        <p:nvSpPr>
          <p:cNvPr id="24" name="object 24" descr=""/>
          <p:cNvSpPr txBox="1"/>
          <p:nvPr/>
        </p:nvSpPr>
        <p:spPr>
          <a:xfrm>
            <a:off x="4368546" y="5471261"/>
            <a:ext cx="939800" cy="391795"/>
          </a:xfrm>
          <a:prstGeom prst="rect">
            <a:avLst/>
          </a:prstGeom>
        </p:spPr>
        <p:txBody>
          <a:bodyPr wrap="square" lIns="0" tIns="12700" rIns="0" bIns="0" rtlCol="0" vert="horz">
            <a:spAutoFit/>
          </a:bodyPr>
          <a:lstStyle/>
          <a:p>
            <a:pPr marL="12700">
              <a:lnSpc>
                <a:spcPct val="100000"/>
              </a:lnSpc>
              <a:spcBef>
                <a:spcPts val="100"/>
              </a:spcBef>
            </a:pPr>
            <a:r>
              <a:rPr dirty="0" sz="2400" spc="-25">
                <a:latin typeface="Microsoft JhengHei"/>
                <a:cs typeface="Microsoft JhengHei"/>
              </a:rPr>
              <a:t>固定型</a:t>
            </a:r>
            <a:endParaRPr sz="2400">
              <a:latin typeface="Microsoft JhengHei"/>
              <a:cs typeface="Microsoft JhengHei"/>
            </a:endParaRPr>
          </a:p>
        </p:txBody>
      </p:sp>
      <p:grpSp>
        <p:nvGrpSpPr>
          <p:cNvPr id="25" name="object 25" descr=""/>
          <p:cNvGrpSpPr/>
          <p:nvPr/>
        </p:nvGrpSpPr>
        <p:grpSpPr>
          <a:xfrm>
            <a:off x="3299459" y="3256788"/>
            <a:ext cx="8442960" cy="2461895"/>
            <a:chOff x="3299459" y="3256788"/>
            <a:chExt cx="8442960" cy="2461895"/>
          </a:xfrm>
        </p:grpSpPr>
        <p:sp>
          <p:nvSpPr>
            <p:cNvPr id="26" name="object 26" descr=""/>
            <p:cNvSpPr/>
            <p:nvPr/>
          </p:nvSpPr>
          <p:spPr>
            <a:xfrm>
              <a:off x="3299460" y="3270503"/>
              <a:ext cx="551180" cy="864869"/>
            </a:xfrm>
            <a:custGeom>
              <a:avLst/>
              <a:gdLst/>
              <a:ahLst/>
              <a:cxnLst/>
              <a:rect l="l" t="t" r="r" b="b"/>
              <a:pathLst>
                <a:path w="551179" h="864870">
                  <a:moveTo>
                    <a:pt x="550926" y="826389"/>
                  </a:moveTo>
                  <a:lnTo>
                    <a:pt x="538226" y="820039"/>
                  </a:lnTo>
                  <a:lnTo>
                    <a:pt x="474726" y="788289"/>
                  </a:lnTo>
                  <a:lnTo>
                    <a:pt x="474726" y="820039"/>
                  </a:lnTo>
                  <a:lnTo>
                    <a:pt x="281813" y="820039"/>
                  </a:lnTo>
                  <a:lnTo>
                    <a:pt x="281813" y="440690"/>
                  </a:lnTo>
                  <a:lnTo>
                    <a:pt x="281813" y="434340"/>
                  </a:lnTo>
                  <a:lnTo>
                    <a:pt x="281813" y="427990"/>
                  </a:lnTo>
                  <a:lnTo>
                    <a:pt x="281686" y="427990"/>
                  </a:lnTo>
                  <a:lnTo>
                    <a:pt x="281686" y="44450"/>
                  </a:lnTo>
                  <a:lnTo>
                    <a:pt x="445389" y="44450"/>
                  </a:lnTo>
                  <a:lnTo>
                    <a:pt x="445389" y="76200"/>
                  </a:lnTo>
                  <a:lnTo>
                    <a:pt x="508889" y="44450"/>
                  </a:lnTo>
                  <a:lnTo>
                    <a:pt x="521589" y="38100"/>
                  </a:lnTo>
                  <a:lnTo>
                    <a:pt x="508889" y="31750"/>
                  </a:lnTo>
                  <a:lnTo>
                    <a:pt x="445389" y="0"/>
                  </a:lnTo>
                  <a:lnTo>
                    <a:pt x="445389" y="31750"/>
                  </a:lnTo>
                  <a:lnTo>
                    <a:pt x="268986" y="31750"/>
                  </a:lnTo>
                  <a:lnTo>
                    <a:pt x="268986" y="427990"/>
                  </a:lnTo>
                  <a:lnTo>
                    <a:pt x="0" y="427990"/>
                  </a:lnTo>
                  <a:lnTo>
                    <a:pt x="0" y="440690"/>
                  </a:lnTo>
                  <a:lnTo>
                    <a:pt x="28943" y="440690"/>
                  </a:lnTo>
                  <a:lnTo>
                    <a:pt x="28943" y="441706"/>
                  </a:lnTo>
                  <a:lnTo>
                    <a:pt x="269113" y="441706"/>
                  </a:lnTo>
                  <a:lnTo>
                    <a:pt x="269113" y="832739"/>
                  </a:lnTo>
                  <a:lnTo>
                    <a:pt x="474726" y="832739"/>
                  </a:lnTo>
                  <a:lnTo>
                    <a:pt x="474726" y="864489"/>
                  </a:lnTo>
                  <a:lnTo>
                    <a:pt x="538226" y="832739"/>
                  </a:lnTo>
                  <a:lnTo>
                    <a:pt x="550926" y="826389"/>
                  </a:lnTo>
                  <a:close/>
                </a:path>
              </a:pathLst>
            </a:custGeom>
            <a:solidFill>
              <a:srgbClr val="6FAC46"/>
            </a:solidFill>
          </p:spPr>
          <p:txBody>
            <a:bodyPr wrap="square" lIns="0" tIns="0" rIns="0" bIns="0" rtlCol="0"/>
            <a:lstStyle/>
            <a:p/>
          </p:txBody>
        </p:sp>
        <p:sp>
          <p:nvSpPr>
            <p:cNvPr id="27" name="object 27" descr=""/>
            <p:cNvSpPr/>
            <p:nvPr/>
          </p:nvSpPr>
          <p:spPr>
            <a:xfrm>
              <a:off x="3307067" y="4853939"/>
              <a:ext cx="551180" cy="864869"/>
            </a:xfrm>
            <a:custGeom>
              <a:avLst/>
              <a:gdLst/>
              <a:ahLst/>
              <a:cxnLst/>
              <a:rect l="l" t="t" r="r" b="b"/>
              <a:pathLst>
                <a:path w="551179" h="864870">
                  <a:moveTo>
                    <a:pt x="550938" y="826376"/>
                  </a:moveTo>
                  <a:lnTo>
                    <a:pt x="538238" y="820026"/>
                  </a:lnTo>
                  <a:lnTo>
                    <a:pt x="474738" y="788276"/>
                  </a:lnTo>
                  <a:lnTo>
                    <a:pt x="474738" y="820026"/>
                  </a:lnTo>
                  <a:lnTo>
                    <a:pt x="281825" y="820026"/>
                  </a:lnTo>
                  <a:lnTo>
                    <a:pt x="281825" y="440690"/>
                  </a:lnTo>
                  <a:lnTo>
                    <a:pt x="281825" y="434340"/>
                  </a:lnTo>
                  <a:lnTo>
                    <a:pt x="281825" y="427990"/>
                  </a:lnTo>
                  <a:lnTo>
                    <a:pt x="281698" y="427990"/>
                  </a:lnTo>
                  <a:lnTo>
                    <a:pt x="281698" y="44450"/>
                  </a:lnTo>
                  <a:lnTo>
                    <a:pt x="445401" y="44450"/>
                  </a:lnTo>
                  <a:lnTo>
                    <a:pt x="445401" y="76200"/>
                  </a:lnTo>
                  <a:lnTo>
                    <a:pt x="508901" y="44450"/>
                  </a:lnTo>
                  <a:lnTo>
                    <a:pt x="521601" y="38100"/>
                  </a:lnTo>
                  <a:lnTo>
                    <a:pt x="508901" y="31750"/>
                  </a:lnTo>
                  <a:lnTo>
                    <a:pt x="445401" y="0"/>
                  </a:lnTo>
                  <a:lnTo>
                    <a:pt x="445401" y="31750"/>
                  </a:lnTo>
                  <a:lnTo>
                    <a:pt x="268998" y="31750"/>
                  </a:lnTo>
                  <a:lnTo>
                    <a:pt x="268998" y="427990"/>
                  </a:lnTo>
                  <a:lnTo>
                    <a:pt x="0" y="427990"/>
                  </a:lnTo>
                  <a:lnTo>
                    <a:pt x="0" y="440690"/>
                  </a:lnTo>
                  <a:lnTo>
                    <a:pt x="28968" y="440690"/>
                  </a:lnTo>
                  <a:lnTo>
                    <a:pt x="28968" y="441706"/>
                  </a:lnTo>
                  <a:lnTo>
                    <a:pt x="269125" y="441706"/>
                  </a:lnTo>
                  <a:lnTo>
                    <a:pt x="269125" y="832726"/>
                  </a:lnTo>
                  <a:lnTo>
                    <a:pt x="474738" y="832726"/>
                  </a:lnTo>
                  <a:lnTo>
                    <a:pt x="474738" y="864476"/>
                  </a:lnTo>
                  <a:lnTo>
                    <a:pt x="538238" y="832726"/>
                  </a:lnTo>
                  <a:lnTo>
                    <a:pt x="550938" y="826376"/>
                  </a:lnTo>
                  <a:close/>
                </a:path>
              </a:pathLst>
            </a:custGeom>
            <a:solidFill>
              <a:srgbClr val="4471C4"/>
            </a:solidFill>
          </p:spPr>
          <p:txBody>
            <a:bodyPr wrap="square" lIns="0" tIns="0" rIns="0" bIns="0" rtlCol="0"/>
            <a:lstStyle/>
            <a:p/>
          </p:txBody>
        </p:sp>
        <p:sp>
          <p:nvSpPr>
            <p:cNvPr id="28" name="object 28" descr=""/>
            <p:cNvSpPr/>
            <p:nvPr/>
          </p:nvSpPr>
          <p:spPr>
            <a:xfrm>
              <a:off x="5879592" y="3256800"/>
              <a:ext cx="5862955" cy="946785"/>
            </a:xfrm>
            <a:custGeom>
              <a:avLst/>
              <a:gdLst/>
              <a:ahLst/>
              <a:cxnLst/>
              <a:rect l="l" t="t" r="r" b="b"/>
              <a:pathLst>
                <a:path w="5862955" h="946785">
                  <a:moveTo>
                    <a:pt x="2880360" y="0"/>
                  </a:moveTo>
                  <a:lnTo>
                    <a:pt x="0" y="0"/>
                  </a:lnTo>
                  <a:lnTo>
                    <a:pt x="0" y="143243"/>
                  </a:lnTo>
                  <a:lnTo>
                    <a:pt x="2880360" y="143243"/>
                  </a:lnTo>
                  <a:lnTo>
                    <a:pt x="2880360" y="0"/>
                  </a:lnTo>
                  <a:close/>
                </a:path>
                <a:path w="5862955" h="946785">
                  <a:moveTo>
                    <a:pt x="4320540" y="803135"/>
                  </a:moveTo>
                  <a:lnTo>
                    <a:pt x="0" y="803135"/>
                  </a:lnTo>
                  <a:lnTo>
                    <a:pt x="0" y="946391"/>
                  </a:lnTo>
                  <a:lnTo>
                    <a:pt x="4320540" y="946391"/>
                  </a:lnTo>
                  <a:lnTo>
                    <a:pt x="4320540" y="803135"/>
                  </a:lnTo>
                  <a:close/>
                </a:path>
                <a:path w="5862955" h="946785">
                  <a:moveTo>
                    <a:pt x="4372356" y="0"/>
                  </a:moveTo>
                  <a:lnTo>
                    <a:pt x="2932176" y="0"/>
                  </a:lnTo>
                  <a:lnTo>
                    <a:pt x="2932176" y="143243"/>
                  </a:lnTo>
                  <a:lnTo>
                    <a:pt x="4372356" y="143243"/>
                  </a:lnTo>
                  <a:lnTo>
                    <a:pt x="4372356" y="0"/>
                  </a:lnTo>
                  <a:close/>
                </a:path>
                <a:path w="5862955" h="946785">
                  <a:moveTo>
                    <a:pt x="5862828" y="0"/>
                  </a:moveTo>
                  <a:lnTo>
                    <a:pt x="4422648" y="0"/>
                  </a:lnTo>
                  <a:lnTo>
                    <a:pt x="4422648" y="143243"/>
                  </a:lnTo>
                  <a:lnTo>
                    <a:pt x="5862828" y="143243"/>
                  </a:lnTo>
                  <a:lnTo>
                    <a:pt x="5862828" y="0"/>
                  </a:lnTo>
                  <a:close/>
                </a:path>
              </a:pathLst>
            </a:custGeom>
            <a:solidFill>
              <a:srgbClr val="538235"/>
            </a:solidFill>
          </p:spPr>
          <p:txBody>
            <a:bodyPr wrap="square" lIns="0" tIns="0" rIns="0" bIns="0" rtlCol="0"/>
            <a:lstStyle/>
            <a:p/>
          </p:txBody>
        </p:sp>
      </p:grpSp>
      <p:sp>
        <p:nvSpPr>
          <p:cNvPr id="29" name="object 29" descr=""/>
          <p:cNvSpPr txBox="1"/>
          <p:nvPr/>
        </p:nvSpPr>
        <p:spPr>
          <a:xfrm>
            <a:off x="6830948" y="3446526"/>
            <a:ext cx="648335" cy="186690"/>
          </a:xfrm>
          <a:prstGeom prst="rect">
            <a:avLst/>
          </a:prstGeom>
        </p:spPr>
        <p:txBody>
          <a:bodyPr wrap="square" lIns="0" tIns="13335" rIns="0" bIns="0" rtlCol="0" vert="horz">
            <a:spAutoFit/>
          </a:bodyPr>
          <a:lstStyle/>
          <a:p>
            <a:pPr marL="12700">
              <a:lnSpc>
                <a:spcPct val="100000"/>
              </a:lnSpc>
              <a:spcBef>
                <a:spcPts val="105"/>
              </a:spcBef>
            </a:pPr>
            <a:r>
              <a:rPr dirty="0" sz="1050" spc="-15">
                <a:latin typeface="Microsoft JhengHei"/>
                <a:cs typeface="Microsoft JhengHei"/>
              </a:rPr>
              <a:t>(首次註冊)</a:t>
            </a:r>
            <a:endParaRPr sz="1050">
              <a:latin typeface="Microsoft JhengHei"/>
              <a:cs typeface="Microsoft JhengHei"/>
            </a:endParaRPr>
          </a:p>
        </p:txBody>
      </p:sp>
      <p:sp>
        <p:nvSpPr>
          <p:cNvPr id="30" name="object 30" descr=""/>
          <p:cNvSpPr txBox="1"/>
          <p:nvPr/>
        </p:nvSpPr>
        <p:spPr>
          <a:xfrm>
            <a:off x="8144002" y="2968498"/>
            <a:ext cx="3504565" cy="1071245"/>
          </a:xfrm>
          <a:prstGeom prst="rect">
            <a:avLst/>
          </a:prstGeom>
        </p:spPr>
        <p:txBody>
          <a:bodyPr wrap="square" lIns="0" tIns="12065" rIns="0" bIns="0" rtlCol="0" vert="horz">
            <a:spAutoFit/>
          </a:bodyPr>
          <a:lstStyle/>
          <a:p>
            <a:pPr marL="12700">
              <a:lnSpc>
                <a:spcPct val="100000"/>
              </a:lnSpc>
              <a:spcBef>
                <a:spcPts val="95"/>
              </a:spcBef>
              <a:tabLst>
                <a:tab pos="1566545" algn="l"/>
                <a:tab pos="3048000" algn="l"/>
              </a:tabLst>
            </a:pPr>
            <a:r>
              <a:rPr dirty="0" sz="1600" spc="-10" b="1">
                <a:latin typeface="Microsoft JhengHei"/>
                <a:cs typeface="Microsoft JhengHei"/>
              </a:rPr>
              <a:t>20</a:t>
            </a:r>
            <a:r>
              <a:rPr dirty="0" sz="1600" spc="-50" b="1">
                <a:latin typeface="Microsoft JhengHei"/>
                <a:cs typeface="Microsoft JhengHei"/>
              </a:rPr>
              <a:t>年</a:t>
            </a:r>
            <a:r>
              <a:rPr dirty="0" sz="1600" b="1">
                <a:latin typeface="Microsoft JhengHei"/>
                <a:cs typeface="Microsoft JhengHei"/>
              </a:rPr>
              <a:t>	</a:t>
            </a:r>
            <a:r>
              <a:rPr dirty="0" sz="1600" spc="-10" b="1">
                <a:latin typeface="Microsoft JhengHei"/>
                <a:cs typeface="Microsoft JhengHei"/>
              </a:rPr>
              <a:t>10</a:t>
            </a:r>
            <a:r>
              <a:rPr dirty="0" sz="1600" spc="-50" b="1">
                <a:latin typeface="Microsoft JhengHei"/>
                <a:cs typeface="Microsoft JhengHei"/>
              </a:rPr>
              <a:t>年</a:t>
            </a:r>
            <a:r>
              <a:rPr dirty="0" sz="1600" b="1">
                <a:latin typeface="Microsoft JhengHei"/>
                <a:cs typeface="Microsoft JhengHei"/>
              </a:rPr>
              <a:t>	</a:t>
            </a:r>
            <a:r>
              <a:rPr dirty="0" sz="1600" spc="-10" b="1">
                <a:latin typeface="Microsoft JhengHei"/>
                <a:cs typeface="Microsoft JhengHei"/>
              </a:rPr>
              <a:t>10</a:t>
            </a:r>
            <a:r>
              <a:rPr dirty="0" sz="1600" spc="-50" b="1">
                <a:latin typeface="Microsoft JhengHei"/>
                <a:cs typeface="Microsoft JhengHei"/>
              </a:rPr>
              <a:t>年</a:t>
            </a:r>
            <a:endParaRPr sz="1600">
              <a:latin typeface="Microsoft JhengHei"/>
              <a:cs typeface="Microsoft JhengHei"/>
            </a:endParaRPr>
          </a:p>
          <a:p>
            <a:pPr marL="1028065">
              <a:lnSpc>
                <a:spcPct val="100000"/>
              </a:lnSpc>
              <a:spcBef>
                <a:spcPts val="1855"/>
              </a:spcBef>
              <a:tabLst>
                <a:tab pos="2536190" algn="l"/>
              </a:tabLst>
            </a:pPr>
            <a:r>
              <a:rPr dirty="0" sz="1050" spc="-10">
                <a:latin typeface="Microsoft JhengHei"/>
                <a:cs typeface="Microsoft JhengHei"/>
              </a:rPr>
              <a:t>(</a:t>
            </a:r>
            <a:r>
              <a:rPr dirty="0" sz="1050">
                <a:latin typeface="Microsoft JhengHei"/>
                <a:cs typeface="Microsoft JhengHei"/>
              </a:rPr>
              <a:t>第一次展延</a:t>
            </a:r>
            <a:r>
              <a:rPr dirty="0" sz="1050" spc="-50">
                <a:latin typeface="Microsoft JhengHei"/>
                <a:cs typeface="Microsoft JhengHei"/>
              </a:rPr>
              <a:t>)</a:t>
            </a:r>
            <a:r>
              <a:rPr dirty="0" sz="1050">
                <a:latin typeface="Microsoft JhengHei"/>
                <a:cs typeface="Microsoft JhengHei"/>
              </a:rPr>
              <a:t>	</a:t>
            </a:r>
            <a:r>
              <a:rPr dirty="0" sz="1050" spc="-10">
                <a:latin typeface="Microsoft JhengHei"/>
                <a:cs typeface="Microsoft JhengHei"/>
              </a:rPr>
              <a:t>(</a:t>
            </a:r>
            <a:r>
              <a:rPr dirty="0" sz="1050">
                <a:latin typeface="Microsoft JhengHei"/>
                <a:cs typeface="Microsoft JhengHei"/>
              </a:rPr>
              <a:t>第二次展延</a:t>
            </a:r>
            <a:r>
              <a:rPr dirty="0" sz="1050" spc="-50">
                <a:latin typeface="Microsoft JhengHei"/>
                <a:cs typeface="Microsoft JhengHei"/>
              </a:rPr>
              <a:t>)</a:t>
            </a:r>
            <a:endParaRPr sz="1050">
              <a:latin typeface="Microsoft JhengHei"/>
              <a:cs typeface="Microsoft JhengHei"/>
            </a:endParaRPr>
          </a:p>
          <a:p>
            <a:pPr algn="ctr" marL="72390">
              <a:lnSpc>
                <a:spcPct val="100000"/>
              </a:lnSpc>
              <a:spcBef>
                <a:spcPts val="1280"/>
              </a:spcBef>
            </a:pPr>
            <a:r>
              <a:rPr dirty="0" sz="1600" spc="-10" b="1">
                <a:latin typeface="Microsoft JhengHei"/>
                <a:cs typeface="Microsoft JhengHei"/>
              </a:rPr>
              <a:t>30</a:t>
            </a:r>
            <a:r>
              <a:rPr dirty="0" sz="1600" spc="-50" b="1">
                <a:latin typeface="Microsoft JhengHei"/>
                <a:cs typeface="Microsoft JhengHei"/>
              </a:rPr>
              <a:t>年</a:t>
            </a:r>
            <a:endParaRPr sz="1600">
              <a:latin typeface="Microsoft JhengHei"/>
              <a:cs typeface="Microsoft JhengHei"/>
            </a:endParaRPr>
          </a:p>
        </p:txBody>
      </p:sp>
      <p:sp>
        <p:nvSpPr>
          <p:cNvPr id="31" name="object 31" descr=""/>
          <p:cNvSpPr/>
          <p:nvPr/>
        </p:nvSpPr>
        <p:spPr>
          <a:xfrm>
            <a:off x="5879592" y="4846320"/>
            <a:ext cx="2315210" cy="143510"/>
          </a:xfrm>
          <a:custGeom>
            <a:avLst/>
            <a:gdLst/>
            <a:ahLst/>
            <a:cxnLst/>
            <a:rect l="l" t="t" r="r" b="b"/>
            <a:pathLst>
              <a:path w="2315209" h="143510">
                <a:moveTo>
                  <a:pt x="720852" y="0"/>
                </a:moveTo>
                <a:lnTo>
                  <a:pt x="0" y="0"/>
                </a:lnTo>
                <a:lnTo>
                  <a:pt x="0" y="143256"/>
                </a:lnTo>
                <a:lnTo>
                  <a:pt x="720852" y="143256"/>
                </a:lnTo>
                <a:lnTo>
                  <a:pt x="720852" y="0"/>
                </a:lnTo>
                <a:close/>
              </a:path>
              <a:path w="2315209" h="143510">
                <a:moveTo>
                  <a:pt x="1517904" y="0"/>
                </a:moveTo>
                <a:lnTo>
                  <a:pt x="798576" y="0"/>
                </a:lnTo>
                <a:lnTo>
                  <a:pt x="798576" y="143256"/>
                </a:lnTo>
                <a:lnTo>
                  <a:pt x="1517904" y="143256"/>
                </a:lnTo>
                <a:lnTo>
                  <a:pt x="1517904" y="0"/>
                </a:lnTo>
                <a:close/>
              </a:path>
              <a:path w="2315209" h="143510">
                <a:moveTo>
                  <a:pt x="2314956" y="0"/>
                </a:moveTo>
                <a:lnTo>
                  <a:pt x="1595628" y="0"/>
                </a:lnTo>
                <a:lnTo>
                  <a:pt x="1595628" y="143256"/>
                </a:lnTo>
                <a:lnTo>
                  <a:pt x="2314956" y="143256"/>
                </a:lnTo>
                <a:lnTo>
                  <a:pt x="2314956" y="0"/>
                </a:lnTo>
                <a:close/>
              </a:path>
            </a:pathLst>
          </a:custGeom>
          <a:solidFill>
            <a:srgbClr val="2D75B6"/>
          </a:solidFill>
        </p:spPr>
        <p:txBody>
          <a:bodyPr wrap="square" lIns="0" tIns="0" rIns="0" bIns="0" rtlCol="0"/>
          <a:lstStyle/>
          <a:p/>
        </p:txBody>
      </p:sp>
      <p:sp>
        <p:nvSpPr>
          <p:cNvPr id="32" name="object 32" descr=""/>
          <p:cNvSpPr txBox="1"/>
          <p:nvPr/>
        </p:nvSpPr>
        <p:spPr>
          <a:xfrm>
            <a:off x="6187821" y="4556886"/>
            <a:ext cx="349250" cy="269240"/>
          </a:xfrm>
          <a:prstGeom prst="rect">
            <a:avLst/>
          </a:prstGeom>
        </p:spPr>
        <p:txBody>
          <a:bodyPr wrap="square" lIns="0" tIns="12065" rIns="0" bIns="0" rtlCol="0" vert="horz">
            <a:spAutoFit/>
          </a:bodyPr>
          <a:lstStyle/>
          <a:p>
            <a:pPr marL="12700">
              <a:lnSpc>
                <a:spcPct val="100000"/>
              </a:lnSpc>
              <a:spcBef>
                <a:spcPts val="95"/>
              </a:spcBef>
            </a:pPr>
            <a:r>
              <a:rPr dirty="0" sz="1600" b="1">
                <a:latin typeface="Microsoft JhengHei"/>
                <a:cs typeface="Microsoft JhengHei"/>
              </a:rPr>
              <a:t>5</a:t>
            </a:r>
            <a:r>
              <a:rPr dirty="0" sz="1600" spc="-50" b="1">
                <a:latin typeface="Microsoft JhengHei"/>
                <a:cs typeface="Microsoft JhengHei"/>
              </a:rPr>
              <a:t>年</a:t>
            </a:r>
            <a:endParaRPr sz="1600">
              <a:latin typeface="Microsoft JhengHei"/>
              <a:cs typeface="Microsoft JhengHei"/>
            </a:endParaRPr>
          </a:p>
        </p:txBody>
      </p:sp>
      <p:sp>
        <p:nvSpPr>
          <p:cNvPr id="33" name="object 33" descr=""/>
          <p:cNvSpPr txBox="1"/>
          <p:nvPr/>
        </p:nvSpPr>
        <p:spPr>
          <a:xfrm>
            <a:off x="6830948" y="4249877"/>
            <a:ext cx="1360805" cy="577850"/>
          </a:xfrm>
          <a:prstGeom prst="rect">
            <a:avLst/>
          </a:prstGeom>
        </p:spPr>
        <p:txBody>
          <a:bodyPr wrap="square" lIns="0" tIns="13335" rIns="0" bIns="0" rtlCol="0" vert="horz">
            <a:spAutoFit/>
          </a:bodyPr>
          <a:lstStyle/>
          <a:p>
            <a:pPr marL="12700">
              <a:lnSpc>
                <a:spcPct val="100000"/>
              </a:lnSpc>
              <a:spcBef>
                <a:spcPts val="105"/>
              </a:spcBef>
            </a:pPr>
            <a:r>
              <a:rPr dirty="0" sz="1050" spc="-20">
                <a:latin typeface="Microsoft JhengHei"/>
                <a:cs typeface="Microsoft JhengHei"/>
              </a:rPr>
              <a:t>(註冊)</a:t>
            </a:r>
            <a:endParaRPr sz="1050">
              <a:latin typeface="Microsoft JhengHei"/>
              <a:cs typeface="Microsoft JhengHei"/>
            </a:endParaRPr>
          </a:p>
          <a:p>
            <a:pPr marL="194945">
              <a:lnSpc>
                <a:spcPct val="100000"/>
              </a:lnSpc>
              <a:spcBef>
                <a:spcPts val="1160"/>
              </a:spcBef>
              <a:tabLst>
                <a:tab pos="1024890" algn="l"/>
              </a:tabLst>
            </a:pPr>
            <a:r>
              <a:rPr dirty="0" sz="1600" spc="-10" b="1">
                <a:latin typeface="Microsoft JhengHei"/>
                <a:cs typeface="Microsoft JhengHei"/>
              </a:rPr>
              <a:t>5</a:t>
            </a:r>
            <a:r>
              <a:rPr dirty="0" sz="1600" spc="-50" b="1">
                <a:latin typeface="Microsoft JhengHei"/>
                <a:cs typeface="Microsoft JhengHei"/>
              </a:rPr>
              <a:t>年</a:t>
            </a:r>
            <a:r>
              <a:rPr dirty="0" sz="1600" b="1">
                <a:latin typeface="Microsoft JhengHei"/>
                <a:cs typeface="Microsoft JhengHei"/>
              </a:rPr>
              <a:t>	</a:t>
            </a:r>
            <a:r>
              <a:rPr dirty="0" sz="1600" spc="-10" b="1">
                <a:latin typeface="Microsoft JhengHei"/>
                <a:cs typeface="Microsoft JhengHei"/>
              </a:rPr>
              <a:t>5</a:t>
            </a:r>
            <a:r>
              <a:rPr dirty="0" sz="1600" spc="-50" b="1">
                <a:latin typeface="Microsoft JhengHei"/>
                <a:cs typeface="Microsoft JhengHei"/>
              </a:rPr>
              <a:t>年</a:t>
            </a:r>
            <a:endParaRPr sz="1600">
              <a:latin typeface="Microsoft JhengHei"/>
              <a:cs typeface="Microsoft JhengHei"/>
            </a:endParaRPr>
          </a:p>
        </p:txBody>
      </p:sp>
      <p:sp>
        <p:nvSpPr>
          <p:cNvPr id="34" name="object 34" descr=""/>
          <p:cNvSpPr/>
          <p:nvPr/>
        </p:nvSpPr>
        <p:spPr>
          <a:xfrm>
            <a:off x="5879591" y="5632703"/>
            <a:ext cx="1440180" cy="144780"/>
          </a:xfrm>
          <a:custGeom>
            <a:avLst/>
            <a:gdLst/>
            <a:ahLst/>
            <a:cxnLst/>
            <a:rect l="l" t="t" r="r" b="b"/>
            <a:pathLst>
              <a:path w="1440179" h="144779">
                <a:moveTo>
                  <a:pt x="1440180" y="0"/>
                </a:moveTo>
                <a:lnTo>
                  <a:pt x="0" y="0"/>
                </a:lnTo>
                <a:lnTo>
                  <a:pt x="0" y="144780"/>
                </a:lnTo>
                <a:lnTo>
                  <a:pt x="1440180" y="144780"/>
                </a:lnTo>
                <a:lnTo>
                  <a:pt x="1440180" y="0"/>
                </a:lnTo>
                <a:close/>
              </a:path>
            </a:pathLst>
          </a:custGeom>
          <a:solidFill>
            <a:srgbClr val="2D75B6"/>
          </a:solidFill>
        </p:spPr>
        <p:txBody>
          <a:bodyPr wrap="square" lIns="0" tIns="0" rIns="0" bIns="0" rtlCol="0"/>
          <a:lstStyle/>
          <a:p/>
        </p:txBody>
      </p:sp>
      <p:sp>
        <p:nvSpPr>
          <p:cNvPr id="35" name="object 35" descr=""/>
          <p:cNvSpPr txBox="1"/>
          <p:nvPr/>
        </p:nvSpPr>
        <p:spPr>
          <a:xfrm>
            <a:off x="5933313" y="5036565"/>
            <a:ext cx="2304415" cy="576580"/>
          </a:xfrm>
          <a:prstGeom prst="rect">
            <a:avLst/>
          </a:prstGeom>
        </p:spPr>
        <p:txBody>
          <a:bodyPr wrap="square" lIns="0" tIns="13335" rIns="0" bIns="0" rtlCol="0" vert="horz">
            <a:spAutoFit/>
          </a:bodyPr>
          <a:lstStyle/>
          <a:p>
            <a:pPr algn="ctr">
              <a:lnSpc>
                <a:spcPct val="100000"/>
              </a:lnSpc>
              <a:spcBef>
                <a:spcPts val="105"/>
              </a:spcBef>
            </a:pPr>
            <a:r>
              <a:rPr dirty="0" sz="1050" spc="-5">
                <a:latin typeface="Microsoft JhengHei"/>
                <a:cs typeface="Microsoft JhengHei"/>
              </a:rPr>
              <a:t>(首次註冊)  (第一次展延) (第二次展延)</a:t>
            </a:r>
            <a:endParaRPr sz="1050">
              <a:latin typeface="Microsoft JhengHei"/>
              <a:cs typeface="Microsoft JhengHei"/>
            </a:endParaRPr>
          </a:p>
          <a:p>
            <a:pPr algn="ctr" marR="5080">
              <a:lnSpc>
                <a:spcPct val="100000"/>
              </a:lnSpc>
              <a:spcBef>
                <a:spcPts val="1150"/>
              </a:spcBef>
            </a:pPr>
            <a:r>
              <a:rPr dirty="0" sz="1600" spc="-10" b="1">
                <a:latin typeface="Microsoft JhengHei"/>
                <a:cs typeface="Microsoft JhengHei"/>
              </a:rPr>
              <a:t>10</a:t>
            </a:r>
            <a:r>
              <a:rPr dirty="0" sz="1600" spc="-50" b="1">
                <a:latin typeface="Microsoft JhengHei"/>
                <a:cs typeface="Microsoft JhengHei"/>
              </a:rPr>
              <a:t>年</a:t>
            </a:r>
            <a:endParaRPr sz="1600">
              <a:latin typeface="Microsoft JhengHei"/>
              <a:cs typeface="Microsoft JhengHei"/>
            </a:endParaRPr>
          </a:p>
        </p:txBody>
      </p:sp>
      <p:sp>
        <p:nvSpPr>
          <p:cNvPr id="36" name="object 36" descr=""/>
          <p:cNvSpPr txBox="1"/>
          <p:nvPr/>
        </p:nvSpPr>
        <p:spPr>
          <a:xfrm>
            <a:off x="6263766" y="5824220"/>
            <a:ext cx="379730" cy="186690"/>
          </a:xfrm>
          <a:prstGeom prst="rect">
            <a:avLst/>
          </a:prstGeom>
        </p:spPr>
        <p:txBody>
          <a:bodyPr wrap="square" lIns="0" tIns="13335" rIns="0" bIns="0" rtlCol="0" vert="horz">
            <a:spAutoFit/>
          </a:bodyPr>
          <a:lstStyle/>
          <a:p>
            <a:pPr marL="12700">
              <a:lnSpc>
                <a:spcPct val="100000"/>
              </a:lnSpc>
              <a:spcBef>
                <a:spcPts val="105"/>
              </a:spcBef>
            </a:pPr>
            <a:r>
              <a:rPr dirty="0" sz="1050" spc="-20">
                <a:latin typeface="Microsoft JhengHei"/>
                <a:cs typeface="Microsoft JhengHei"/>
              </a:rPr>
              <a:t>(註冊)</a:t>
            </a:r>
            <a:endParaRPr sz="1050">
              <a:latin typeface="Microsoft JhengHei"/>
              <a:cs typeface="Microsoft JhengHei"/>
            </a:endParaRPr>
          </a:p>
        </p:txBody>
      </p:sp>
      <p:grpSp>
        <p:nvGrpSpPr>
          <p:cNvPr id="37" name="object 37" descr=""/>
          <p:cNvGrpSpPr/>
          <p:nvPr/>
        </p:nvGrpSpPr>
        <p:grpSpPr>
          <a:xfrm>
            <a:off x="603504" y="1312163"/>
            <a:ext cx="1009015" cy="455295"/>
            <a:chOff x="603504" y="1312163"/>
            <a:chExt cx="1009015" cy="455295"/>
          </a:xfrm>
        </p:grpSpPr>
        <p:sp>
          <p:nvSpPr>
            <p:cNvPr id="38" name="object 38" descr=""/>
            <p:cNvSpPr/>
            <p:nvPr/>
          </p:nvSpPr>
          <p:spPr>
            <a:xfrm>
              <a:off x="603504" y="1319783"/>
              <a:ext cx="1009015" cy="361315"/>
            </a:xfrm>
            <a:custGeom>
              <a:avLst/>
              <a:gdLst/>
              <a:ahLst/>
              <a:cxnLst/>
              <a:rect l="l" t="t" r="r" b="b"/>
              <a:pathLst>
                <a:path w="1009015" h="361314">
                  <a:moveTo>
                    <a:pt x="1008888" y="0"/>
                  </a:moveTo>
                  <a:lnTo>
                    <a:pt x="0" y="0"/>
                  </a:lnTo>
                  <a:lnTo>
                    <a:pt x="0" y="361188"/>
                  </a:lnTo>
                  <a:lnTo>
                    <a:pt x="1008888" y="361188"/>
                  </a:lnTo>
                  <a:lnTo>
                    <a:pt x="1008888" y="0"/>
                  </a:lnTo>
                  <a:close/>
                </a:path>
              </a:pathLst>
            </a:custGeom>
            <a:solidFill>
              <a:srgbClr val="81B113"/>
            </a:solidFill>
          </p:spPr>
          <p:txBody>
            <a:bodyPr wrap="square" lIns="0" tIns="0" rIns="0" bIns="0" rtlCol="0"/>
            <a:lstStyle/>
            <a:p/>
          </p:txBody>
        </p:sp>
        <p:pic>
          <p:nvPicPr>
            <p:cNvPr id="39" name="object 39" descr=""/>
            <p:cNvPicPr/>
            <p:nvPr/>
          </p:nvPicPr>
          <p:blipFill>
            <a:blip r:embed="rId2" cstate="print"/>
            <a:stretch>
              <a:fillRect/>
            </a:stretch>
          </p:blipFill>
          <p:spPr>
            <a:xfrm>
              <a:off x="665988" y="1312163"/>
              <a:ext cx="474713" cy="454913"/>
            </a:xfrm>
            <a:prstGeom prst="rect">
              <a:avLst/>
            </a:prstGeom>
          </p:spPr>
        </p:pic>
        <p:pic>
          <p:nvPicPr>
            <p:cNvPr id="40" name="object 40" descr=""/>
            <p:cNvPicPr/>
            <p:nvPr/>
          </p:nvPicPr>
          <p:blipFill>
            <a:blip r:embed="rId3" cstate="print"/>
            <a:stretch>
              <a:fillRect/>
            </a:stretch>
          </p:blipFill>
          <p:spPr>
            <a:xfrm>
              <a:off x="920495" y="1312163"/>
              <a:ext cx="392417" cy="454913"/>
            </a:xfrm>
            <a:prstGeom prst="rect">
              <a:avLst/>
            </a:prstGeom>
          </p:spPr>
        </p:pic>
        <p:pic>
          <p:nvPicPr>
            <p:cNvPr id="41" name="object 41" descr=""/>
            <p:cNvPicPr/>
            <p:nvPr/>
          </p:nvPicPr>
          <p:blipFill>
            <a:blip r:embed="rId4" cstate="print"/>
            <a:stretch>
              <a:fillRect/>
            </a:stretch>
          </p:blipFill>
          <p:spPr>
            <a:xfrm>
              <a:off x="1091184" y="1312163"/>
              <a:ext cx="474713" cy="454913"/>
            </a:xfrm>
            <a:prstGeom prst="rect">
              <a:avLst/>
            </a:prstGeom>
          </p:spPr>
        </p:pic>
      </p:grpSp>
      <p:sp>
        <p:nvSpPr>
          <p:cNvPr id="42" name="object 42" descr=""/>
          <p:cNvSpPr txBox="1"/>
          <p:nvPr/>
        </p:nvSpPr>
        <p:spPr>
          <a:xfrm>
            <a:off x="603504" y="1319783"/>
            <a:ext cx="1009015" cy="361315"/>
          </a:xfrm>
          <a:prstGeom prst="rect">
            <a:avLst/>
          </a:prstGeom>
        </p:spPr>
        <p:txBody>
          <a:bodyPr wrap="square" lIns="0" tIns="52069" rIns="0" bIns="0" rtlCol="0" vert="horz">
            <a:spAutoFit/>
          </a:bodyPr>
          <a:lstStyle/>
          <a:p>
            <a:pPr marL="189865">
              <a:lnSpc>
                <a:spcPct val="100000"/>
              </a:lnSpc>
              <a:spcBef>
                <a:spcPts val="409"/>
              </a:spcBef>
            </a:pPr>
            <a:r>
              <a:rPr dirty="0" sz="1600" spc="-5" b="1">
                <a:solidFill>
                  <a:srgbClr val="FFFFFF"/>
                </a:solidFill>
                <a:latin typeface="Microsoft JhengHei"/>
                <a:cs typeface="Microsoft JhengHei"/>
              </a:rPr>
              <a:t>第 </a:t>
            </a:r>
            <a:r>
              <a:rPr dirty="0" sz="1600" b="1">
                <a:solidFill>
                  <a:srgbClr val="FFFFFF"/>
                </a:solidFill>
                <a:latin typeface="Microsoft JhengHei"/>
                <a:cs typeface="Microsoft JhengHei"/>
              </a:rPr>
              <a:t>7</a:t>
            </a:r>
            <a:r>
              <a:rPr dirty="0" sz="1600" spc="-35" b="1">
                <a:solidFill>
                  <a:srgbClr val="FFFFFF"/>
                </a:solidFill>
                <a:latin typeface="Microsoft JhengHei"/>
                <a:cs typeface="Microsoft JhengHei"/>
              </a:rPr>
              <a:t> 條</a:t>
            </a:r>
            <a:endParaRPr sz="1600">
              <a:latin typeface="Microsoft JhengHei"/>
              <a:cs typeface="Microsoft JhengHei"/>
            </a:endParaRPr>
          </a:p>
        </p:txBody>
      </p:sp>
      <p:sp>
        <p:nvSpPr>
          <p:cNvPr id="45" name="object 45"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21</a:t>
            </a:fld>
          </a:p>
        </p:txBody>
      </p:sp>
      <p:sp>
        <p:nvSpPr>
          <p:cNvPr id="46" name="object 46"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43" name="object 43" descr=""/>
          <p:cNvSpPr txBox="1"/>
          <p:nvPr/>
        </p:nvSpPr>
        <p:spPr>
          <a:xfrm>
            <a:off x="1854200" y="1330833"/>
            <a:ext cx="10085070" cy="299720"/>
          </a:xfrm>
          <a:prstGeom prst="rect">
            <a:avLst/>
          </a:prstGeom>
        </p:spPr>
        <p:txBody>
          <a:bodyPr wrap="square" lIns="0" tIns="12700" rIns="0" bIns="0" rtlCol="0" vert="horz">
            <a:spAutoFit/>
          </a:bodyPr>
          <a:lstStyle/>
          <a:p>
            <a:pPr marL="12700">
              <a:lnSpc>
                <a:spcPct val="100000"/>
              </a:lnSpc>
              <a:spcBef>
                <a:spcPts val="100"/>
              </a:spcBef>
            </a:pPr>
            <a:r>
              <a:rPr dirty="0" sz="1800">
                <a:latin typeface="Microsoft JhengHei"/>
                <a:cs typeface="Microsoft JhengHei"/>
              </a:rPr>
              <a:t>自願減量專案之計入期，依專案類型於申請註冊階段選擇展延型或固定型，於</a:t>
            </a:r>
            <a:r>
              <a:rPr dirty="0" sz="1800" b="1">
                <a:latin typeface="Microsoft JhengHei"/>
                <a:cs typeface="Microsoft JhengHei"/>
              </a:rPr>
              <a:t>通過註冊後始得起算</a:t>
            </a:r>
            <a:r>
              <a:rPr dirty="0" sz="1800" spc="-50">
                <a:latin typeface="Microsoft JhengHei"/>
                <a:cs typeface="Microsoft JhengHei"/>
              </a:rPr>
              <a:t>，</a:t>
            </a:r>
            <a:endParaRPr sz="1800">
              <a:latin typeface="Microsoft JhengHei"/>
              <a:cs typeface="Microsoft JhengHei"/>
            </a:endParaRPr>
          </a:p>
        </p:txBody>
      </p:sp>
      <p:sp>
        <p:nvSpPr>
          <p:cNvPr id="44" name="object 44" descr=""/>
          <p:cNvSpPr txBox="1"/>
          <p:nvPr/>
        </p:nvSpPr>
        <p:spPr>
          <a:xfrm>
            <a:off x="1854200" y="1660397"/>
            <a:ext cx="1854200" cy="299720"/>
          </a:xfrm>
          <a:prstGeom prst="rect">
            <a:avLst/>
          </a:prstGeom>
        </p:spPr>
        <p:txBody>
          <a:bodyPr wrap="square" lIns="0" tIns="12700" rIns="0" bIns="0" rtlCol="0" vert="horz">
            <a:spAutoFit/>
          </a:bodyPr>
          <a:lstStyle/>
          <a:p>
            <a:pPr marL="12700">
              <a:lnSpc>
                <a:spcPct val="100000"/>
              </a:lnSpc>
              <a:spcBef>
                <a:spcPts val="100"/>
              </a:spcBef>
            </a:pPr>
            <a:r>
              <a:rPr dirty="0" sz="1800" spc="-10">
                <a:latin typeface="Microsoft JhengHei"/>
                <a:cs typeface="Microsoft JhengHei"/>
              </a:rPr>
              <a:t>其年限規定如下：</a:t>
            </a:r>
            <a:endParaRPr sz="1800">
              <a:latin typeface="Microsoft JhengHei"/>
              <a:cs typeface="Microsoft JhengHe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
          <p:cNvSpPr/>
          <p:nvPr/>
        </p:nvSpPr>
        <p:spPr>
          <a:xfrm>
            <a:off x="3540252" y="2628899"/>
            <a:ext cx="2555875" cy="2522220"/>
          </a:xfrm>
          <a:custGeom>
            <a:avLst/>
            <a:gdLst/>
            <a:ahLst/>
            <a:cxnLst/>
            <a:rect l="l" t="t" r="r" b="b"/>
            <a:pathLst>
              <a:path w="2555875" h="2522220">
                <a:moveTo>
                  <a:pt x="1223772" y="1033272"/>
                </a:moveTo>
                <a:lnTo>
                  <a:pt x="0" y="1033272"/>
                </a:lnTo>
                <a:lnTo>
                  <a:pt x="0" y="1141476"/>
                </a:lnTo>
                <a:lnTo>
                  <a:pt x="1223772" y="1141476"/>
                </a:lnTo>
                <a:lnTo>
                  <a:pt x="1223772" y="1033272"/>
                </a:lnTo>
                <a:close/>
              </a:path>
              <a:path w="2555875" h="2522220">
                <a:moveTo>
                  <a:pt x="1475219" y="0"/>
                </a:moveTo>
                <a:lnTo>
                  <a:pt x="0" y="0"/>
                </a:lnTo>
                <a:lnTo>
                  <a:pt x="0" y="108204"/>
                </a:lnTo>
                <a:lnTo>
                  <a:pt x="1475219" y="108204"/>
                </a:lnTo>
                <a:lnTo>
                  <a:pt x="1475219" y="0"/>
                </a:lnTo>
                <a:close/>
              </a:path>
              <a:path w="2555875" h="2522220">
                <a:moveTo>
                  <a:pt x="2555748" y="2414016"/>
                </a:moveTo>
                <a:lnTo>
                  <a:pt x="0" y="2414016"/>
                </a:lnTo>
                <a:lnTo>
                  <a:pt x="0" y="2522220"/>
                </a:lnTo>
                <a:lnTo>
                  <a:pt x="2555748" y="2522220"/>
                </a:lnTo>
                <a:lnTo>
                  <a:pt x="2555748" y="2414016"/>
                </a:lnTo>
                <a:close/>
              </a:path>
            </a:pathLst>
          </a:custGeom>
          <a:solidFill>
            <a:srgbClr val="F8CAAC"/>
          </a:solidFill>
        </p:spPr>
        <p:txBody>
          <a:bodyPr wrap="square" lIns="0" tIns="0" rIns="0" bIns="0" rtlCol="0"/>
          <a:lstStyle/>
          <a:p/>
        </p:txBody>
      </p:sp>
      <p:sp>
        <p:nvSpPr>
          <p:cNvPr id="3" name="object 3"/>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如何變更已註冊通過之自願減量專案？</a:t>
            </a:r>
          </a:p>
        </p:txBody>
      </p:sp>
      <p:grpSp>
        <p:nvGrpSpPr>
          <p:cNvPr id="4" name="object 4" descr=""/>
          <p:cNvGrpSpPr/>
          <p:nvPr/>
        </p:nvGrpSpPr>
        <p:grpSpPr>
          <a:xfrm>
            <a:off x="803148" y="1359408"/>
            <a:ext cx="1023619" cy="455295"/>
            <a:chOff x="803148" y="1359408"/>
            <a:chExt cx="1023619" cy="455295"/>
          </a:xfrm>
        </p:grpSpPr>
        <p:sp>
          <p:nvSpPr>
            <p:cNvPr id="5" name="object 5" descr=""/>
            <p:cNvSpPr/>
            <p:nvPr/>
          </p:nvSpPr>
          <p:spPr>
            <a:xfrm>
              <a:off x="803148" y="1370076"/>
              <a:ext cx="1010919" cy="356870"/>
            </a:xfrm>
            <a:custGeom>
              <a:avLst/>
              <a:gdLst/>
              <a:ahLst/>
              <a:cxnLst/>
              <a:rect l="l" t="t" r="r" b="b"/>
              <a:pathLst>
                <a:path w="1010919" h="356869">
                  <a:moveTo>
                    <a:pt x="1010412" y="0"/>
                  </a:moveTo>
                  <a:lnTo>
                    <a:pt x="0" y="0"/>
                  </a:lnTo>
                  <a:lnTo>
                    <a:pt x="0" y="356615"/>
                  </a:lnTo>
                  <a:lnTo>
                    <a:pt x="1010412" y="356615"/>
                  </a:lnTo>
                  <a:lnTo>
                    <a:pt x="1010412" y="0"/>
                  </a:lnTo>
                  <a:close/>
                </a:path>
              </a:pathLst>
            </a:custGeom>
            <a:solidFill>
              <a:srgbClr val="81B113"/>
            </a:solidFill>
          </p:spPr>
          <p:txBody>
            <a:bodyPr wrap="square" lIns="0" tIns="0" rIns="0" bIns="0" rtlCol="0"/>
            <a:lstStyle/>
            <a:p/>
          </p:txBody>
        </p:sp>
        <p:pic>
          <p:nvPicPr>
            <p:cNvPr id="6" name="object 6" descr=""/>
            <p:cNvPicPr/>
            <p:nvPr/>
          </p:nvPicPr>
          <p:blipFill>
            <a:blip r:embed="rId2" cstate="print"/>
            <a:stretch>
              <a:fillRect/>
            </a:stretch>
          </p:blipFill>
          <p:spPr>
            <a:xfrm>
              <a:off x="806196" y="1359408"/>
              <a:ext cx="474713" cy="454913"/>
            </a:xfrm>
            <a:prstGeom prst="rect">
              <a:avLst/>
            </a:prstGeom>
          </p:spPr>
        </p:pic>
        <p:pic>
          <p:nvPicPr>
            <p:cNvPr id="7" name="object 7" descr=""/>
            <p:cNvPicPr/>
            <p:nvPr/>
          </p:nvPicPr>
          <p:blipFill>
            <a:blip r:embed="rId3" cstate="print"/>
            <a:stretch>
              <a:fillRect/>
            </a:stretch>
          </p:blipFill>
          <p:spPr>
            <a:xfrm>
              <a:off x="1060704" y="1359408"/>
              <a:ext cx="563118" cy="454913"/>
            </a:xfrm>
            <a:prstGeom prst="rect">
              <a:avLst/>
            </a:prstGeom>
          </p:spPr>
        </p:pic>
        <p:pic>
          <p:nvPicPr>
            <p:cNvPr id="8" name="object 8" descr=""/>
            <p:cNvPicPr/>
            <p:nvPr/>
          </p:nvPicPr>
          <p:blipFill>
            <a:blip r:embed="rId4" cstate="print"/>
            <a:stretch>
              <a:fillRect/>
            </a:stretch>
          </p:blipFill>
          <p:spPr>
            <a:xfrm>
              <a:off x="1351788" y="1359408"/>
              <a:ext cx="474713" cy="454913"/>
            </a:xfrm>
            <a:prstGeom prst="rect">
              <a:avLst/>
            </a:prstGeom>
          </p:spPr>
        </p:pic>
      </p:grpSp>
      <p:sp>
        <p:nvSpPr>
          <p:cNvPr id="9" name="object 9" descr=""/>
          <p:cNvSpPr txBox="1"/>
          <p:nvPr/>
        </p:nvSpPr>
        <p:spPr>
          <a:xfrm>
            <a:off x="803148" y="1370075"/>
            <a:ext cx="1010919" cy="356870"/>
          </a:xfrm>
          <a:prstGeom prst="rect">
            <a:avLst/>
          </a:prstGeom>
        </p:spPr>
        <p:txBody>
          <a:bodyPr wrap="square" lIns="0" tIns="50165" rIns="0" bIns="0" rtlCol="0" vert="horz">
            <a:spAutoFit/>
          </a:bodyPr>
          <a:lstStyle/>
          <a:p>
            <a:pPr marL="130175">
              <a:lnSpc>
                <a:spcPct val="100000"/>
              </a:lnSpc>
              <a:spcBef>
                <a:spcPts val="395"/>
              </a:spcBef>
            </a:pPr>
            <a:r>
              <a:rPr dirty="0" sz="1600" spc="-5" b="1">
                <a:solidFill>
                  <a:srgbClr val="FFFFFF"/>
                </a:solidFill>
                <a:latin typeface="Microsoft JhengHei"/>
                <a:cs typeface="Microsoft JhengHei"/>
              </a:rPr>
              <a:t>第 </a:t>
            </a:r>
            <a:r>
              <a:rPr dirty="0" sz="1600" b="1">
                <a:solidFill>
                  <a:srgbClr val="FFFFFF"/>
                </a:solidFill>
                <a:latin typeface="Microsoft JhengHei"/>
                <a:cs typeface="Microsoft JhengHei"/>
              </a:rPr>
              <a:t>14</a:t>
            </a:r>
            <a:r>
              <a:rPr dirty="0" sz="1600" spc="-35" b="1">
                <a:solidFill>
                  <a:srgbClr val="FFFFFF"/>
                </a:solidFill>
                <a:latin typeface="Microsoft JhengHei"/>
                <a:cs typeface="Microsoft JhengHei"/>
              </a:rPr>
              <a:t> 條</a:t>
            </a:r>
            <a:endParaRPr sz="1600">
              <a:latin typeface="Microsoft JhengHei"/>
              <a:cs typeface="Microsoft JhengHei"/>
            </a:endParaRPr>
          </a:p>
        </p:txBody>
      </p:sp>
      <p:sp>
        <p:nvSpPr>
          <p:cNvPr id="10" name="object 10" descr=""/>
          <p:cNvSpPr txBox="1"/>
          <p:nvPr/>
        </p:nvSpPr>
        <p:spPr>
          <a:xfrm>
            <a:off x="2126360" y="1323911"/>
            <a:ext cx="9169400" cy="685165"/>
          </a:xfrm>
          <a:prstGeom prst="rect">
            <a:avLst/>
          </a:prstGeom>
        </p:spPr>
        <p:txBody>
          <a:bodyPr wrap="square" lIns="0" tIns="67945" rIns="0" bIns="0" rtlCol="0" vert="horz">
            <a:spAutoFit/>
          </a:bodyPr>
          <a:lstStyle/>
          <a:p>
            <a:pPr marL="12700">
              <a:lnSpc>
                <a:spcPct val="100000"/>
              </a:lnSpc>
              <a:spcBef>
                <a:spcPts val="535"/>
              </a:spcBef>
            </a:pPr>
            <a:r>
              <a:rPr dirty="0" sz="1800" spc="-15">
                <a:latin typeface="Microsoft JhengHei"/>
                <a:cs typeface="Microsoft JhengHei"/>
              </a:rPr>
              <a:t>事業或各級政府執行已取得註冊自願減量專案，有下列情形之一者，應依下列規定向中央主</a:t>
            </a:r>
            <a:endParaRPr sz="1800">
              <a:latin typeface="Microsoft JhengHei"/>
              <a:cs typeface="Microsoft JhengHei"/>
            </a:endParaRPr>
          </a:p>
          <a:p>
            <a:pPr marL="12700">
              <a:lnSpc>
                <a:spcPct val="100000"/>
              </a:lnSpc>
              <a:spcBef>
                <a:spcPts val="434"/>
              </a:spcBef>
            </a:pPr>
            <a:r>
              <a:rPr dirty="0" sz="1800" spc="-5">
                <a:latin typeface="Microsoft JhengHei"/>
                <a:cs typeface="Microsoft JhengHei"/>
              </a:rPr>
              <a:t>管機關提出變更申請：</a:t>
            </a:r>
            <a:endParaRPr sz="1800">
              <a:latin typeface="Microsoft JhengHei"/>
              <a:cs typeface="Microsoft JhengHei"/>
            </a:endParaRPr>
          </a:p>
        </p:txBody>
      </p:sp>
      <p:sp>
        <p:nvSpPr>
          <p:cNvPr id="11" name="object 11" descr=""/>
          <p:cNvSpPr txBox="1"/>
          <p:nvPr/>
        </p:nvSpPr>
        <p:spPr>
          <a:xfrm>
            <a:off x="2126360" y="2418969"/>
            <a:ext cx="218440" cy="299720"/>
          </a:xfrm>
          <a:prstGeom prst="rect">
            <a:avLst/>
          </a:prstGeom>
        </p:spPr>
        <p:txBody>
          <a:bodyPr wrap="square" lIns="0" tIns="12700" rIns="0" bIns="0" rtlCol="0" vert="horz">
            <a:spAutoFit/>
          </a:bodyPr>
          <a:lstStyle/>
          <a:p>
            <a:pPr marL="12700">
              <a:lnSpc>
                <a:spcPct val="100000"/>
              </a:lnSpc>
              <a:spcBef>
                <a:spcPts val="100"/>
              </a:spcBef>
            </a:pPr>
            <a:r>
              <a:rPr dirty="0" sz="1800" spc="-25" b="1">
                <a:latin typeface="Microsoft JhengHei"/>
                <a:cs typeface="Microsoft JhengHei"/>
              </a:rPr>
              <a:t>1.</a:t>
            </a:r>
            <a:endParaRPr sz="1800">
              <a:latin typeface="Microsoft JhengHei"/>
              <a:cs typeface="Microsoft JhengHei"/>
            </a:endParaRPr>
          </a:p>
        </p:txBody>
      </p:sp>
      <p:sp>
        <p:nvSpPr>
          <p:cNvPr id="12" name="object 12" descr=""/>
          <p:cNvSpPr txBox="1"/>
          <p:nvPr/>
        </p:nvSpPr>
        <p:spPr>
          <a:xfrm>
            <a:off x="2560320" y="2418969"/>
            <a:ext cx="8804910" cy="299720"/>
          </a:xfrm>
          <a:prstGeom prst="rect">
            <a:avLst/>
          </a:prstGeom>
        </p:spPr>
        <p:txBody>
          <a:bodyPr wrap="square" lIns="0" tIns="12700" rIns="0" bIns="0" rtlCol="0" vert="horz">
            <a:spAutoFit/>
          </a:bodyPr>
          <a:lstStyle/>
          <a:p>
            <a:pPr marL="408305">
              <a:lnSpc>
                <a:spcPct val="100000"/>
              </a:lnSpc>
              <a:spcBef>
                <a:spcPts val="100"/>
              </a:spcBef>
              <a:tabLst>
                <a:tab pos="760730" algn="l"/>
                <a:tab pos="1019175" algn="l"/>
              </a:tabLst>
            </a:pPr>
            <a:r>
              <a:rPr dirty="0" u="dbl" sz="1800" b="1">
                <a:uFill>
                  <a:solidFill>
                    <a:srgbClr val="45C4A0"/>
                  </a:solidFill>
                </a:uFill>
                <a:latin typeface="Microsoft JhengHei"/>
                <a:cs typeface="Microsoft JhengHei"/>
              </a:rPr>
              <a:t>	</a:t>
            </a:r>
            <a:r>
              <a:rPr dirty="0" sz="1800" b="1">
                <a:latin typeface="Microsoft JhengHei"/>
                <a:cs typeface="Microsoft JhengHei"/>
              </a:rPr>
              <a:t>	基本資料變更</a:t>
            </a:r>
            <a:r>
              <a:rPr dirty="0" sz="1800" spc="-5">
                <a:latin typeface="Microsoft JhengHei"/>
                <a:cs typeface="Microsoft JhengHei"/>
              </a:rPr>
              <a:t>：應檢具目的事業主管機關核准設立、登記或營業之相關證明文</a:t>
            </a:r>
            <a:endParaRPr sz="1800">
              <a:latin typeface="Microsoft JhengHei"/>
              <a:cs typeface="Microsoft JhengHei"/>
            </a:endParaRPr>
          </a:p>
        </p:txBody>
      </p:sp>
      <p:sp>
        <p:nvSpPr>
          <p:cNvPr id="13" name="object 13" descr=""/>
          <p:cNvSpPr txBox="1"/>
          <p:nvPr/>
        </p:nvSpPr>
        <p:spPr>
          <a:xfrm>
            <a:off x="3566921" y="2748534"/>
            <a:ext cx="1397000" cy="299720"/>
          </a:xfrm>
          <a:prstGeom prst="rect">
            <a:avLst/>
          </a:prstGeom>
        </p:spPr>
        <p:txBody>
          <a:bodyPr wrap="square" lIns="0" tIns="12700" rIns="0" bIns="0" rtlCol="0" vert="horz">
            <a:spAutoFit/>
          </a:bodyPr>
          <a:lstStyle/>
          <a:p>
            <a:pPr marL="12700">
              <a:lnSpc>
                <a:spcPct val="100000"/>
              </a:lnSpc>
              <a:spcBef>
                <a:spcPts val="100"/>
              </a:spcBef>
            </a:pPr>
            <a:r>
              <a:rPr dirty="0" sz="1800" spc="-10">
                <a:latin typeface="Microsoft JhengHei"/>
                <a:cs typeface="Microsoft JhengHei"/>
              </a:rPr>
              <a:t>件影本提出。</a:t>
            </a:r>
            <a:endParaRPr sz="1800">
              <a:latin typeface="Microsoft JhengHei"/>
              <a:cs typeface="Microsoft JhengHei"/>
            </a:endParaRPr>
          </a:p>
        </p:txBody>
      </p:sp>
      <p:sp>
        <p:nvSpPr>
          <p:cNvPr id="14" name="object 14" descr=""/>
          <p:cNvSpPr txBox="1"/>
          <p:nvPr/>
        </p:nvSpPr>
        <p:spPr>
          <a:xfrm>
            <a:off x="2126360" y="3458717"/>
            <a:ext cx="218440" cy="299720"/>
          </a:xfrm>
          <a:prstGeom prst="rect">
            <a:avLst/>
          </a:prstGeom>
        </p:spPr>
        <p:txBody>
          <a:bodyPr wrap="square" lIns="0" tIns="12700" rIns="0" bIns="0" rtlCol="0" vert="horz">
            <a:spAutoFit/>
          </a:bodyPr>
          <a:lstStyle/>
          <a:p>
            <a:pPr marL="12700">
              <a:lnSpc>
                <a:spcPct val="100000"/>
              </a:lnSpc>
              <a:spcBef>
                <a:spcPts val="100"/>
              </a:spcBef>
            </a:pPr>
            <a:r>
              <a:rPr dirty="0" sz="1800" spc="-25" b="1">
                <a:latin typeface="Microsoft JhengHei"/>
                <a:cs typeface="Microsoft JhengHei"/>
              </a:rPr>
              <a:t>2.</a:t>
            </a:r>
            <a:endParaRPr sz="1800">
              <a:latin typeface="Microsoft JhengHei"/>
              <a:cs typeface="Microsoft JhengHei"/>
            </a:endParaRPr>
          </a:p>
        </p:txBody>
      </p:sp>
      <p:sp>
        <p:nvSpPr>
          <p:cNvPr id="15" name="object 15" descr=""/>
          <p:cNvSpPr txBox="1"/>
          <p:nvPr/>
        </p:nvSpPr>
        <p:spPr>
          <a:xfrm>
            <a:off x="3566921" y="3458717"/>
            <a:ext cx="7798434" cy="299720"/>
          </a:xfrm>
          <a:prstGeom prst="rect">
            <a:avLst/>
          </a:prstGeom>
        </p:spPr>
        <p:txBody>
          <a:bodyPr wrap="square" lIns="0" tIns="12700" rIns="0" bIns="0" rtlCol="0" vert="horz">
            <a:spAutoFit/>
          </a:bodyPr>
          <a:lstStyle/>
          <a:p>
            <a:pPr marL="12700">
              <a:lnSpc>
                <a:spcPct val="100000"/>
              </a:lnSpc>
              <a:spcBef>
                <a:spcPts val="100"/>
              </a:spcBef>
            </a:pPr>
            <a:r>
              <a:rPr dirty="0" sz="1800" b="1">
                <a:latin typeface="Microsoft JhengHei"/>
                <a:cs typeface="Microsoft JhengHei"/>
              </a:rPr>
              <a:t>計入期變更</a:t>
            </a:r>
            <a:r>
              <a:rPr dirty="0" sz="1800">
                <a:latin typeface="Microsoft JhengHei"/>
                <a:cs typeface="Microsoft JhengHei"/>
              </a:rPr>
              <a:t>：應於欲變更之計入期起始日</a:t>
            </a:r>
            <a:r>
              <a:rPr dirty="0" u="sng" sz="1800" spc="-5">
                <a:solidFill>
                  <a:srgbClr val="0000CC"/>
                </a:solidFill>
                <a:uFill>
                  <a:solidFill>
                    <a:srgbClr val="0000CC"/>
                  </a:solidFill>
                </a:uFill>
                <a:latin typeface="Microsoft JhengHei"/>
                <a:cs typeface="Microsoft JhengHei"/>
              </a:rPr>
              <a:t>２個月前</a:t>
            </a:r>
            <a:r>
              <a:rPr dirty="0" sz="1800" spc="-5">
                <a:latin typeface="Microsoft JhengHei"/>
                <a:cs typeface="Microsoft JhengHei"/>
              </a:rPr>
              <a:t>，檢具說明文件及自願減量</a:t>
            </a:r>
            <a:endParaRPr sz="1800">
              <a:latin typeface="Microsoft JhengHei"/>
              <a:cs typeface="Microsoft JhengHei"/>
            </a:endParaRPr>
          </a:p>
        </p:txBody>
      </p:sp>
      <p:sp>
        <p:nvSpPr>
          <p:cNvPr id="16" name="object 16" descr=""/>
          <p:cNvSpPr txBox="1"/>
          <p:nvPr/>
        </p:nvSpPr>
        <p:spPr>
          <a:xfrm>
            <a:off x="3566921" y="3732466"/>
            <a:ext cx="7797800" cy="685165"/>
          </a:xfrm>
          <a:prstGeom prst="rect">
            <a:avLst/>
          </a:prstGeom>
        </p:spPr>
        <p:txBody>
          <a:bodyPr wrap="square" lIns="0" tIns="67945" rIns="0" bIns="0" rtlCol="0" vert="horz">
            <a:spAutoFit/>
          </a:bodyPr>
          <a:lstStyle/>
          <a:p>
            <a:pPr marL="12700">
              <a:lnSpc>
                <a:spcPct val="100000"/>
              </a:lnSpc>
              <a:spcBef>
                <a:spcPts val="535"/>
              </a:spcBef>
            </a:pPr>
            <a:r>
              <a:rPr dirty="0" sz="1800" spc="-15">
                <a:latin typeface="Microsoft JhengHei"/>
                <a:cs typeface="Microsoft JhengHei"/>
              </a:rPr>
              <a:t>專案計畫書提出。必要時，中央主管機關得要求檢具查驗機構出具之確證總結</a:t>
            </a:r>
            <a:endParaRPr sz="1800">
              <a:latin typeface="Microsoft JhengHei"/>
              <a:cs typeface="Microsoft JhengHei"/>
            </a:endParaRPr>
          </a:p>
          <a:p>
            <a:pPr marL="12700">
              <a:lnSpc>
                <a:spcPct val="100000"/>
              </a:lnSpc>
              <a:spcBef>
                <a:spcPts val="434"/>
              </a:spcBef>
            </a:pPr>
            <a:r>
              <a:rPr dirty="0" sz="1800" spc="-20">
                <a:latin typeface="Microsoft JhengHei"/>
                <a:cs typeface="Microsoft JhengHei"/>
              </a:rPr>
              <a:t>報告。</a:t>
            </a:r>
            <a:endParaRPr sz="1800">
              <a:latin typeface="Microsoft JhengHei"/>
              <a:cs typeface="Microsoft JhengHei"/>
            </a:endParaRPr>
          </a:p>
        </p:txBody>
      </p:sp>
      <p:sp>
        <p:nvSpPr>
          <p:cNvPr id="17" name="object 17" descr=""/>
          <p:cNvSpPr txBox="1"/>
          <p:nvPr/>
        </p:nvSpPr>
        <p:spPr>
          <a:xfrm>
            <a:off x="2126360" y="4827523"/>
            <a:ext cx="218440" cy="299720"/>
          </a:xfrm>
          <a:prstGeom prst="rect">
            <a:avLst/>
          </a:prstGeom>
        </p:spPr>
        <p:txBody>
          <a:bodyPr wrap="square" lIns="0" tIns="12700" rIns="0" bIns="0" rtlCol="0" vert="horz">
            <a:spAutoFit/>
          </a:bodyPr>
          <a:lstStyle/>
          <a:p>
            <a:pPr marL="12700">
              <a:lnSpc>
                <a:spcPct val="100000"/>
              </a:lnSpc>
              <a:spcBef>
                <a:spcPts val="100"/>
              </a:spcBef>
            </a:pPr>
            <a:r>
              <a:rPr dirty="0" sz="1800" spc="-25" b="1">
                <a:latin typeface="Microsoft JhengHei"/>
                <a:cs typeface="Microsoft JhengHei"/>
              </a:rPr>
              <a:t>3.</a:t>
            </a:r>
            <a:endParaRPr sz="1800">
              <a:latin typeface="Microsoft JhengHei"/>
              <a:cs typeface="Microsoft JhengHei"/>
            </a:endParaRPr>
          </a:p>
        </p:txBody>
      </p:sp>
      <p:sp>
        <p:nvSpPr>
          <p:cNvPr id="18" name="object 18" descr=""/>
          <p:cNvSpPr txBox="1"/>
          <p:nvPr/>
        </p:nvSpPr>
        <p:spPr>
          <a:xfrm>
            <a:off x="3566921" y="4827523"/>
            <a:ext cx="7798434" cy="299720"/>
          </a:xfrm>
          <a:prstGeom prst="rect">
            <a:avLst/>
          </a:prstGeom>
        </p:spPr>
        <p:txBody>
          <a:bodyPr wrap="square" lIns="0" tIns="12700" rIns="0" bIns="0" rtlCol="0" vert="horz">
            <a:spAutoFit/>
          </a:bodyPr>
          <a:lstStyle/>
          <a:p>
            <a:pPr marL="12700">
              <a:lnSpc>
                <a:spcPct val="100000"/>
              </a:lnSpc>
              <a:spcBef>
                <a:spcPts val="100"/>
              </a:spcBef>
            </a:pPr>
            <a:r>
              <a:rPr dirty="0" sz="1800" b="1">
                <a:latin typeface="Microsoft JhengHei"/>
                <a:cs typeface="Microsoft JhengHei"/>
              </a:rPr>
              <a:t>專案活動或監測方法變更</a:t>
            </a:r>
            <a:r>
              <a:rPr dirty="0" sz="1800">
                <a:latin typeface="Microsoft JhengHei"/>
                <a:cs typeface="Microsoft JhengHei"/>
              </a:rPr>
              <a:t>：應於</a:t>
            </a:r>
            <a:r>
              <a:rPr dirty="0" u="sng" sz="1800">
                <a:solidFill>
                  <a:srgbClr val="0000CC"/>
                </a:solidFill>
                <a:uFill>
                  <a:solidFill>
                    <a:srgbClr val="0000CC"/>
                  </a:solidFill>
                </a:uFill>
                <a:latin typeface="Microsoft JhengHei"/>
                <a:cs typeface="Microsoft JhengHei"/>
              </a:rPr>
              <a:t>變更前</a:t>
            </a:r>
            <a:r>
              <a:rPr dirty="0" sz="1800" spc="-5">
                <a:latin typeface="Microsoft JhengHei"/>
                <a:cs typeface="Microsoft JhengHei"/>
              </a:rPr>
              <a:t>檢具說明文件及自願減量專案計畫書提</a:t>
            </a:r>
            <a:endParaRPr sz="1800">
              <a:latin typeface="Microsoft JhengHei"/>
              <a:cs typeface="Microsoft JhengHei"/>
            </a:endParaRPr>
          </a:p>
        </p:txBody>
      </p:sp>
      <p:sp>
        <p:nvSpPr>
          <p:cNvPr id="19" name="object 19" descr=""/>
          <p:cNvSpPr txBox="1"/>
          <p:nvPr/>
        </p:nvSpPr>
        <p:spPr>
          <a:xfrm>
            <a:off x="3566921" y="5102047"/>
            <a:ext cx="7797800" cy="683895"/>
          </a:xfrm>
          <a:prstGeom prst="rect">
            <a:avLst/>
          </a:prstGeom>
        </p:spPr>
        <p:txBody>
          <a:bodyPr wrap="square" lIns="0" tIns="12700" rIns="0" bIns="0" rtlCol="0" vert="horz">
            <a:spAutoFit/>
          </a:bodyPr>
          <a:lstStyle/>
          <a:p>
            <a:pPr marL="12700" marR="5080">
              <a:lnSpc>
                <a:spcPct val="120000"/>
              </a:lnSpc>
              <a:spcBef>
                <a:spcPts val="100"/>
              </a:spcBef>
            </a:pPr>
            <a:r>
              <a:rPr dirty="0" sz="1800" spc="-5">
                <a:latin typeface="Microsoft JhengHei"/>
                <a:cs typeface="Microsoft JhengHei"/>
              </a:rPr>
              <a:t>出。使用之溫室氣體減量方法經中央主管機關指定應確證者，應檢附查驗機構出具之確證總結報告。</a:t>
            </a:r>
            <a:endParaRPr sz="1800">
              <a:latin typeface="Microsoft JhengHei"/>
              <a:cs typeface="Microsoft JhengHei"/>
            </a:endParaRPr>
          </a:p>
        </p:txBody>
      </p:sp>
      <p:grpSp>
        <p:nvGrpSpPr>
          <p:cNvPr id="20" name="object 20" descr=""/>
          <p:cNvGrpSpPr/>
          <p:nvPr/>
        </p:nvGrpSpPr>
        <p:grpSpPr>
          <a:xfrm>
            <a:off x="2519172" y="2287523"/>
            <a:ext cx="871855" cy="3386454"/>
            <a:chOff x="2519172" y="2287523"/>
            <a:chExt cx="871855" cy="3386454"/>
          </a:xfrm>
        </p:grpSpPr>
        <p:sp>
          <p:nvSpPr>
            <p:cNvPr id="21" name="object 21" descr=""/>
            <p:cNvSpPr/>
            <p:nvPr/>
          </p:nvSpPr>
          <p:spPr>
            <a:xfrm>
              <a:off x="2560320" y="3496055"/>
              <a:ext cx="792480" cy="56515"/>
            </a:xfrm>
            <a:custGeom>
              <a:avLst/>
              <a:gdLst/>
              <a:ahLst/>
              <a:cxnLst/>
              <a:rect l="l" t="t" r="r" b="b"/>
              <a:pathLst>
                <a:path w="792479" h="56514">
                  <a:moveTo>
                    <a:pt x="735838" y="0"/>
                  </a:moveTo>
                  <a:lnTo>
                    <a:pt x="56642" y="0"/>
                  </a:lnTo>
                  <a:lnTo>
                    <a:pt x="34343" y="4345"/>
                  </a:lnTo>
                  <a:lnTo>
                    <a:pt x="16367" y="16287"/>
                  </a:lnTo>
                  <a:lnTo>
                    <a:pt x="4367" y="34182"/>
                  </a:lnTo>
                  <a:lnTo>
                    <a:pt x="0" y="56388"/>
                  </a:lnTo>
                  <a:lnTo>
                    <a:pt x="792480" y="56388"/>
                  </a:lnTo>
                  <a:lnTo>
                    <a:pt x="788112" y="34182"/>
                  </a:lnTo>
                  <a:lnTo>
                    <a:pt x="776112" y="16287"/>
                  </a:lnTo>
                  <a:lnTo>
                    <a:pt x="758136" y="4345"/>
                  </a:lnTo>
                  <a:lnTo>
                    <a:pt x="735838" y="0"/>
                  </a:lnTo>
                  <a:close/>
                </a:path>
              </a:pathLst>
            </a:custGeom>
            <a:solidFill>
              <a:srgbClr val="EF5F50"/>
            </a:solidFill>
          </p:spPr>
          <p:txBody>
            <a:bodyPr wrap="square" lIns="0" tIns="0" rIns="0" bIns="0" rtlCol="0"/>
            <a:lstStyle/>
            <a:p/>
          </p:txBody>
        </p:sp>
        <p:sp>
          <p:nvSpPr>
            <p:cNvPr id="22" name="object 22" descr=""/>
            <p:cNvSpPr/>
            <p:nvPr/>
          </p:nvSpPr>
          <p:spPr>
            <a:xfrm>
              <a:off x="2560320" y="3723131"/>
              <a:ext cx="792480" cy="509270"/>
            </a:xfrm>
            <a:custGeom>
              <a:avLst/>
              <a:gdLst/>
              <a:ahLst/>
              <a:cxnLst/>
              <a:rect l="l" t="t" r="r" b="b"/>
              <a:pathLst>
                <a:path w="792479" h="509270">
                  <a:moveTo>
                    <a:pt x="792480" y="0"/>
                  </a:moveTo>
                  <a:lnTo>
                    <a:pt x="0" y="0"/>
                  </a:lnTo>
                  <a:lnTo>
                    <a:pt x="0" y="509015"/>
                  </a:lnTo>
                  <a:lnTo>
                    <a:pt x="792480" y="509015"/>
                  </a:lnTo>
                  <a:lnTo>
                    <a:pt x="792480" y="0"/>
                  </a:lnTo>
                  <a:close/>
                </a:path>
              </a:pathLst>
            </a:custGeom>
            <a:solidFill>
              <a:srgbClr val="EBEFF1"/>
            </a:solidFill>
          </p:spPr>
          <p:txBody>
            <a:bodyPr wrap="square" lIns="0" tIns="0" rIns="0" bIns="0" rtlCol="0"/>
            <a:lstStyle/>
            <a:p/>
          </p:txBody>
        </p:sp>
        <p:sp>
          <p:nvSpPr>
            <p:cNvPr id="23" name="object 23" descr=""/>
            <p:cNvSpPr/>
            <p:nvPr/>
          </p:nvSpPr>
          <p:spPr>
            <a:xfrm>
              <a:off x="2560320" y="4232147"/>
              <a:ext cx="792480" cy="56515"/>
            </a:xfrm>
            <a:custGeom>
              <a:avLst/>
              <a:gdLst/>
              <a:ahLst/>
              <a:cxnLst/>
              <a:rect l="l" t="t" r="r" b="b"/>
              <a:pathLst>
                <a:path w="792479" h="56514">
                  <a:moveTo>
                    <a:pt x="792480" y="0"/>
                  </a:moveTo>
                  <a:lnTo>
                    <a:pt x="0" y="0"/>
                  </a:lnTo>
                  <a:lnTo>
                    <a:pt x="0" y="56387"/>
                  </a:lnTo>
                  <a:lnTo>
                    <a:pt x="792480" y="56387"/>
                  </a:lnTo>
                  <a:lnTo>
                    <a:pt x="792480" y="0"/>
                  </a:lnTo>
                  <a:close/>
                </a:path>
              </a:pathLst>
            </a:custGeom>
            <a:solidFill>
              <a:srgbClr val="D2D6D9"/>
            </a:solidFill>
          </p:spPr>
          <p:txBody>
            <a:bodyPr wrap="square" lIns="0" tIns="0" rIns="0" bIns="0" rtlCol="0"/>
            <a:lstStyle/>
            <a:p/>
          </p:txBody>
        </p:sp>
        <p:sp>
          <p:nvSpPr>
            <p:cNvPr id="24" name="object 24" descr=""/>
            <p:cNvSpPr/>
            <p:nvPr/>
          </p:nvSpPr>
          <p:spPr>
            <a:xfrm>
              <a:off x="2560320" y="3694175"/>
              <a:ext cx="792480" cy="29209"/>
            </a:xfrm>
            <a:custGeom>
              <a:avLst/>
              <a:gdLst/>
              <a:ahLst/>
              <a:cxnLst/>
              <a:rect l="l" t="t" r="r" b="b"/>
              <a:pathLst>
                <a:path w="792479" h="29210">
                  <a:moveTo>
                    <a:pt x="792480" y="0"/>
                  </a:moveTo>
                  <a:lnTo>
                    <a:pt x="0" y="0"/>
                  </a:lnTo>
                  <a:lnTo>
                    <a:pt x="0" y="28956"/>
                  </a:lnTo>
                  <a:lnTo>
                    <a:pt x="792480" y="28956"/>
                  </a:lnTo>
                  <a:lnTo>
                    <a:pt x="792480" y="0"/>
                  </a:lnTo>
                  <a:close/>
                </a:path>
              </a:pathLst>
            </a:custGeom>
            <a:solidFill>
              <a:srgbClr val="D25242"/>
            </a:solidFill>
          </p:spPr>
          <p:txBody>
            <a:bodyPr wrap="square" lIns="0" tIns="0" rIns="0" bIns="0" rtlCol="0"/>
            <a:lstStyle/>
            <a:p/>
          </p:txBody>
        </p:sp>
        <p:sp>
          <p:nvSpPr>
            <p:cNvPr id="25" name="object 25" descr=""/>
            <p:cNvSpPr/>
            <p:nvPr/>
          </p:nvSpPr>
          <p:spPr>
            <a:xfrm>
              <a:off x="2560320" y="3552443"/>
              <a:ext cx="792480" cy="142240"/>
            </a:xfrm>
            <a:custGeom>
              <a:avLst/>
              <a:gdLst/>
              <a:ahLst/>
              <a:cxnLst/>
              <a:rect l="l" t="t" r="r" b="b"/>
              <a:pathLst>
                <a:path w="792479" h="142239">
                  <a:moveTo>
                    <a:pt x="792480" y="0"/>
                  </a:moveTo>
                  <a:lnTo>
                    <a:pt x="0" y="0"/>
                  </a:lnTo>
                  <a:lnTo>
                    <a:pt x="0" y="141732"/>
                  </a:lnTo>
                  <a:lnTo>
                    <a:pt x="792480" y="141732"/>
                  </a:lnTo>
                  <a:lnTo>
                    <a:pt x="792480" y="0"/>
                  </a:lnTo>
                  <a:close/>
                </a:path>
              </a:pathLst>
            </a:custGeom>
            <a:solidFill>
              <a:srgbClr val="EF5F50"/>
            </a:solidFill>
          </p:spPr>
          <p:txBody>
            <a:bodyPr wrap="square" lIns="0" tIns="0" rIns="0" bIns="0" rtlCol="0"/>
            <a:lstStyle/>
            <a:p/>
          </p:txBody>
        </p:sp>
        <p:pic>
          <p:nvPicPr>
            <p:cNvPr id="26" name="object 26" descr=""/>
            <p:cNvPicPr/>
            <p:nvPr/>
          </p:nvPicPr>
          <p:blipFill>
            <a:blip r:embed="rId5" cstate="print"/>
            <a:stretch>
              <a:fillRect/>
            </a:stretch>
          </p:blipFill>
          <p:spPr>
            <a:xfrm>
              <a:off x="2702052" y="3552443"/>
              <a:ext cx="83820" cy="85343"/>
            </a:xfrm>
            <a:prstGeom prst="rect">
              <a:avLst/>
            </a:prstGeom>
          </p:spPr>
        </p:pic>
        <p:pic>
          <p:nvPicPr>
            <p:cNvPr id="27" name="object 27" descr=""/>
            <p:cNvPicPr/>
            <p:nvPr/>
          </p:nvPicPr>
          <p:blipFill>
            <a:blip r:embed="rId6" cstate="print"/>
            <a:stretch>
              <a:fillRect/>
            </a:stretch>
          </p:blipFill>
          <p:spPr>
            <a:xfrm>
              <a:off x="3127248" y="3552443"/>
              <a:ext cx="83819" cy="85343"/>
            </a:xfrm>
            <a:prstGeom prst="rect">
              <a:avLst/>
            </a:prstGeom>
          </p:spPr>
        </p:pic>
        <p:sp>
          <p:nvSpPr>
            <p:cNvPr id="28" name="object 28" descr=""/>
            <p:cNvSpPr/>
            <p:nvPr/>
          </p:nvSpPr>
          <p:spPr>
            <a:xfrm>
              <a:off x="2871215" y="3835907"/>
              <a:ext cx="170815" cy="281940"/>
            </a:xfrm>
            <a:custGeom>
              <a:avLst/>
              <a:gdLst/>
              <a:ahLst/>
              <a:cxnLst/>
              <a:rect l="l" t="t" r="r" b="b"/>
              <a:pathLst>
                <a:path w="170814" h="281939">
                  <a:moveTo>
                    <a:pt x="85343" y="0"/>
                  </a:moveTo>
                  <a:lnTo>
                    <a:pt x="57729" y="5566"/>
                  </a:lnTo>
                  <a:lnTo>
                    <a:pt x="35115" y="20716"/>
                  </a:lnTo>
                  <a:lnTo>
                    <a:pt x="19835" y="43130"/>
                  </a:lnTo>
                  <a:lnTo>
                    <a:pt x="14223" y="70485"/>
                  </a:lnTo>
                  <a:lnTo>
                    <a:pt x="16168" y="86207"/>
                  </a:lnTo>
                  <a:lnTo>
                    <a:pt x="21780" y="101298"/>
                  </a:lnTo>
                  <a:lnTo>
                    <a:pt x="30726" y="115079"/>
                  </a:lnTo>
                  <a:lnTo>
                    <a:pt x="42671" y="126873"/>
                  </a:lnTo>
                  <a:lnTo>
                    <a:pt x="25503" y="139368"/>
                  </a:lnTo>
                  <a:lnTo>
                    <a:pt x="12001" y="155495"/>
                  </a:lnTo>
                  <a:lnTo>
                    <a:pt x="3167" y="174932"/>
                  </a:lnTo>
                  <a:lnTo>
                    <a:pt x="0" y="197358"/>
                  </a:lnTo>
                  <a:lnTo>
                    <a:pt x="6834" y="229915"/>
                  </a:lnTo>
                  <a:lnTo>
                    <a:pt x="25336" y="256841"/>
                  </a:lnTo>
                  <a:lnTo>
                    <a:pt x="52506" y="275171"/>
                  </a:lnTo>
                  <a:lnTo>
                    <a:pt x="85343" y="281940"/>
                  </a:lnTo>
                  <a:lnTo>
                    <a:pt x="118181" y="275171"/>
                  </a:lnTo>
                  <a:lnTo>
                    <a:pt x="145351" y="256841"/>
                  </a:lnTo>
                  <a:lnTo>
                    <a:pt x="147478" y="253746"/>
                  </a:lnTo>
                  <a:lnTo>
                    <a:pt x="85343" y="253746"/>
                  </a:lnTo>
                  <a:lnTo>
                    <a:pt x="62952" y="249400"/>
                  </a:lnTo>
                  <a:lnTo>
                    <a:pt x="44894" y="237458"/>
                  </a:lnTo>
                  <a:lnTo>
                    <a:pt x="32837" y="219563"/>
                  </a:lnTo>
                  <a:lnTo>
                    <a:pt x="28447" y="197358"/>
                  </a:lnTo>
                  <a:lnTo>
                    <a:pt x="32837" y="175152"/>
                  </a:lnTo>
                  <a:lnTo>
                    <a:pt x="44894" y="157257"/>
                  </a:lnTo>
                  <a:lnTo>
                    <a:pt x="62952" y="145315"/>
                  </a:lnTo>
                  <a:lnTo>
                    <a:pt x="85343" y="140970"/>
                  </a:lnTo>
                  <a:lnTo>
                    <a:pt x="146525" y="140970"/>
                  </a:lnTo>
                  <a:lnTo>
                    <a:pt x="145184" y="139368"/>
                  </a:lnTo>
                  <a:lnTo>
                    <a:pt x="128015" y="126873"/>
                  </a:lnTo>
                  <a:lnTo>
                    <a:pt x="139961" y="115079"/>
                  </a:lnTo>
                  <a:lnTo>
                    <a:pt x="141457" y="112776"/>
                  </a:lnTo>
                  <a:lnTo>
                    <a:pt x="85343" y="112776"/>
                  </a:lnTo>
                  <a:lnTo>
                    <a:pt x="68175" y="109632"/>
                  </a:lnTo>
                  <a:lnTo>
                    <a:pt x="54673" y="100869"/>
                  </a:lnTo>
                  <a:lnTo>
                    <a:pt x="45839" y="87487"/>
                  </a:lnTo>
                  <a:lnTo>
                    <a:pt x="42671" y="70485"/>
                  </a:lnTo>
                  <a:lnTo>
                    <a:pt x="45839" y="53482"/>
                  </a:lnTo>
                  <a:lnTo>
                    <a:pt x="54673" y="40100"/>
                  </a:lnTo>
                  <a:lnTo>
                    <a:pt x="68175" y="31337"/>
                  </a:lnTo>
                  <a:lnTo>
                    <a:pt x="85343" y="28194"/>
                  </a:lnTo>
                  <a:lnTo>
                    <a:pt x="140669" y="28194"/>
                  </a:lnTo>
                  <a:lnTo>
                    <a:pt x="135572" y="20716"/>
                  </a:lnTo>
                  <a:lnTo>
                    <a:pt x="112958" y="5566"/>
                  </a:lnTo>
                  <a:lnTo>
                    <a:pt x="85343" y="0"/>
                  </a:lnTo>
                  <a:close/>
                </a:path>
                <a:path w="170814" h="281939">
                  <a:moveTo>
                    <a:pt x="146525" y="140970"/>
                  </a:moveTo>
                  <a:lnTo>
                    <a:pt x="85343" y="140970"/>
                  </a:lnTo>
                  <a:lnTo>
                    <a:pt x="107735" y="145315"/>
                  </a:lnTo>
                  <a:lnTo>
                    <a:pt x="125793" y="157257"/>
                  </a:lnTo>
                  <a:lnTo>
                    <a:pt x="137850" y="175152"/>
                  </a:lnTo>
                  <a:lnTo>
                    <a:pt x="142239" y="197358"/>
                  </a:lnTo>
                  <a:lnTo>
                    <a:pt x="137850" y="219563"/>
                  </a:lnTo>
                  <a:lnTo>
                    <a:pt x="125793" y="237458"/>
                  </a:lnTo>
                  <a:lnTo>
                    <a:pt x="107735" y="249400"/>
                  </a:lnTo>
                  <a:lnTo>
                    <a:pt x="85343" y="253746"/>
                  </a:lnTo>
                  <a:lnTo>
                    <a:pt x="147478" y="253746"/>
                  </a:lnTo>
                  <a:lnTo>
                    <a:pt x="163853" y="229915"/>
                  </a:lnTo>
                  <a:lnTo>
                    <a:pt x="170687" y="197358"/>
                  </a:lnTo>
                  <a:lnTo>
                    <a:pt x="167520" y="174932"/>
                  </a:lnTo>
                  <a:lnTo>
                    <a:pt x="158686" y="155495"/>
                  </a:lnTo>
                  <a:lnTo>
                    <a:pt x="146525" y="140970"/>
                  </a:lnTo>
                  <a:close/>
                </a:path>
                <a:path w="170814" h="281939">
                  <a:moveTo>
                    <a:pt x="140669" y="28194"/>
                  </a:moveTo>
                  <a:lnTo>
                    <a:pt x="85343" y="28194"/>
                  </a:lnTo>
                  <a:lnTo>
                    <a:pt x="102512" y="31337"/>
                  </a:lnTo>
                  <a:lnTo>
                    <a:pt x="116014" y="40100"/>
                  </a:lnTo>
                  <a:lnTo>
                    <a:pt x="124848" y="53482"/>
                  </a:lnTo>
                  <a:lnTo>
                    <a:pt x="128015" y="70485"/>
                  </a:lnTo>
                  <a:lnTo>
                    <a:pt x="124848" y="87487"/>
                  </a:lnTo>
                  <a:lnTo>
                    <a:pt x="116014" y="100869"/>
                  </a:lnTo>
                  <a:lnTo>
                    <a:pt x="102512" y="109632"/>
                  </a:lnTo>
                  <a:lnTo>
                    <a:pt x="85343" y="112776"/>
                  </a:lnTo>
                  <a:lnTo>
                    <a:pt x="141457" y="112776"/>
                  </a:lnTo>
                  <a:lnTo>
                    <a:pt x="148907" y="101298"/>
                  </a:lnTo>
                  <a:lnTo>
                    <a:pt x="154519" y="86207"/>
                  </a:lnTo>
                  <a:lnTo>
                    <a:pt x="156463" y="70485"/>
                  </a:lnTo>
                  <a:lnTo>
                    <a:pt x="150852" y="43130"/>
                  </a:lnTo>
                  <a:lnTo>
                    <a:pt x="140669" y="28194"/>
                  </a:lnTo>
                  <a:close/>
                </a:path>
              </a:pathLst>
            </a:custGeom>
            <a:solidFill>
              <a:srgbClr val="5C5D5E"/>
            </a:solidFill>
          </p:spPr>
          <p:txBody>
            <a:bodyPr wrap="square" lIns="0" tIns="0" rIns="0" bIns="0" rtlCol="0"/>
            <a:lstStyle/>
            <a:p/>
          </p:txBody>
        </p:sp>
        <p:sp>
          <p:nvSpPr>
            <p:cNvPr id="29" name="object 29" descr=""/>
            <p:cNvSpPr/>
            <p:nvPr/>
          </p:nvSpPr>
          <p:spPr>
            <a:xfrm>
              <a:off x="2560320" y="2532887"/>
              <a:ext cx="788035" cy="433070"/>
            </a:xfrm>
            <a:custGeom>
              <a:avLst/>
              <a:gdLst/>
              <a:ahLst/>
              <a:cxnLst/>
              <a:rect l="l" t="t" r="r" b="b"/>
              <a:pathLst>
                <a:path w="788035" h="433069">
                  <a:moveTo>
                    <a:pt x="787907" y="0"/>
                  </a:moveTo>
                  <a:lnTo>
                    <a:pt x="0" y="0"/>
                  </a:lnTo>
                  <a:lnTo>
                    <a:pt x="0" y="432815"/>
                  </a:lnTo>
                  <a:lnTo>
                    <a:pt x="787907" y="432815"/>
                  </a:lnTo>
                  <a:lnTo>
                    <a:pt x="787907" y="0"/>
                  </a:lnTo>
                  <a:close/>
                </a:path>
              </a:pathLst>
            </a:custGeom>
            <a:solidFill>
              <a:srgbClr val="EBEFF1"/>
            </a:solidFill>
          </p:spPr>
          <p:txBody>
            <a:bodyPr wrap="square" lIns="0" tIns="0" rIns="0" bIns="0" rtlCol="0"/>
            <a:lstStyle/>
            <a:p/>
          </p:txBody>
        </p:sp>
        <p:sp>
          <p:nvSpPr>
            <p:cNvPr id="30" name="object 30" descr=""/>
            <p:cNvSpPr/>
            <p:nvPr/>
          </p:nvSpPr>
          <p:spPr>
            <a:xfrm>
              <a:off x="2560320" y="2965703"/>
              <a:ext cx="788035" cy="29209"/>
            </a:xfrm>
            <a:custGeom>
              <a:avLst/>
              <a:gdLst/>
              <a:ahLst/>
              <a:cxnLst/>
              <a:rect l="l" t="t" r="r" b="b"/>
              <a:pathLst>
                <a:path w="788035" h="29210">
                  <a:moveTo>
                    <a:pt x="787907" y="0"/>
                  </a:moveTo>
                  <a:lnTo>
                    <a:pt x="0" y="0"/>
                  </a:lnTo>
                  <a:lnTo>
                    <a:pt x="0" y="28955"/>
                  </a:lnTo>
                  <a:lnTo>
                    <a:pt x="787907" y="28955"/>
                  </a:lnTo>
                  <a:lnTo>
                    <a:pt x="787907" y="0"/>
                  </a:lnTo>
                  <a:close/>
                </a:path>
              </a:pathLst>
            </a:custGeom>
            <a:solidFill>
              <a:srgbClr val="D2D6D9"/>
            </a:solidFill>
          </p:spPr>
          <p:txBody>
            <a:bodyPr wrap="square" lIns="0" tIns="0" rIns="0" bIns="0" rtlCol="0"/>
            <a:lstStyle/>
            <a:p/>
          </p:txBody>
        </p:sp>
        <p:sp>
          <p:nvSpPr>
            <p:cNvPr id="31" name="object 31" descr=""/>
            <p:cNvSpPr/>
            <p:nvPr/>
          </p:nvSpPr>
          <p:spPr>
            <a:xfrm>
              <a:off x="2560320" y="2423159"/>
              <a:ext cx="788035" cy="109855"/>
            </a:xfrm>
            <a:custGeom>
              <a:avLst/>
              <a:gdLst/>
              <a:ahLst/>
              <a:cxnLst/>
              <a:rect l="l" t="t" r="r" b="b"/>
              <a:pathLst>
                <a:path w="788035" h="109855">
                  <a:moveTo>
                    <a:pt x="787907" y="0"/>
                  </a:moveTo>
                  <a:lnTo>
                    <a:pt x="0" y="0"/>
                  </a:lnTo>
                  <a:lnTo>
                    <a:pt x="0" y="109727"/>
                  </a:lnTo>
                  <a:lnTo>
                    <a:pt x="787907" y="109727"/>
                  </a:lnTo>
                  <a:lnTo>
                    <a:pt x="787907" y="0"/>
                  </a:lnTo>
                  <a:close/>
                </a:path>
              </a:pathLst>
            </a:custGeom>
            <a:solidFill>
              <a:srgbClr val="45C4A0"/>
            </a:solidFill>
          </p:spPr>
          <p:txBody>
            <a:bodyPr wrap="square" lIns="0" tIns="0" rIns="0" bIns="0" rtlCol="0"/>
            <a:lstStyle/>
            <a:p/>
          </p:txBody>
        </p:sp>
        <p:pic>
          <p:nvPicPr>
            <p:cNvPr id="32" name="object 32" descr=""/>
            <p:cNvPicPr/>
            <p:nvPr/>
          </p:nvPicPr>
          <p:blipFill>
            <a:blip r:embed="rId7" cstate="print"/>
            <a:stretch>
              <a:fillRect/>
            </a:stretch>
          </p:blipFill>
          <p:spPr>
            <a:xfrm>
              <a:off x="2872740" y="2287523"/>
              <a:ext cx="164592" cy="217931"/>
            </a:xfrm>
            <a:prstGeom prst="rect">
              <a:avLst/>
            </a:prstGeom>
          </p:spPr>
        </p:pic>
        <p:sp>
          <p:nvSpPr>
            <p:cNvPr id="33" name="object 33" descr=""/>
            <p:cNvSpPr/>
            <p:nvPr/>
          </p:nvSpPr>
          <p:spPr>
            <a:xfrm>
              <a:off x="2968752" y="2613659"/>
              <a:ext cx="190500" cy="26034"/>
            </a:xfrm>
            <a:custGeom>
              <a:avLst/>
              <a:gdLst/>
              <a:ahLst/>
              <a:cxnLst/>
              <a:rect l="l" t="t" r="r" b="b"/>
              <a:pathLst>
                <a:path w="190500" h="26035">
                  <a:moveTo>
                    <a:pt x="190500" y="0"/>
                  </a:moveTo>
                  <a:lnTo>
                    <a:pt x="0" y="0"/>
                  </a:lnTo>
                  <a:lnTo>
                    <a:pt x="0" y="25908"/>
                  </a:lnTo>
                  <a:lnTo>
                    <a:pt x="190500" y="25908"/>
                  </a:lnTo>
                  <a:lnTo>
                    <a:pt x="190500" y="0"/>
                  </a:lnTo>
                  <a:close/>
                </a:path>
              </a:pathLst>
            </a:custGeom>
            <a:solidFill>
              <a:srgbClr val="45C4A0"/>
            </a:solidFill>
          </p:spPr>
          <p:txBody>
            <a:bodyPr wrap="square" lIns="0" tIns="0" rIns="0" bIns="0" rtlCol="0"/>
            <a:lstStyle/>
            <a:p/>
          </p:txBody>
        </p:sp>
        <p:sp>
          <p:nvSpPr>
            <p:cNvPr id="34" name="object 34" descr=""/>
            <p:cNvSpPr/>
            <p:nvPr/>
          </p:nvSpPr>
          <p:spPr>
            <a:xfrm>
              <a:off x="2968752" y="2776727"/>
              <a:ext cx="299085" cy="81280"/>
            </a:xfrm>
            <a:custGeom>
              <a:avLst/>
              <a:gdLst/>
              <a:ahLst/>
              <a:cxnLst/>
              <a:rect l="l" t="t" r="r" b="b"/>
              <a:pathLst>
                <a:path w="299085" h="81280">
                  <a:moveTo>
                    <a:pt x="243827" y="53340"/>
                  </a:moveTo>
                  <a:lnTo>
                    <a:pt x="0" y="53340"/>
                  </a:lnTo>
                  <a:lnTo>
                    <a:pt x="0" y="80772"/>
                  </a:lnTo>
                  <a:lnTo>
                    <a:pt x="243827" y="80772"/>
                  </a:lnTo>
                  <a:lnTo>
                    <a:pt x="243827" y="53340"/>
                  </a:lnTo>
                  <a:close/>
                </a:path>
                <a:path w="299085" h="81280">
                  <a:moveTo>
                    <a:pt x="298691" y="0"/>
                  </a:moveTo>
                  <a:lnTo>
                    <a:pt x="0" y="0"/>
                  </a:lnTo>
                  <a:lnTo>
                    <a:pt x="0" y="27432"/>
                  </a:lnTo>
                  <a:lnTo>
                    <a:pt x="298691" y="27432"/>
                  </a:lnTo>
                  <a:lnTo>
                    <a:pt x="298691" y="0"/>
                  </a:lnTo>
                  <a:close/>
                </a:path>
              </a:pathLst>
            </a:custGeom>
            <a:solidFill>
              <a:srgbClr val="D2D6D9"/>
            </a:solidFill>
          </p:spPr>
          <p:txBody>
            <a:bodyPr wrap="square" lIns="0" tIns="0" rIns="0" bIns="0" rtlCol="0"/>
            <a:lstStyle/>
            <a:p/>
          </p:txBody>
        </p:sp>
        <p:pic>
          <p:nvPicPr>
            <p:cNvPr id="35" name="object 35" descr=""/>
            <p:cNvPicPr/>
            <p:nvPr/>
          </p:nvPicPr>
          <p:blipFill>
            <a:blip r:embed="rId8" cstate="print"/>
            <a:stretch>
              <a:fillRect/>
            </a:stretch>
          </p:blipFill>
          <p:spPr>
            <a:xfrm>
              <a:off x="2642616" y="2613659"/>
              <a:ext cx="243839" cy="243839"/>
            </a:xfrm>
            <a:prstGeom prst="rect">
              <a:avLst/>
            </a:prstGeom>
          </p:spPr>
        </p:pic>
        <p:sp>
          <p:nvSpPr>
            <p:cNvPr id="36" name="object 36" descr=""/>
            <p:cNvSpPr/>
            <p:nvPr/>
          </p:nvSpPr>
          <p:spPr>
            <a:xfrm>
              <a:off x="2548128" y="4922519"/>
              <a:ext cx="812800" cy="571500"/>
            </a:xfrm>
            <a:custGeom>
              <a:avLst/>
              <a:gdLst/>
              <a:ahLst/>
              <a:cxnLst/>
              <a:rect l="l" t="t" r="r" b="b"/>
              <a:pathLst>
                <a:path w="812800" h="571500">
                  <a:moveTo>
                    <a:pt x="812291" y="0"/>
                  </a:moveTo>
                  <a:lnTo>
                    <a:pt x="0" y="0"/>
                  </a:lnTo>
                  <a:lnTo>
                    <a:pt x="0" y="571499"/>
                  </a:lnTo>
                  <a:lnTo>
                    <a:pt x="812291" y="571499"/>
                  </a:lnTo>
                  <a:lnTo>
                    <a:pt x="812291" y="0"/>
                  </a:lnTo>
                  <a:close/>
                </a:path>
              </a:pathLst>
            </a:custGeom>
            <a:solidFill>
              <a:srgbClr val="EBEFF1"/>
            </a:solidFill>
          </p:spPr>
          <p:txBody>
            <a:bodyPr wrap="square" lIns="0" tIns="0" rIns="0" bIns="0" rtlCol="0"/>
            <a:lstStyle/>
            <a:p/>
          </p:txBody>
        </p:sp>
        <p:sp>
          <p:nvSpPr>
            <p:cNvPr id="37" name="object 37" descr=""/>
            <p:cNvSpPr/>
            <p:nvPr/>
          </p:nvSpPr>
          <p:spPr>
            <a:xfrm>
              <a:off x="2519172" y="4861559"/>
              <a:ext cx="871855" cy="60960"/>
            </a:xfrm>
            <a:custGeom>
              <a:avLst/>
              <a:gdLst/>
              <a:ahLst/>
              <a:cxnLst/>
              <a:rect l="l" t="t" r="r" b="b"/>
              <a:pathLst>
                <a:path w="871854" h="60960">
                  <a:moveTo>
                    <a:pt x="871728" y="30480"/>
                  </a:moveTo>
                  <a:lnTo>
                    <a:pt x="869378" y="18592"/>
                  </a:lnTo>
                  <a:lnTo>
                    <a:pt x="863003" y="8915"/>
                  </a:lnTo>
                  <a:lnTo>
                    <a:pt x="853554" y="2387"/>
                  </a:lnTo>
                  <a:lnTo>
                    <a:pt x="842010" y="0"/>
                  </a:lnTo>
                  <a:lnTo>
                    <a:pt x="841235" y="165"/>
                  </a:lnTo>
                  <a:lnTo>
                    <a:pt x="841235" y="0"/>
                  </a:lnTo>
                  <a:lnTo>
                    <a:pt x="29718" y="0"/>
                  </a:lnTo>
                  <a:lnTo>
                    <a:pt x="28956" y="0"/>
                  </a:lnTo>
                  <a:lnTo>
                    <a:pt x="28956" y="165"/>
                  </a:lnTo>
                  <a:lnTo>
                    <a:pt x="18161" y="2387"/>
                  </a:lnTo>
                  <a:lnTo>
                    <a:pt x="8712" y="8915"/>
                  </a:lnTo>
                  <a:lnTo>
                    <a:pt x="2336" y="18592"/>
                  </a:lnTo>
                  <a:lnTo>
                    <a:pt x="0" y="30480"/>
                  </a:lnTo>
                  <a:lnTo>
                    <a:pt x="2336" y="42379"/>
                  </a:lnTo>
                  <a:lnTo>
                    <a:pt x="8712" y="52057"/>
                  </a:lnTo>
                  <a:lnTo>
                    <a:pt x="18161" y="58585"/>
                  </a:lnTo>
                  <a:lnTo>
                    <a:pt x="28956" y="60807"/>
                  </a:lnTo>
                  <a:lnTo>
                    <a:pt x="28956" y="60960"/>
                  </a:lnTo>
                  <a:lnTo>
                    <a:pt x="29718" y="60960"/>
                  </a:lnTo>
                  <a:lnTo>
                    <a:pt x="841235" y="60960"/>
                  </a:lnTo>
                  <a:lnTo>
                    <a:pt x="841235" y="60807"/>
                  </a:lnTo>
                  <a:lnTo>
                    <a:pt x="842010" y="60960"/>
                  </a:lnTo>
                  <a:lnTo>
                    <a:pt x="853554" y="58585"/>
                  </a:lnTo>
                  <a:lnTo>
                    <a:pt x="863003" y="52057"/>
                  </a:lnTo>
                  <a:lnTo>
                    <a:pt x="869378" y="42379"/>
                  </a:lnTo>
                  <a:lnTo>
                    <a:pt x="871728" y="30480"/>
                  </a:lnTo>
                  <a:close/>
                </a:path>
              </a:pathLst>
            </a:custGeom>
            <a:solidFill>
              <a:srgbClr val="637989"/>
            </a:solidFill>
          </p:spPr>
          <p:txBody>
            <a:bodyPr wrap="square" lIns="0" tIns="0" rIns="0" bIns="0" rtlCol="0"/>
            <a:lstStyle/>
            <a:p/>
          </p:txBody>
        </p:sp>
        <p:sp>
          <p:nvSpPr>
            <p:cNvPr id="38" name="object 38" descr=""/>
            <p:cNvSpPr/>
            <p:nvPr/>
          </p:nvSpPr>
          <p:spPr>
            <a:xfrm>
              <a:off x="2609088" y="4981955"/>
              <a:ext cx="692150" cy="241300"/>
            </a:xfrm>
            <a:custGeom>
              <a:avLst/>
              <a:gdLst/>
              <a:ahLst/>
              <a:cxnLst/>
              <a:rect l="l" t="t" r="r" b="b"/>
              <a:pathLst>
                <a:path w="692150" h="241300">
                  <a:moveTo>
                    <a:pt x="89916" y="0"/>
                  </a:moveTo>
                  <a:lnTo>
                    <a:pt x="0" y="0"/>
                  </a:lnTo>
                  <a:lnTo>
                    <a:pt x="0" y="181356"/>
                  </a:lnTo>
                  <a:lnTo>
                    <a:pt x="89916" y="181356"/>
                  </a:lnTo>
                  <a:lnTo>
                    <a:pt x="89916" y="0"/>
                  </a:lnTo>
                  <a:close/>
                </a:path>
                <a:path w="692150" h="241300">
                  <a:moveTo>
                    <a:pt x="211823" y="0"/>
                  </a:moveTo>
                  <a:lnTo>
                    <a:pt x="120396" y="0"/>
                  </a:lnTo>
                  <a:lnTo>
                    <a:pt x="120396" y="120396"/>
                  </a:lnTo>
                  <a:lnTo>
                    <a:pt x="211823" y="120396"/>
                  </a:lnTo>
                  <a:lnTo>
                    <a:pt x="211823" y="0"/>
                  </a:lnTo>
                  <a:close/>
                </a:path>
                <a:path w="692150" h="241300">
                  <a:moveTo>
                    <a:pt x="330708" y="0"/>
                  </a:moveTo>
                  <a:lnTo>
                    <a:pt x="240792" y="0"/>
                  </a:lnTo>
                  <a:lnTo>
                    <a:pt x="240792" y="240804"/>
                  </a:lnTo>
                  <a:lnTo>
                    <a:pt x="330708" y="240804"/>
                  </a:lnTo>
                  <a:lnTo>
                    <a:pt x="330708" y="0"/>
                  </a:lnTo>
                  <a:close/>
                </a:path>
                <a:path w="692150" h="241300">
                  <a:moveTo>
                    <a:pt x="451091" y="0"/>
                  </a:moveTo>
                  <a:lnTo>
                    <a:pt x="359664" y="0"/>
                  </a:lnTo>
                  <a:lnTo>
                    <a:pt x="359664" y="150876"/>
                  </a:lnTo>
                  <a:lnTo>
                    <a:pt x="451091" y="150876"/>
                  </a:lnTo>
                  <a:lnTo>
                    <a:pt x="451091" y="0"/>
                  </a:lnTo>
                  <a:close/>
                </a:path>
                <a:path w="692150" h="241300">
                  <a:moveTo>
                    <a:pt x="571500" y="0"/>
                  </a:moveTo>
                  <a:lnTo>
                    <a:pt x="481584" y="0"/>
                  </a:lnTo>
                  <a:lnTo>
                    <a:pt x="481584" y="211848"/>
                  </a:lnTo>
                  <a:lnTo>
                    <a:pt x="571500" y="211848"/>
                  </a:lnTo>
                  <a:lnTo>
                    <a:pt x="571500" y="0"/>
                  </a:lnTo>
                  <a:close/>
                </a:path>
                <a:path w="692150" h="241300">
                  <a:moveTo>
                    <a:pt x="691896" y="0"/>
                  </a:moveTo>
                  <a:lnTo>
                    <a:pt x="601980" y="0"/>
                  </a:lnTo>
                  <a:lnTo>
                    <a:pt x="601980" y="91440"/>
                  </a:lnTo>
                  <a:lnTo>
                    <a:pt x="691896" y="91440"/>
                  </a:lnTo>
                  <a:lnTo>
                    <a:pt x="691896" y="0"/>
                  </a:lnTo>
                  <a:close/>
                </a:path>
              </a:pathLst>
            </a:custGeom>
            <a:solidFill>
              <a:srgbClr val="D2D6D9"/>
            </a:solidFill>
          </p:spPr>
          <p:txBody>
            <a:bodyPr wrap="square" lIns="0" tIns="0" rIns="0" bIns="0" rtlCol="0"/>
            <a:lstStyle/>
            <a:p/>
          </p:txBody>
        </p:sp>
        <p:sp>
          <p:nvSpPr>
            <p:cNvPr id="39" name="object 39" descr=""/>
            <p:cNvSpPr/>
            <p:nvPr/>
          </p:nvSpPr>
          <p:spPr>
            <a:xfrm>
              <a:off x="2609088" y="5073395"/>
              <a:ext cx="692150" cy="360045"/>
            </a:xfrm>
            <a:custGeom>
              <a:avLst/>
              <a:gdLst/>
              <a:ahLst/>
              <a:cxnLst/>
              <a:rect l="l" t="t" r="r" b="b"/>
              <a:pathLst>
                <a:path w="692150" h="360045">
                  <a:moveTo>
                    <a:pt x="89916" y="89916"/>
                  </a:moveTo>
                  <a:lnTo>
                    <a:pt x="0" y="89916"/>
                  </a:lnTo>
                  <a:lnTo>
                    <a:pt x="0" y="359664"/>
                  </a:lnTo>
                  <a:lnTo>
                    <a:pt x="89916" y="359664"/>
                  </a:lnTo>
                  <a:lnTo>
                    <a:pt x="89916" y="89916"/>
                  </a:lnTo>
                  <a:close/>
                </a:path>
                <a:path w="692150" h="360045">
                  <a:moveTo>
                    <a:pt x="211823" y="28956"/>
                  </a:moveTo>
                  <a:lnTo>
                    <a:pt x="120396" y="28956"/>
                  </a:lnTo>
                  <a:lnTo>
                    <a:pt x="120396" y="359664"/>
                  </a:lnTo>
                  <a:lnTo>
                    <a:pt x="211823" y="359664"/>
                  </a:lnTo>
                  <a:lnTo>
                    <a:pt x="211823" y="28956"/>
                  </a:lnTo>
                  <a:close/>
                </a:path>
                <a:path w="692150" h="360045">
                  <a:moveTo>
                    <a:pt x="330708" y="149364"/>
                  </a:moveTo>
                  <a:lnTo>
                    <a:pt x="240792" y="149364"/>
                  </a:lnTo>
                  <a:lnTo>
                    <a:pt x="240792" y="359664"/>
                  </a:lnTo>
                  <a:lnTo>
                    <a:pt x="330708" y="359664"/>
                  </a:lnTo>
                  <a:lnTo>
                    <a:pt x="330708" y="149364"/>
                  </a:lnTo>
                  <a:close/>
                </a:path>
                <a:path w="692150" h="360045">
                  <a:moveTo>
                    <a:pt x="451091" y="59436"/>
                  </a:moveTo>
                  <a:lnTo>
                    <a:pt x="359664" y="59436"/>
                  </a:lnTo>
                  <a:lnTo>
                    <a:pt x="359664" y="359664"/>
                  </a:lnTo>
                  <a:lnTo>
                    <a:pt x="451091" y="359664"/>
                  </a:lnTo>
                  <a:lnTo>
                    <a:pt x="451091" y="59436"/>
                  </a:lnTo>
                  <a:close/>
                </a:path>
                <a:path w="692150" h="360045">
                  <a:moveTo>
                    <a:pt x="571500" y="120408"/>
                  </a:moveTo>
                  <a:lnTo>
                    <a:pt x="481584" y="120408"/>
                  </a:lnTo>
                  <a:lnTo>
                    <a:pt x="481584" y="359664"/>
                  </a:lnTo>
                  <a:lnTo>
                    <a:pt x="571500" y="359664"/>
                  </a:lnTo>
                  <a:lnTo>
                    <a:pt x="571500" y="120408"/>
                  </a:lnTo>
                  <a:close/>
                </a:path>
                <a:path w="692150" h="360045">
                  <a:moveTo>
                    <a:pt x="691896" y="0"/>
                  </a:moveTo>
                  <a:lnTo>
                    <a:pt x="601980" y="0"/>
                  </a:lnTo>
                  <a:lnTo>
                    <a:pt x="601980" y="359664"/>
                  </a:lnTo>
                  <a:lnTo>
                    <a:pt x="691896" y="359664"/>
                  </a:lnTo>
                  <a:lnTo>
                    <a:pt x="691896" y="0"/>
                  </a:lnTo>
                  <a:close/>
                </a:path>
              </a:pathLst>
            </a:custGeom>
            <a:solidFill>
              <a:srgbClr val="EF5F50"/>
            </a:solidFill>
          </p:spPr>
          <p:txBody>
            <a:bodyPr wrap="square" lIns="0" tIns="0" rIns="0" bIns="0" rtlCol="0"/>
            <a:lstStyle/>
            <a:p/>
          </p:txBody>
        </p:sp>
        <p:sp>
          <p:nvSpPr>
            <p:cNvPr id="40" name="object 40" descr=""/>
            <p:cNvSpPr/>
            <p:nvPr/>
          </p:nvSpPr>
          <p:spPr>
            <a:xfrm>
              <a:off x="2773680" y="5494019"/>
              <a:ext cx="361315" cy="180340"/>
            </a:xfrm>
            <a:custGeom>
              <a:avLst/>
              <a:gdLst/>
              <a:ahLst/>
              <a:cxnLst/>
              <a:rect l="l" t="t" r="r" b="b"/>
              <a:pathLst>
                <a:path w="361314" h="180339">
                  <a:moveTo>
                    <a:pt x="211836" y="0"/>
                  </a:moveTo>
                  <a:lnTo>
                    <a:pt x="150876" y="0"/>
                  </a:lnTo>
                  <a:lnTo>
                    <a:pt x="150876" y="120396"/>
                  </a:lnTo>
                  <a:lnTo>
                    <a:pt x="211836" y="120396"/>
                  </a:lnTo>
                  <a:lnTo>
                    <a:pt x="211836" y="0"/>
                  </a:lnTo>
                  <a:close/>
                </a:path>
                <a:path w="361314" h="180339">
                  <a:moveTo>
                    <a:pt x="361188" y="150114"/>
                  </a:moveTo>
                  <a:lnTo>
                    <a:pt x="358838" y="138557"/>
                  </a:lnTo>
                  <a:lnTo>
                    <a:pt x="352463" y="129108"/>
                  </a:lnTo>
                  <a:lnTo>
                    <a:pt x="343014" y="122732"/>
                  </a:lnTo>
                  <a:lnTo>
                    <a:pt x="331470" y="120396"/>
                  </a:lnTo>
                  <a:lnTo>
                    <a:pt x="330708" y="120561"/>
                  </a:lnTo>
                  <a:lnTo>
                    <a:pt x="330708" y="120408"/>
                  </a:lnTo>
                  <a:lnTo>
                    <a:pt x="30543" y="120408"/>
                  </a:lnTo>
                  <a:lnTo>
                    <a:pt x="18580" y="122732"/>
                  </a:lnTo>
                  <a:lnTo>
                    <a:pt x="8902" y="129108"/>
                  </a:lnTo>
                  <a:lnTo>
                    <a:pt x="2374" y="138557"/>
                  </a:lnTo>
                  <a:lnTo>
                    <a:pt x="0" y="150114"/>
                  </a:lnTo>
                  <a:lnTo>
                    <a:pt x="2374" y="161683"/>
                  </a:lnTo>
                  <a:lnTo>
                    <a:pt x="8902" y="171132"/>
                  </a:lnTo>
                  <a:lnTo>
                    <a:pt x="18580" y="177507"/>
                  </a:lnTo>
                  <a:lnTo>
                    <a:pt x="30480" y="179832"/>
                  </a:lnTo>
                  <a:lnTo>
                    <a:pt x="330708" y="179832"/>
                  </a:lnTo>
                  <a:lnTo>
                    <a:pt x="330708" y="179679"/>
                  </a:lnTo>
                  <a:lnTo>
                    <a:pt x="331470" y="179832"/>
                  </a:lnTo>
                  <a:lnTo>
                    <a:pt x="343014" y="177507"/>
                  </a:lnTo>
                  <a:lnTo>
                    <a:pt x="352463" y="171132"/>
                  </a:lnTo>
                  <a:lnTo>
                    <a:pt x="358838" y="161683"/>
                  </a:lnTo>
                  <a:lnTo>
                    <a:pt x="361188" y="150114"/>
                  </a:lnTo>
                  <a:close/>
                </a:path>
              </a:pathLst>
            </a:custGeom>
            <a:solidFill>
              <a:srgbClr val="637989"/>
            </a:solidFill>
          </p:spPr>
          <p:txBody>
            <a:bodyPr wrap="square" lIns="0" tIns="0" rIns="0" bIns="0" rtlCol="0"/>
            <a:lstStyle/>
            <a:p/>
          </p:txBody>
        </p:sp>
      </p:grpSp>
      <p:sp>
        <p:nvSpPr>
          <p:cNvPr id="41" name="object 41"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21</a:t>
            </a:fld>
          </a:p>
        </p:txBody>
      </p:sp>
      <p:sp>
        <p:nvSpPr>
          <p:cNvPr id="42" name="object 42"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
          <p:cNvSpPr/>
          <p:nvPr/>
        </p:nvSpPr>
        <p:spPr>
          <a:xfrm>
            <a:off x="2548128" y="2802635"/>
            <a:ext cx="7810500" cy="2964180"/>
          </a:xfrm>
          <a:custGeom>
            <a:avLst/>
            <a:gdLst/>
            <a:ahLst/>
            <a:cxnLst/>
            <a:rect l="l" t="t" r="r" b="b"/>
            <a:pathLst>
              <a:path w="7810500" h="2964179">
                <a:moveTo>
                  <a:pt x="1475219" y="0"/>
                </a:moveTo>
                <a:lnTo>
                  <a:pt x="0" y="0"/>
                </a:lnTo>
                <a:lnTo>
                  <a:pt x="0" y="108204"/>
                </a:lnTo>
                <a:lnTo>
                  <a:pt x="1475219" y="108204"/>
                </a:lnTo>
                <a:lnTo>
                  <a:pt x="1475219" y="0"/>
                </a:lnTo>
                <a:close/>
              </a:path>
              <a:path w="7810500" h="2964179">
                <a:moveTo>
                  <a:pt x="1655064" y="1126236"/>
                </a:moveTo>
                <a:lnTo>
                  <a:pt x="0" y="1126236"/>
                </a:lnTo>
                <a:lnTo>
                  <a:pt x="0" y="1234440"/>
                </a:lnTo>
                <a:lnTo>
                  <a:pt x="1655064" y="1234440"/>
                </a:lnTo>
                <a:lnTo>
                  <a:pt x="1655064" y="1126236"/>
                </a:lnTo>
                <a:close/>
              </a:path>
              <a:path w="7810500" h="2964179">
                <a:moveTo>
                  <a:pt x="2807195" y="562368"/>
                </a:moveTo>
                <a:lnTo>
                  <a:pt x="0" y="562368"/>
                </a:lnTo>
                <a:lnTo>
                  <a:pt x="0" y="670560"/>
                </a:lnTo>
                <a:lnTo>
                  <a:pt x="2807195" y="670560"/>
                </a:lnTo>
                <a:lnTo>
                  <a:pt x="2807195" y="562368"/>
                </a:lnTo>
                <a:close/>
              </a:path>
              <a:path w="7810500" h="2964179">
                <a:moveTo>
                  <a:pt x="3660648" y="2855976"/>
                </a:moveTo>
                <a:lnTo>
                  <a:pt x="2833116" y="2855976"/>
                </a:lnTo>
                <a:lnTo>
                  <a:pt x="2833116" y="2964180"/>
                </a:lnTo>
                <a:lnTo>
                  <a:pt x="3660648" y="2964180"/>
                </a:lnTo>
                <a:lnTo>
                  <a:pt x="3660648" y="2855976"/>
                </a:lnTo>
                <a:close/>
              </a:path>
              <a:path w="7810500" h="2964179">
                <a:moveTo>
                  <a:pt x="5273040" y="2855976"/>
                </a:moveTo>
                <a:lnTo>
                  <a:pt x="4014216" y="2855976"/>
                </a:lnTo>
                <a:lnTo>
                  <a:pt x="4014216" y="2964180"/>
                </a:lnTo>
                <a:lnTo>
                  <a:pt x="5273040" y="2964180"/>
                </a:lnTo>
                <a:lnTo>
                  <a:pt x="5273040" y="2855976"/>
                </a:lnTo>
                <a:close/>
              </a:path>
              <a:path w="7810500" h="2964179">
                <a:moveTo>
                  <a:pt x="6341351" y="2855976"/>
                </a:moveTo>
                <a:lnTo>
                  <a:pt x="5513832" y="2855976"/>
                </a:lnTo>
                <a:lnTo>
                  <a:pt x="5513832" y="2964180"/>
                </a:lnTo>
                <a:lnTo>
                  <a:pt x="6341351" y="2964180"/>
                </a:lnTo>
                <a:lnTo>
                  <a:pt x="6341351" y="2855976"/>
                </a:lnTo>
                <a:close/>
              </a:path>
              <a:path w="7810500" h="2964179">
                <a:moveTo>
                  <a:pt x="7810500" y="2855976"/>
                </a:moveTo>
                <a:lnTo>
                  <a:pt x="6693408" y="2855976"/>
                </a:lnTo>
                <a:lnTo>
                  <a:pt x="6693408" y="2964180"/>
                </a:lnTo>
                <a:lnTo>
                  <a:pt x="7810500" y="2964180"/>
                </a:lnTo>
                <a:lnTo>
                  <a:pt x="7810500" y="2855976"/>
                </a:lnTo>
                <a:close/>
              </a:path>
            </a:pathLst>
          </a:custGeom>
          <a:solidFill>
            <a:srgbClr val="F8CAAC"/>
          </a:solidFill>
        </p:spPr>
        <p:txBody>
          <a:bodyPr wrap="square" lIns="0" tIns="0" rIns="0" bIns="0" rtlCol="0"/>
          <a:lstStyle/>
          <a:p/>
        </p:txBody>
      </p:sp>
      <p:sp>
        <p:nvSpPr>
          <p:cNvPr id="3" name="object 3"/>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原取得註冊之抵換專案如何轉換成自願減量專案？</a:t>
            </a:r>
          </a:p>
        </p:txBody>
      </p:sp>
      <p:grpSp>
        <p:nvGrpSpPr>
          <p:cNvPr id="4" name="object 4" descr=""/>
          <p:cNvGrpSpPr/>
          <p:nvPr/>
        </p:nvGrpSpPr>
        <p:grpSpPr>
          <a:xfrm>
            <a:off x="803148" y="1359408"/>
            <a:ext cx="1010919" cy="455295"/>
            <a:chOff x="803148" y="1359408"/>
            <a:chExt cx="1010919" cy="455295"/>
          </a:xfrm>
        </p:grpSpPr>
        <p:sp>
          <p:nvSpPr>
            <p:cNvPr id="5" name="object 5" descr=""/>
            <p:cNvSpPr/>
            <p:nvPr/>
          </p:nvSpPr>
          <p:spPr>
            <a:xfrm>
              <a:off x="803148" y="1370076"/>
              <a:ext cx="1010919" cy="356870"/>
            </a:xfrm>
            <a:custGeom>
              <a:avLst/>
              <a:gdLst/>
              <a:ahLst/>
              <a:cxnLst/>
              <a:rect l="l" t="t" r="r" b="b"/>
              <a:pathLst>
                <a:path w="1010919" h="356869">
                  <a:moveTo>
                    <a:pt x="1010412" y="0"/>
                  </a:moveTo>
                  <a:lnTo>
                    <a:pt x="0" y="0"/>
                  </a:lnTo>
                  <a:lnTo>
                    <a:pt x="0" y="356615"/>
                  </a:lnTo>
                  <a:lnTo>
                    <a:pt x="1010412" y="356615"/>
                  </a:lnTo>
                  <a:lnTo>
                    <a:pt x="1010412" y="0"/>
                  </a:lnTo>
                  <a:close/>
                </a:path>
              </a:pathLst>
            </a:custGeom>
            <a:solidFill>
              <a:srgbClr val="81B113"/>
            </a:solidFill>
          </p:spPr>
          <p:txBody>
            <a:bodyPr wrap="square" lIns="0" tIns="0" rIns="0" bIns="0" rtlCol="0"/>
            <a:lstStyle/>
            <a:p/>
          </p:txBody>
        </p:sp>
        <p:pic>
          <p:nvPicPr>
            <p:cNvPr id="6" name="object 6" descr=""/>
            <p:cNvPicPr/>
            <p:nvPr/>
          </p:nvPicPr>
          <p:blipFill>
            <a:blip r:embed="rId2" cstate="print"/>
            <a:stretch>
              <a:fillRect/>
            </a:stretch>
          </p:blipFill>
          <p:spPr>
            <a:xfrm>
              <a:off x="867156" y="1359408"/>
              <a:ext cx="474713" cy="454913"/>
            </a:xfrm>
            <a:prstGeom prst="rect">
              <a:avLst/>
            </a:prstGeom>
          </p:spPr>
        </p:pic>
        <p:pic>
          <p:nvPicPr>
            <p:cNvPr id="7" name="object 7" descr=""/>
            <p:cNvPicPr/>
            <p:nvPr/>
          </p:nvPicPr>
          <p:blipFill>
            <a:blip r:embed="rId3" cstate="print"/>
            <a:stretch>
              <a:fillRect/>
            </a:stretch>
          </p:blipFill>
          <p:spPr>
            <a:xfrm>
              <a:off x="1121664" y="1359408"/>
              <a:ext cx="392417" cy="454913"/>
            </a:xfrm>
            <a:prstGeom prst="rect">
              <a:avLst/>
            </a:prstGeom>
          </p:spPr>
        </p:pic>
        <p:pic>
          <p:nvPicPr>
            <p:cNvPr id="8" name="object 8" descr=""/>
            <p:cNvPicPr/>
            <p:nvPr/>
          </p:nvPicPr>
          <p:blipFill>
            <a:blip r:embed="rId4" cstate="print"/>
            <a:stretch>
              <a:fillRect/>
            </a:stretch>
          </p:blipFill>
          <p:spPr>
            <a:xfrm>
              <a:off x="1292352" y="1359408"/>
              <a:ext cx="474713" cy="454913"/>
            </a:xfrm>
            <a:prstGeom prst="rect">
              <a:avLst/>
            </a:prstGeom>
          </p:spPr>
        </p:pic>
      </p:grpSp>
      <p:sp>
        <p:nvSpPr>
          <p:cNvPr id="9" name="object 9" descr=""/>
          <p:cNvSpPr txBox="1"/>
          <p:nvPr/>
        </p:nvSpPr>
        <p:spPr>
          <a:xfrm>
            <a:off x="803148" y="1370075"/>
            <a:ext cx="1010919" cy="356870"/>
          </a:xfrm>
          <a:prstGeom prst="rect">
            <a:avLst/>
          </a:prstGeom>
        </p:spPr>
        <p:txBody>
          <a:bodyPr wrap="square" lIns="0" tIns="50165" rIns="0" bIns="0" rtlCol="0" vert="horz">
            <a:spAutoFit/>
          </a:bodyPr>
          <a:lstStyle/>
          <a:p>
            <a:pPr marL="191135">
              <a:lnSpc>
                <a:spcPct val="100000"/>
              </a:lnSpc>
              <a:spcBef>
                <a:spcPts val="395"/>
              </a:spcBef>
            </a:pPr>
            <a:r>
              <a:rPr dirty="0" sz="1600" spc="-5" b="1">
                <a:solidFill>
                  <a:srgbClr val="FFFFFF"/>
                </a:solidFill>
                <a:latin typeface="Microsoft JhengHei"/>
                <a:cs typeface="Microsoft JhengHei"/>
              </a:rPr>
              <a:t>第 </a:t>
            </a:r>
            <a:r>
              <a:rPr dirty="0" sz="1600" b="1">
                <a:solidFill>
                  <a:srgbClr val="FFFFFF"/>
                </a:solidFill>
                <a:latin typeface="Microsoft JhengHei"/>
                <a:cs typeface="Microsoft JhengHei"/>
              </a:rPr>
              <a:t>5</a:t>
            </a:r>
            <a:r>
              <a:rPr dirty="0" sz="1600" spc="-35" b="1">
                <a:solidFill>
                  <a:srgbClr val="FFFFFF"/>
                </a:solidFill>
                <a:latin typeface="Microsoft JhengHei"/>
                <a:cs typeface="Microsoft JhengHei"/>
              </a:rPr>
              <a:t> 條</a:t>
            </a:r>
            <a:endParaRPr sz="1600">
              <a:latin typeface="Microsoft JhengHei"/>
              <a:cs typeface="Microsoft JhengHei"/>
            </a:endParaRPr>
          </a:p>
        </p:txBody>
      </p:sp>
      <p:sp>
        <p:nvSpPr>
          <p:cNvPr id="12" name="object 12" descr=""/>
          <p:cNvSpPr txBox="1">
            <a:spLocks noGrp="1"/>
          </p:cNvSpPr>
          <p:nvPr>
            <p:ph type="sldNum" idx="7" sz="quarter"/>
          </p:nvPr>
        </p:nvSpPr>
        <p:spPr>
          <a:prstGeom prst="rect"/>
        </p:spPr>
        <p:txBody>
          <a:bodyPr wrap="square" lIns="0" tIns="24130" rIns="0" bIns="0" rtlCol="0" vert="horz">
            <a:spAutoFit/>
          </a:bodyPr>
          <a:lstStyle/>
          <a:p>
            <a:pPr marL="12700">
              <a:lnSpc>
                <a:spcPts val="1405"/>
              </a:lnSpc>
              <a:spcBef>
                <a:spcPts val="190"/>
              </a:spcBef>
            </a:pPr>
            <a:r>
              <a:rPr dirty="0" sz="1200" b="0">
                <a:solidFill>
                  <a:srgbClr val="CD5D11"/>
                </a:solidFill>
                <a:latin typeface="Microsoft JhengHei"/>
                <a:cs typeface="Microsoft JhengHei"/>
              </a:rPr>
              <a:t>*</a:t>
            </a:r>
            <a:r>
              <a:rPr dirty="0" sz="1200" spc="-10" b="0">
                <a:solidFill>
                  <a:srgbClr val="CD5D11"/>
                </a:solidFill>
                <a:latin typeface="Microsoft JhengHei"/>
                <a:cs typeface="Microsoft JhengHei"/>
              </a:rPr>
              <a:t> 溫室氣體自願減量暨抵換資訊平臺：https://carbonoffset.moenv.gov.tw/</a:t>
            </a:r>
            <a:endParaRPr sz="1200">
              <a:latin typeface="Microsoft JhengHei"/>
              <a:cs typeface="Microsoft JhengHei"/>
            </a:endParaRPr>
          </a:p>
          <a:p>
            <a:pPr marL="5044440">
              <a:lnSpc>
                <a:spcPts val="1525"/>
              </a:lnSpc>
            </a:pPr>
            <a:fld id="{81D60167-4931-47E6-BA6A-407CBD079E47}" type="slidenum">
              <a:rPr dirty="0" spc="-25"/>
              <a:t>26</a:t>
            </a:fld>
          </a:p>
        </p:txBody>
      </p:sp>
      <p:sp>
        <p:nvSpPr>
          <p:cNvPr id="13" name="object 13"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10" name="object 10" descr=""/>
          <p:cNvSpPr txBox="1"/>
          <p:nvPr/>
        </p:nvSpPr>
        <p:spPr>
          <a:xfrm>
            <a:off x="2126360" y="1323911"/>
            <a:ext cx="9316085" cy="1571625"/>
          </a:xfrm>
          <a:prstGeom prst="rect">
            <a:avLst/>
          </a:prstGeom>
        </p:spPr>
        <p:txBody>
          <a:bodyPr wrap="square" lIns="0" tIns="13335" rIns="0" bIns="0" rtlCol="0" vert="horz">
            <a:spAutoFit/>
          </a:bodyPr>
          <a:lstStyle/>
          <a:p>
            <a:pPr algn="just" marL="12700" marR="5080">
              <a:lnSpc>
                <a:spcPct val="120000"/>
              </a:lnSpc>
              <a:spcBef>
                <a:spcPts val="105"/>
              </a:spcBef>
            </a:pPr>
            <a:r>
              <a:rPr dirty="0" sz="1800" spc="-15">
                <a:latin typeface="Microsoft JhengHei"/>
                <a:cs typeface="Microsoft JhengHei"/>
              </a:rPr>
              <a:t>事業或各級政府於本法(氣候法)公布施行前，已依溫室氣體抵換專案管理辦法申請抵換專案取</a:t>
            </a:r>
            <a:r>
              <a:rPr dirty="0" sz="1800">
                <a:latin typeface="Microsoft JhengHei"/>
                <a:cs typeface="Microsoft JhengHei"/>
              </a:rPr>
              <a:t>得註冊者，得於</a:t>
            </a:r>
            <a:r>
              <a:rPr dirty="0" u="sng" sz="1800">
                <a:solidFill>
                  <a:srgbClr val="0000CC"/>
                </a:solidFill>
                <a:uFill>
                  <a:solidFill>
                    <a:srgbClr val="0000CC"/>
                  </a:solidFill>
                </a:uFill>
                <a:latin typeface="Microsoft JhengHei"/>
                <a:cs typeface="Microsoft JhengHei"/>
              </a:rPr>
              <a:t>本辦法發布施行後 2</a:t>
            </a:r>
            <a:r>
              <a:rPr dirty="0" u="sng" sz="1800" spc="-10">
                <a:solidFill>
                  <a:srgbClr val="0000CC"/>
                </a:solidFill>
                <a:uFill>
                  <a:solidFill>
                    <a:srgbClr val="0000CC"/>
                  </a:solidFill>
                </a:uFill>
                <a:latin typeface="Microsoft JhengHei"/>
                <a:cs typeface="Microsoft JhengHei"/>
              </a:rPr>
              <a:t> 年內</a:t>
            </a:r>
            <a:r>
              <a:rPr dirty="0" sz="1800">
                <a:latin typeface="Microsoft JhengHei"/>
                <a:cs typeface="Microsoft JhengHei"/>
              </a:rPr>
              <a:t>，依規定格式將</a:t>
            </a:r>
            <a:r>
              <a:rPr dirty="0" sz="1800" spc="-5" b="1">
                <a:latin typeface="Microsoft JhengHei"/>
                <a:cs typeface="Microsoft JhengHei"/>
              </a:rPr>
              <a:t>下列資料上傳至指定資訊平台</a:t>
            </a:r>
            <a:r>
              <a:rPr dirty="0" sz="1800" spc="-10">
                <a:solidFill>
                  <a:srgbClr val="CD5D11"/>
                </a:solidFill>
                <a:latin typeface="Microsoft JhengHei"/>
                <a:cs typeface="Microsoft JhengHei"/>
              </a:rPr>
              <a:t>*</a:t>
            </a:r>
            <a:r>
              <a:rPr dirty="0" sz="1800" spc="-30">
                <a:latin typeface="Microsoft JhengHei"/>
                <a:cs typeface="Microsoft JhengHei"/>
              </a:rPr>
              <a:t>，並</a:t>
            </a:r>
            <a:r>
              <a:rPr dirty="0" sz="1800" b="1">
                <a:latin typeface="Microsoft JhengHei"/>
                <a:cs typeface="Microsoft JhengHei"/>
              </a:rPr>
              <a:t>檢具申請書</a:t>
            </a:r>
            <a:r>
              <a:rPr dirty="0" sz="1800" spc="-5">
                <a:latin typeface="Microsoft JhengHei"/>
                <a:cs typeface="Microsoft JhengHei"/>
              </a:rPr>
              <a:t>向中央主管機關申請自願減量專案：</a:t>
            </a:r>
            <a:endParaRPr sz="1800">
              <a:latin typeface="Microsoft JhengHei"/>
              <a:cs typeface="Microsoft JhengHei"/>
            </a:endParaRPr>
          </a:p>
          <a:p>
            <a:pPr marL="12700">
              <a:lnSpc>
                <a:spcPct val="100000"/>
              </a:lnSpc>
              <a:spcBef>
                <a:spcPts val="2230"/>
              </a:spcBef>
              <a:tabLst>
                <a:tab pos="354965" algn="l"/>
              </a:tabLst>
            </a:pPr>
            <a:r>
              <a:rPr dirty="0" sz="1800" spc="-25" b="1">
                <a:latin typeface="Microsoft JhengHei"/>
                <a:cs typeface="Microsoft JhengHei"/>
              </a:rPr>
              <a:t>1.</a:t>
            </a:r>
            <a:r>
              <a:rPr dirty="0" sz="1800" b="1">
                <a:latin typeface="Microsoft JhengHei"/>
                <a:cs typeface="Microsoft JhengHei"/>
              </a:rPr>
              <a:t>	</a:t>
            </a:r>
            <a:r>
              <a:rPr dirty="0" sz="1800" spc="-20" b="1">
                <a:latin typeface="Microsoft JhengHei"/>
                <a:cs typeface="Microsoft JhengHei"/>
              </a:rPr>
              <a:t>抵換專案計畫書</a:t>
            </a:r>
            <a:endParaRPr sz="1800">
              <a:latin typeface="Microsoft JhengHei"/>
              <a:cs typeface="Microsoft JhengHei"/>
            </a:endParaRPr>
          </a:p>
        </p:txBody>
      </p:sp>
      <p:sp>
        <p:nvSpPr>
          <p:cNvPr id="11" name="object 11" descr=""/>
          <p:cNvSpPr txBox="1"/>
          <p:nvPr/>
        </p:nvSpPr>
        <p:spPr>
          <a:xfrm>
            <a:off x="2126360" y="3153917"/>
            <a:ext cx="9170670" cy="2936875"/>
          </a:xfrm>
          <a:prstGeom prst="rect">
            <a:avLst/>
          </a:prstGeom>
        </p:spPr>
        <p:txBody>
          <a:bodyPr wrap="square" lIns="0" tIns="12700" rIns="0" bIns="0" rtlCol="0" vert="horz">
            <a:spAutoFit/>
          </a:bodyPr>
          <a:lstStyle/>
          <a:p>
            <a:pPr marL="354965" indent="-342265">
              <a:lnSpc>
                <a:spcPct val="100000"/>
              </a:lnSpc>
              <a:spcBef>
                <a:spcPts val="100"/>
              </a:spcBef>
              <a:buAutoNum type="arabicPeriod" startAt="2"/>
              <a:tabLst>
                <a:tab pos="354965" algn="l"/>
              </a:tabLst>
            </a:pPr>
            <a:r>
              <a:rPr dirty="0" sz="1800" spc="-5" b="1">
                <a:latin typeface="Microsoft JhengHei"/>
                <a:cs typeface="Microsoft JhengHei"/>
              </a:rPr>
              <a:t>審查通過抵換專案之證明文件</a:t>
            </a:r>
            <a:endParaRPr sz="1800">
              <a:latin typeface="Microsoft JhengHei"/>
              <a:cs typeface="Microsoft JhengHei"/>
            </a:endParaRPr>
          </a:p>
          <a:p>
            <a:pPr marL="354965" indent="-342265">
              <a:lnSpc>
                <a:spcPct val="100000"/>
              </a:lnSpc>
              <a:spcBef>
                <a:spcPts val="2230"/>
              </a:spcBef>
              <a:buAutoNum type="arabicPeriod" startAt="2"/>
              <a:tabLst>
                <a:tab pos="354965" algn="l"/>
              </a:tabLst>
            </a:pPr>
            <a:r>
              <a:rPr dirty="0" sz="1800" spc="-20" b="1">
                <a:latin typeface="Microsoft JhengHei"/>
                <a:cs typeface="Microsoft JhengHei"/>
              </a:rPr>
              <a:t>減量額度申請情形</a:t>
            </a:r>
            <a:endParaRPr sz="1800">
              <a:latin typeface="Microsoft JhengHei"/>
              <a:cs typeface="Microsoft JhengHei"/>
            </a:endParaRPr>
          </a:p>
          <a:p>
            <a:pPr marL="12700" marR="6985">
              <a:lnSpc>
                <a:spcPct val="120000"/>
              </a:lnSpc>
              <a:spcBef>
                <a:spcPts val="3005"/>
              </a:spcBef>
            </a:pPr>
            <a:r>
              <a:rPr dirty="0" sz="1800" spc="-5">
                <a:latin typeface="Microsoft JhengHei"/>
                <a:cs typeface="Microsoft JhengHei"/>
              </a:rPr>
              <a:t>事業或各級政府於本法公布施行前，已依溫室氣體抵換專案管理辦法申請抵換專案尚未通過註冊者，免附前項第二款及第三款資料。</a:t>
            </a:r>
            <a:endParaRPr sz="1800">
              <a:latin typeface="Microsoft JhengHei"/>
              <a:cs typeface="Microsoft JhengHei"/>
            </a:endParaRPr>
          </a:p>
          <a:p>
            <a:pPr marL="12700" marR="5080">
              <a:lnSpc>
                <a:spcPct val="120000"/>
              </a:lnSpc>
              <a:spcBef>
                <a:spcPts val="3000"/>
              </a:spcBef>
            </a:pPr>
            <a:r>
              <a:rPr dirty="0" sz="1800">
                <a:latin typeface="Microsoft JhengHei"/>
                <a:cs typeface="Microsoft JhengHei"/>
              </a:rPr>
              <a:t>第一項抵換專案之執行現況</a:t>
            </a:r>
            <a:r>
              <a:rPr dirty="0" sz="1800" b="1">
                <a:latin typeface="Microsoft JhengHei"/>
                <a:cs typeface="Microsoft JhengHei"/>
              </a:rPr>
              <a:t>涉及專案活動</a:t>
            </a:r>
            <a:r>
              <a:rPr dirty="0" sz="1800">
                <a:latin typeface="Microsoft JhengHei"/>
                <a:cs typeface="Microsoft JhengHei"/>
              </a:rPr>
              <a:t>、</a:t>
            </a:r>
            <a:r>
              <a:rPr dirty="0" sz="1800" b="1">
                <a:latin typeface="Microsoft JhengHei"/>
                <a:cs typeface="Microsoft JhengHei"/>
              </a:rPr>
              <a:t>預期減量成效</a:t>
            </a:r>
            <a:r>
              <a:rPr dirty="0" sz="1800">
                <a:latin typeface="Microsoft JhengHei"/>
                <a:cs typeface="Microsoft JhengHei"/>
              </a:rPr>
              <a:t>、</a:t>
            </a:r>
            <a:r>
              <a:rPr dirty="0" sz="1800" b="1">
                <a:latin typeface="Microsoft JhengHei"/>
                <a:cs typeface="Microsoft JhengHei"/>
              </a:rPr>
              <a:t>監測方法</a:t>
            </a:r>
            <a:r>
              <a:rPr dirty="0" sz="1800">
                <a:latin typeface="Microsoft JhengHei"/>
                <a:cs typeface="Microsoft JhengHei"/>
              </a:rPr>
              <a:t>或</a:t>
            </a:r>
            <a:r>
              <a:rPr dirty="0" sz="1800" b="1">
                <a:latin typeface="Microsoft JhengHei"/>
                <a:cs typeface="Microsoft JhengHei"/>
              </a:rPr>
              <a:t>計入期變更</a:t>
            </a:r>
            <a:r>
              <a:rPr dirty="0" sz="1800" spc="-15">
                <a:latin typeface="Microsoft JhengHei"/>
                <a:cs typeface="Microsoft JhengHei"/>
              </a:rPr>
              <a:t>者，應依</a:t>
            </a:r>
            <a:r>
              <a:rPr dirty="0" sz="1800" spc="-5">
                <a:latin typeface="Microsoft JhengHei"/>
                <a:cs typeface="Microsoft JhengHei"/>
              </a:rPr>
              <a:t>前條(第</a:t>
            </a:r>
            <a:r>
              <a:rPr dirty="0" sz="1800">
                <a:latin typeface="Microsoft JhengHei"/>
                <a:cs typeface="Microsoft JhengHei"/>
              </a:rPr>
              <a:t>4</a:t>
            </a:r>
            <a:r>
              <a:rPr dirty="0" sz="1800" spc="-5">
                <a:latin typeface="Microsoft JhengHei"/>
                <a:cs typeface="Microsoft JhengHei"/>
              </a:rPr>
              <a:t>條)規定</a:t>
            </a:r>
            <a:r>
              <a:rPr dirty="0" u="sng" sz="1800">
                <a:solidFill>
                  <a:srgbClr val="0000CC"/>
                </a:solidFill>
                <a:uFill>
                  <a:solidFill>
                    <a:srgbClr val="0000CC"/>
                  </a:solidFill>
                </a:uFill>
                <a:latin typeface="Microsoft JhengHei"/>
                <a:cs typeface="Microsoft JhengHei"/>
              </a:rPr>
              <a:t>重新申請</a:t>
            </a:r>
            <a:r>
              <a:rPr dirty="0" sz="1800" spc="-50">
                <a:latin typeface="Microsoft JhengHei"/>
                <a:cs typeface="Microsoft JhengHei"/>
              </a:rPr>
              <a:t>。</a:t>
            </a:r>
            <a:endParaRPr sz="1800">
              <a:latin typeface="Microsoft JhengHei"/>
              <a:cs typeface="Microsoft JhengHei"/>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
          <p:cNvSpPr/>
          <p:nvPr/>
        </p:nvSpPr>
        <p:spPr>
          <a:xfrm>
            <a:off x="2537460" y="1795271"/>
            <a:ext cx="3394075" cy="3279775"/>
          </a:xfrm>
          <a:custGeom>
            <a:avLst/>
            <a:gdLst/>
            <a:ahLst/>
            <a:cxnLst/>
            <a:rect l="l" t="t" r="r" b="b"/>
            <a:pathLst>
              <a:path w="3394075" h="3279775">
                <a:moveTo>
                  <a:pt x="1223772" y="408444"/>
                </a:moveTo>
                <a:lnTo>
                  <a:pt x="0" y="408444"/>
                </a:lnTo>
                <a:lnTo>
                  <a:pt x="0" y="516636"/>
                </a:lnTo>
                <a:lnTo>
                  <a:pt x="1223772" y="516636"/>
                </a:lnTo>
                <a:lnTo>
                  <a:pt x="1223772" y="408444"/>
                </a:lnTo>
                <a:close/>
              </a:path>
              <a:path w="3394075" h="3279775">
                <a:moveTo>
                  <a:pt x="2375916" y="3171444"/>
                </a:moveTo>
                <a:lnTo>
                  <a:pt x="0" y="3171444"/>
                </a:lnTo>
                <a:lnTo>
                  <a:pt x="0" y="3279648"/>
                </a:lnTo>
                <a:lnTo>
                  <a:pt x="2375916" y="3279648"/>
                </a:lnTo>
                <a:lnTo>
                  <a:pt x="2375916" y="3171444"/>
                </a:lnTo>
                <a:close/>
              </a:path>
              <a:path w="3394075" h="3279775">
                <a:moveTo>
                  <a:pt x="3072384" y="2426208"/>
                </a:moveTo>
                <a:lnTo>
                  <a:pt x="1632204" y="2426208"/>
                </a:lnTo>
                <a:lnTo>
                  <a:pt x="1632204" y="2534412"/>
                </a:lnTo>
                <a:lnTo>
                  <a:pt x="3072384" y="2534412"/>
                </a:lnTo>
                <a:lnTo>
                  <a:pt x="3072384" y="2426208"/>
                </a:lnTo>
                <a:close/>
              </a:path>
              <a:path w="3394075" h="3279775">
                <a:moveTo>
                  <a:pt x="3393935" y="0"/>
                </a:moveTo>
                <a:lnTo>
                  <a:pt x="2638044" y="0"/>
                </a:lnTo>
                <a:lnTo>
                  <a:pt x="2638044" y="108204"/>
                </a:lnTo>
                <a:lnTo>
                  <a:pt x="3393935" y="108204"/>
                </a:lnTo>
                <a:lnTo>
                  <a:pt x="3393935" y="0"/>
                </a:lnTo>
                <a:close/>
              </a:path>
            </a:pathLst>
          </a:custGeom>
          <a:solidFill>
            <a:srgbClr val="F8CAAC"/>
          </a:solidFill>
        </p:spPr>
        <p:txBody>
          <a:bodyPr wrap="square" lIns="0" tIns="0" rIns="0" bIns="0" rtlCol="0"/>
          <a:lstStyle/>
          <a:p/>
        </p:txBody>
      </p:sp>
      <p:sp>
        <p:nvSpPr>
          <p:cNvPr id="3" name="object 3"/>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如何申請額度，以及應檢具那些資料？</a:t>
            </a:r>
          </a:p>
        </p:txBody>
      </p:sp>
      <p:grpSp>
        <p:nvGrpSpPr>
          <p:cNvPr id="4" name="object 4" descr=""/>
          <p:cNvGrpSpPr/>
          <p:nvPr/>
        </p:nvGrpSpPr>
        <p:grpSpPr>
          <a:xfrm>
            <a:off x="803148" y="1246632"/>
            <a:ext cx="1023619" cy="455295"/>
            <a:chOff x="803148" y="1246632"/>
            <a:chExt cx="1023619" cy="455295"/>
          </a:xfrm>
        </p:grpSpPr>
        <p:sp>
          <p:nvSpPr>
            <p:cNvPr id="5" name="object 5" descr=""/>
            <p:cNvSpPr/>
            <p:nvPr/>
          </p:nvSpPr>
          <p:spPr>
            <a:xfrm>
              <a:off x="803148" y="1255776"/>
              <a:ext cx="1009015" cy="360045"/>
            </a:xfrm>
            <a:custGeom>
              <a:avLst/>
              <a:gdLst/>
              <a:ahLst/>
              <a:cxnLst/>
              <a:rect l="l" t="t" r="r" b="b"/>
              <a:pathLst>
                <a:path w="1009014" h="360044">
                  <a:moveTo>
                    <a:pt x="1008888" y="0"/>
                  </a:moveTo>
                  <a:lnTo>
                    <a:pt x="0" y="0"/>
                  </a:lnTo>
                  <a:lnTo>
                    <a:pt x="0" y="359663"/>
                  </a:lnTo>
                  <a:lnTo>
                    <a:pt x="1008888" y="359663"/>
                  </a:lnTo>
                  <a:lnTo>
                    <a:pt x="1008888" y="0"/>
                  </a:lnTo>
                  <a:close/>
                </a:path>
              </a:pathLst>
            </a:custGeom>
            <a:solidFill>
              <a:srgbClr val="81B113"/>
            </a:solidFill>
          </p:spPr>
          <p:txBody>
            <a:bodyPr wrap="square" lIns="0" tIns="0" rIns="0" bIns="0" rtlCol="0"/>
            <a:lstStyle/>
            <a:p/>
          </p:txBody>
        </p:sp>
        <p:pic>
          <p:nvPicPr>
            <p:cNvPr id="6" name="object 6" descr=""/>
            <p:cNvPicPr/>
            <p:nvPr/>
          </p:nvPicPr>
          <p:blipFill>
            <a:blip r:embed="rId2" cstate="print"/>
            <a:stretch>
              <a:fillRect/>
            </a:stretch>
          </p:blipFill>
          <p:spPr>
            <a:xfrm>
              <a:off x="806196" y="1246632"/>
              <a:ext cx="474713" cy="454913"/>
            </a:xfrm>
            <a:prstGeom prst="rect">
              <a:avLst/>
            </a:prstGeom>
          </p:spPr>
        </p:pic>
        <p:pic>
          <p:nvPicPr>
            <p:cNvPr id="7" name="object 7" descr=""/>
            <p:cNvPicPr/>
            <p:nvPr/>
          </p:nvPicPr>
          <p:blipFill>
            <a:blip r:embed="rId3" cstate="print"/>
            <a:stretch>
              <a:fillRect/>
            </a:stretch>
          </p:blipFill>
          <p:spPr>
            <a:xfrm>
              <a:off x="1060704" y="1246632"/>
              <a:ext cx="512838" cy="454913"/>
            </a:xfrm>
            <a:prstGeom prst="rect">
              <a:avLst/>
            </a:prstGeom>
          </p:spPr>
        </p:pic>
        <p:pic>
          <p:nvPicPr>
            <p:cNvPr id="8" name="object 8" descr=""/>
            <p:cNvPicPr/>
            <p:nvPr/>
          </p:nvPicPr>
          <p:blipFill>
            <a:blip r:embed="rId4" cstate="print"/>
            <a:stretch>
              <a:fillRect/>
            </a:stretch>
          </p:blipFill>
          <p:spPr>
            <a:xfrm>
              <a:off x="1351788" y="1246632"/>
              <a:ext cx="474713" cy="454913"/>
            </a:xfrm>
            <a:prstGeom prst="rect">
              <a:avLst/>
            </a:prstGeom>
          </p:spPr>
        </p:pic>
      </p:grpSp>
      <p:sp>
        <p:nvSpPr>
          <p:cNvPr id="9" name="object 9" descr=""/>
          <p:cNvSpPr txBox="1"/>
          <p:nvPr/>
        </p:nvSpPr>
        <p:spPr>
          <a:xfrm>
            <a:off x="803148" y="1255775"/>
            <a:ext cx="1009015" cy="360045"/>
          </a:xfrm>
          <a:prstGeom prst="rect">
            <a:avLst/>
          </a:prstGeom>
        </p:spPr>
        <p:txBody>
          <a:bodyPr wrap="square" lIns="0" tIns="51435" rIns="0" bIns="0" rtlCol="0" vert="horz">
            <a:spAutoFit/>
          </a:bodyPr>
          <a:lstStyle/>
          <a:p>
            <a:pPr marL="130175">
              <a:lnSpc>
                <a:spcPct val="100000"/>
              </a:lnSpc>
              <a:spcBef>
                <a:spcPts val="405"/>
              </a:spcBef>
            </a:pPr>
            <a:r>
              <a:rPr dirty="0" sz="1600" spc="-5" b="1">
                <a:solidFill>
                  <a:srgbClr val="FFFFFF"/>
                </a:solidFill>
                <a:latin typeface="Microsoft JhengHei"/>
                <a:cs typeface="Microsoft JhengHei"/>
              </a:rPr>
              <a:t>第 </a:t>
            </a:r>
            <a:r>
              <a:rPr dirty="0" sz="1600" b="1">
                <a:solidFill>
                  <a:srgbClr val="FFFFFF"/>
                </a:solidFill>
                <a:latin typeface="Microsoft JhengHei"/>
                <a:cs typeface="Microsoft JhengHei"/>
              </a:rPr>
              <a:t>16</a:t>
            </a:r>
            <a:r>
              <a:rPr dirty="0" sz="1600" spc="-35" b="1">
                <a:solidFill>
                  <a:srgbClr val="FFFFFF"/>
                </a:solidFill>
                <a:latin typeface="Microsoft JhengHei"/>
                <a:cs typeface="Microsoft JhengHei"/>
              </a:rPr>
              <a:t> 條</a:t>
            </a:r>
            <a:endParaRPr sz="1600">
              <a:latin typeface="Microsoft JhengHei"/>
              <a:cs typeface="Microsoft JhengHei"/>
            </a:endParaRPr>
          </a:p>
        </p:txBody>
      </p:sp>
      <p:sp>
        <p:nvSpPr>
          <p:cNvPr id="10" name="object 10" descr=""/>
          <p:cNvSpPr txBox="1"/>
          <p:nvPr/>
        </p:nvSpPr>
        <p:spPr>
          <a:xfrm>
            <a:off x="2126360" y="1209611"/>
            <a:ext cx="9170670" cy="685165"/>
          </a:xfrm>
          <a:prstGeom prst="rect">
            <a:avLst/>
          </a:prstGeom>
        </p:spPr>
        <p:txBody>
          <a:bodyPr wrap="square" lIns="0" tIns="67945" rIns="0" bIns="0" rtlCol="0" vert="horz">
            <a:spAutoFit/>
          </a:bodyPr>
          <a:lstStyle/>
          <a:p>
            <a:pPr marL="12700">
              <a:lnSpc>
                <a:spcPct val="100000"/>
              </a:lnSpc>
              <a:spcBef>
                <a:spcPts val="535"/>
              </a:spcBef>
            </a:pPr>
            <a:r>
              <a:rPr dirty="0" sz="1800" spc="-10">
                <a:latin typeface="Microsoft JhengHei"/>
                <a:cs typeface="Microsoft JhengHei"/>
              </a:rPr>
              <a:t>事業或各級政府向中央主管機關申請核發自願減量專案減量額度，應依規定格式將</a:t>
            </a:r>
            <a:r>
              <a:rPr dirty="0" sz="1800" spc="-20" b="1">
                <a:latin typeface="Microsoft JhengHei"/>
                <a:cs typeface="Microsoft JhengHei"/>
              </a:rPr>
              <a:t>下列資料</a:t>
            </a:r>
            <a:endParaRPr sz="1800">
              <a:latin typeface="Microsoft JhengHei"/>
              <a:cs typeface="Microsoft JhengHei"/>
            </a:endParaRPr>
          </a:p>
          <a:p>
            <a:pPr marL="12700">
              <a:lnSpc>
                <a:spcPct val="100000"/>
              </a:lnSpc>
              <a:spcBef>
                <a:spcPts val="434"/>
              </a:spcBef>
            </a:pPr>
            <a:r>
              <a:rPr dirty="0" sz="1800" b="1">
                <a:latin typeface="Microsoft JhengHei"/>
                <a:cs typeface="Microsoft JhengHei"/>
              </a:rPr>
              <a:t>上傳至指定資訊平台</a:t>
            </a:r>
            <a:r>
              <a:rPr dirty="0" sz="1800" spc="-10">
                <a:solidFill>
                  <a:srgbClr val="CD5D11"/>
                </a:solidFill>
                <a:latin typeface="Microsoft JhengHei"/>
                <a:cs typeface="Microsoft JhengHei"/>
              </a:rPr>
              <a:t>*</a:t>
            </a:r>
            <a:r>
              <a:rPr dirty="0" sz="1800" spc="-5">
                <a:latin typeface="Microsoft JhengHei"/>
                <a:cs typeface="Microsoft JhengHei"/>
              </a:rPr>
              <a:t>，並</a:t>
            </a:r>
            <a:r>
              <a:rPr dirty="0" sz="1800" b="1">
                <a:latin typeface="Microsoft JhengHei"/>
                <a:cs typeface="Microsoft JhengHei"/>
              </a:rPr>
              <a:t>檢具申請書</a:t>
            </a:r>
            <a:r>
              <a:rPr dirty="0" sz="1800" spc="-5">
                <a:latin typeface="Microsoft JhengHei"/>
                <a:cs typeface="Microsoft JhengHei"/>
              </a:rPr>
              <a:t>向中央主管機關提出申請：</a:t>
            </a:r>
            <a:endParaRPr sz="1800">
              <a:latin typeface="Microsoft JhengHei"/>
              <a:cs typeface="Microsoft JhengHei"/>
            </a:endParaRPr>
          </a:p>
        </p:txBody>
      </p:sp>
      <p:sp>
        <p:nvSpPr>
          <p:cNvPr id="11" name="object 11" descr=""/>
          <p:cNvSpPr txBox="1"/>
          <p:nvPr/>
        </p:nvSpPr>
        <p:spPr>
          <a:xfrm>
            <a:off x="2126360" y="1868804"/>
            <a:ext cx="9169400" cy="3598545"/>
          </a:xfrm>
          <a:prstGeom prst="rect">
            <a:avLst/>
          </a:prstGeom>
        </p:spPr>
        <p:txBody>
          <a:bodyPr wrap="square" lIns="0" tIns="143510" rIns="0" bIns="0" rtlCol="0" vert="horz">
            <a:spAutoFit/>
          </a:bodyPr>
          <a:lstStyle/>
          <a:p>
            <a:pPr algn="ctr" marR="5935345">
              <a:lnSpc>
                <a:spcPct val="100000"/>
              </a:lnSpc>
              <a:spcBef>
                <a:spcPts val="1130"/>
              </a:spcBef>
            </a:pPr>
            <a:r>
              <a:rPr dirty="0" sz="1800">
                <a:latin typeface="Microsoft JhengHei"/>
                <a:cs typeface="Microsoft JhengHei"/>
              </a:rPr>
              <a:t>一、</a:t>
            </a:r>
            <a:r>
              <a:rPr dirty="0" sz="1800" b="1">
                <a:latin typeface="Microsoft JhengHei"/>
                <a:cs typeface="Microsoft JhengHei"/>
              </a:rPr>
              <a:t>監測報告書</a:t>
            </a:r>
            <a:r>
              <a:rPr dirty="0" sz="1800" spc="-10">
                <a:latin typeface="Microsoft JhengHei"/>
                <a:cs typeface="Microsoft JhengHei"/>
              </a:rPr>
              <a:t>，其內容如下：</a:t>
            </a:r>
            <a:endParaRPr sz="1800">
              <a:latin typeface="Microsoft JhengHei"/>
              <a:cs typeface="Microsoft JhengHei"/>
            </a:endParaRPr>
          </a:p>
          <a:p>
            <a:pPr algn="ctr" marR="5951220">
              <a:lnSpc>
                <a:spcPct val="100000"/>
              </a:lnSpc>
              <a:spcBef>
                <a:spcPts val="1035"/>
              </a:spcBef>
            </a:pPr>
            <a:r>
              <a:rPr dirty="0" sz="1800">
                <a:latin typeface="Microsoft JhengHei"/>
                <a:cs typeface="Microsoft JhengHei"/>
              </a:rPr>
              <a:t>（一）</a:t>
            </a:r>
            <a:r>
              <a:rPr dirty="0" sz="1800" spc="-10">
                <a:latin typeface="Microsoft JhengHei"/>
                <a:cs typeface="Microsoft JhengHei"/>
              </a:rPr>
              <a:t>專案活動描述。</a:t>
            </a:r>
            <a:endParaRPr sz="1800">
              <a:latin typeface="Microsoft JhengHei"/>
              <a:cs typeface="Microsoft JhengHei"/>
            </a:endParaRPr>
          </a:p>
          <a:p>
            <a:pPr algn="ctr" marR="5951220">
              <a:lnSpc>
                <a:spcPct val="100000"/>
              </a:lnSpc>
              <a:spcBef>
                <a:spcPts val="1035"/>
              </a:spcBef>
            </a:pPr>
            <a:r>
              <a:rPr dirty="0" sz="1800">
                <a:latin typeface="Microsoft JhengHei"/>
                <a:cs typeface="Microsoft JhengHei"/>
              </a:rPr>
              <a:t>（二）</a:t>
            </a:r>
            <a:r>
              <a:rPr dirty="0" sz="1800" spc="-10">
                <a:latin typeface="Microsoft JhengHei"/>
                <a:cs typeface="Microsoft JhengHei"/>
              </a:rPr>
              <a:t>監測情形說明。</a:t>
            </a:r>
            <a:endParaRPr sz="1800">
              <a:latin typeface="Microsoft JhengHei"/>
              <a:cs typeface="Microsoft JhengHei"/>
            </a:endParaRPr>
          </a:p>
          <a:p>
            <a:pPr marL="462280">
              <a:lnSpc>
                <a:spcPct val="100000"/>
              </a:lnSpc>
              <a:spcBef>
                <a:spcPts val="1030"/>
              </a:spcBef>
            </a:pPr>
            <a:r>
              <a:rPr dirty="0" sz="1800">
                <a:latin typeface="Microsoft JhengHei"/>
                <a:cs typeface="Microsoft JhengHei"/>
              </a:rPr>
              <a:t>（三）</a:t>
            </a:r>
            <a:r>
              <a:rPr dirty="0" sz="1800" spc="-10">
                <a:latin typeface="Microsoft JhengHei"/>
                <a:cs typeface="Microsoft JhengHei"/>
              </a:rPr>
              <a:t>減量計算。</a:t>
            </a:r>
            <a:endParaRPr sz="1800">
              <a:latin typeface="Microsoft JhengHei"/>
              <a:cs typeface="Microsoft JhengHei"/>
            </a:endParaRPr>
          </a:p>
          <a:p>
            <a:pPr marL="462280">
              <a:lnSpc>
                <a:spcPct val="100000"/>
              </a:lnSpc>
              <a:spcBef>
                <a:spcPts val="1030"/>
              </a:spcBef>
            </a:pPr>
            <a:r>
              <a:rPr dirty="0" sz="1800">
                <a:latin typeface="Microsoft JhengHei"/>
                <a:cs typeface="Microsoft JhengHei"/>
              </a:rPr>
              <a:t>（四）</a:t>
            </a:r>
            <a:r>
              <a:rPr dirty="0" sz="1800" spc="-5">
                <a:solidFill>
                  <a:srgbClr val="0000FF"/>
                </a:solidFill>
                <a:latin typeface="Microsoft JhengHei"/>
                <a:cs typeface="Microsoft JhengHei"/>
              </a:rPr>
              <a:t>法規外加性分析</a:t>
            </a:r>
            <a:r>
              <a:rPr dirty="0" sz="1800" spc="-50">
                <a:latin typeface="Microsoft JhengHei"/>
                <a:cs typeface="Microsoft JhengHei"/>
              </a:rPr>
              <a:t>。</a:t>
            </a:r>
            <a:endParaRPr sz="1800">
              <a:latin typeface="Microsoft JhengHei"/>
              <a:cs typeface="Microsoft JhengHei"/>
            </a:endParaRPr>
          </a:p>
          <a:p>
            <a:pPr marL="12700">
              <a:lnSpc>
                <a:spcPct val="100000"/>
              </a:lnSpc>
              <a:spcBef>
                <a:spcPts val="1035"/>
              </a:spcBef>
            </a:pPr>
            <a:r>
              <a:rPr dirty="0" sz="1800">
                <a:latin typeface="Microsoft JhengHei"/>
                <a:cs typeface="Microsoft JhengHei"/>
              </a:rPr>
              <a:t>二、查驗機構出具之</a:t>
            </a:r>
            <a:r>
              <a:rPr dirty="0" sz="1800" b="1">
                <a:latin typeface="Microsoft JhengHei"/>
                <a:cs typeface="Microsoft JhengHei"/>
              </a:rPr>
              <a:t>查證總結報告</a:t>
            </a:r>
            <a:r>
              <a:rPr dirty="0" sz="1800" spc="-50">
                <a:latin typeface="Microsoft JhengHei"/>
                <a:cs typeface="Microsoft JhengHei"/>
              </a:rPr>
              <a:t>。</a:t>
            </a:r>
            <a:endParaRPr sz="1800">
              <a:latin typeface="Microsoft JhengHei"/>
              <a:cs typeface="Microsoft JhengHei"/>
            </a:endParaRPr>
          </a:p>
          <a:p>
            <a:pPr marL="12700">
              <a:lnSpc>
                <a:spcPct val="100000"/>
              </a:lnSpc>
              <a:spcBef>
                <a:spcPts val="1035"/>
              </a:spcBef>
            </a:pPr>
            <a:r>
              <a:rPr dirty="0" sz="1800" spc="-5">
                <a:latin typeface="Microsoft JhengHei"/>
                <a:cs typeface="Microsoft JhengHei"/>
              </a:rPr>
              <a:t>三、專案邊界涵蓋參與再生能源電能躉購費率之再生能源發電設備者，應檢附溫室氣體減量</a:t>
            </a:r>
            <a:endParaRPr sz="1800">
              <a:latin typeface="Microsoft JhengHei"/>
              <a:cs typeface="Microsoft JhengHei"/>
            </a:endParaRPr>
          </a:p>
          <a:p>
            <a:pPr marL="462280">
              <a:lnSpc>
                <a:spcPct val="100000"/>
              </a:lnSpc>
              <a:spcBef>
                <a:spcPts val="430"/>
              </a:spcBef>
            </a:pPr>
            <a:r>
              <a:rPr dirty="0" sz="1800" b="1">
                <a:latin typeface="Microsoft JhengHei"/>
                <a:cs typeface="Microsoft JhengHei"/>
              </a:rPr>
              <a:t>無重複計算之相關證明</a:t>
            </a:r>
            <a:r>
              <a:rPr dirty="0" sz="1800" spc="-50">
                <a:latin typeface="Microsoft JhengHei"/>
                <a:cs typeface="Microsoft JhengHei"/>
              </a:rPr>
              <a:t>。</a:t>
            </a:r>
            <a:endParaRPr sz="1800">
              <a:latin typeface="Microsoft JhengHei"/>
              <a:cs typeface="Microsoft JhengHei"/>
            </a:endParaRPr>
          </a:p>
          <a:p>
            <a:pPr marL="12700">
              <a:lnSpc>
                <a:spcPct val="100000"/>
              </a:lnSpc>
              <a:spcBef>
                <a:spcPts val="1035"/>
              </a:spcBef>
            </a:pPr>
            <a:r>
              <a:rPr dirty="0" sz="1800" spc="-5">
                <a:latin typeface="Microsoft JhengHei"/>
                <a:cs typeface="Microsoft JhengHei"/>
              </a:rPr>
              <a:t>四、其他經中央主管機關指定文件。</a:t>
            </a:r>
            <a:endParaRPr sz="1800">
              <a:latin typeface="Microsoft JhengHei"/>
              <a:cs typeface="Microsoft JhengHei"/>
            </a:endParaRPr>
          </a:p>
        </p:txBody>
      </p:sp>
      <p:grpSp>
        <p:nvGrpSpPr>
          <p:cNvPr id="12" name="object 12" descr=""/>
          <p:cNvGrpSpPr/>
          <p:nvPr/>
        </p:nvGrpSpPr>
        <p:grpSpPr>
          <a:xfrm>
            <a:off x="803148" y="2058923"/>
            <a:ext cx="2614930" cy="4085590"/>
            <a:chOff x="803148" y="2058923"/>
            <a:chExt cx="2614930" cy="4085590"/>
          </a:xfrm>
        </p:grpSpPr>
        <p:sp>
          <p:nvSpPr>
            <p:cNvPr id="13" name="object 13" descr=""/>
            <p:cNvSpPr/>
            <p:nvPr/>
          </p:nvSpPr>
          <p:spPr>
            <a:xfrm>
              <a:off x="929640" y="2058923"/>
              <a:ext cx="756285" cy="897890"/>
            </a:xfrm>
            <a:custGeom>
              <a:avLst/>
              <a:gdLst/>
              <a:ahLst/>
              <a:cxnLst/>
              <a:rect l="l" t="t" r="r" b="b"/>
              <a:pathLst>
                <a:path w="756285" h="897889">
                  <a:moveTo>
                    <a:pt x="687197" y="0"/>
                  </a:moveTo>
                  <a:lnTo>
                    <a:pt x="68719" y="0"/>
                  </a:lnTo>
                  <a:lnTo>
                    <a:pt x="41673" y="4613"/>
                  </a:lnTo>
                  <a:lnTo>
                    <a:pt x="19862" y="17287"/>
                  </a:lnTo>
                  <a:lnTo>
                    <a:pt x="5301" y="36272"/>
                  </a:lnTo>
                  <a:lnTo>
                    <a:pt x="0" y="59816"/>
                  </a:lnTo>
                  <a:lnTo>
                    <a:pt x="0" y="837818"/>
                  </a:lnTo>
                  <a:lnTo>
                    <a:pt x="5301" y="861363"/>
                  </a:lnTo>
                  <a:lnTo>
                    <a:pt x="19862" y="880348"/>
                  </a:lnTo>
                  <a:lnTo>
                    <a:pt x="41673" y="893022"/>
                  </a:lnTo>
                  <a:lnTo>
                    <a:pt x="68719" y="897636"/>
                  </a:lnTo>
                  <a:lnTo>
                    <a:pt x="687197" y="897636"/>
                  </a:lnTo>
                  <a:lnTo>
                    <a:pt x="714220" y="893022"/>
                  </a:lnTo>
                  <a:lnTo>
                    <a:pt x="736028" y="880348"/>
                  </a:lnTo>
                  <a:lnTo>
                    <a:pt x="750597" y="861363"/>
                  </a:lnTo>
                  <a:lnTo>
                    <a:pt x="755904" y="837818"/>
                  </a:lnTo>
                  <a:lnTo>
                    <a:pt x="755904" y="59816"/>
                  </a:lnTo>
                  <a:lnTo>
                    <a:pt x="750597" y="36272"/>
                  </a:lnTo>
                  <a:lnTo>
                    <a:pt x="736028" y="17287"/>
                  </a:lnTo>
                  <a:lnTo>
                    <a:pt x="714220" y="4613"/>
                  </a:lnTo>
                  <a:lnTo>
                    <a:pt x="687197" y="0"/>
                  </a:lnTo>
                  <a:close/>
                </a:path>
              </a:pathLst>
            </a:custGeom>
            <a:solidFill>
              <a:srgbClr val="5C5D5E"/>
            </a:solidFill>
          </p:spPr>
          <p:txBody>
            <a:bodyPr wrap="square" lIns="0" tIns="0" rIns="0" bIns="0" rtlCol="0"/>
            <a:lstStyle/>
            <a:p/>
          </p:txBody>
        </p:sp>
        <p:sp>
          <p:nvSpPr>
            <p:cNvPr id="14" name="object 14" descr=""/>
            <p:cNvSpPr/>
            <p:nvPr/>
          </p:nvSpPr>
          <p:spPr>
            <a:xfrm>
              <a:off x="999744" y="2058923"/>
              <a:ext cx="617220" cy="838200"/>
            </a:xfrm>
            <a:custGeom>
              <a:avLst/>
              <a:gdLst/>
              <a:ahLst/>
              <a:cxnLst/>
              <a:rect l="l" t="t" r="r" b="b"/>
              <a:pathLst>
                <a:path w="617219" h="838200">
                  <a:moveTo>
                    <a:pt x="617220" y="57912"/>
                  </a:moveTo>
                  <a:lnTo>
                    <a:pt x="445008" y="57912"/>
                  </a:lnTo>
                  <a:lnTo>
                    <a:pt x="445008" y="0"/>
                  </a:lnTo>
                  <a:lnTo>
                    <a:pt x="172212" y="0"/>
                  </a:lnTo>
                  <a:lnTo>
                    <a:pt x="172212" y="57912"/>
                  </a:lnTo>
                  <a:lnTo>
                    <a:pt x="0" y="57912"/>
                  </a:lnTo>
                  <a:lnTo>
                    <a:pt x="0" y="838200"/>
                  </a:lnTo>
                  <a:lnTo>
                    <a:pt x="617220" y="838200"/>
                  </a:lnTo>
                  <a:lnTo>
                    <a:pt x="617220" y="57912"/>
                  </a:lnTo>
                  <a:close/>
                </a:path>
              </a:pathLst>
            </a:custGeom>
            <a:solidFill>
              <a:srgbClr val="EBEFF1"/>
            </a:solidFill>
          </p:spPr>
          <p:txBody>
            <a:bodyPr wrap="square" lIns="0" tIns="0" rIns="0" bIns="0" rtlCol="0"/>
            <a:lstStyle/>
            <a:p/>
          </p:txBody>
        </p:sp>
        <p:sp>
          <p:nvSpPr>
            <p:cNvPr id="15" name="object 15" descr=""/>
            <p:cNvSpPr/>
            <p:nvPr/>
          </p:nvSpPr>
          <p:spPr>
            <a:xfrm>
              <a:off x="999744" y="2116835"/>
              <a:ext cx="617220" cy="780415"/>
            </a:xfrm>
            <a:custGeom>
              <a:avLst/>
              <a:gdLst/>
              <a:ahLst/>
              <a:cxnLst/>
              <a:rect l="l" t="t" r="r" b="b"/>
              <a:pathLst>
                <a:path w="617219" h="780414">
                  <a:moveTo>
                    <a:pt x="445008" y="0"/>
                  </a:moveTo>
                  <a:lnTo>
                    <a:pt x="172212" y="0"/>
                  </a:lnTo>
                  <a:lnTo>
                    <a:pt x="172212" y="60960"/>
                  </a:lnTo>
                  <a:lnTo>
                    <a:pt x="445008" y="60960"/>
                  </a:lnTo>
                  <a:lnTo>
                    <a:pt x="445008" y="0"/>
                  </a:lnTo>
                  <a:close/>
                </a:path>
                <a:path w="617219" h="780414">
                  <a:moveTo>
                    <a:pt x="617220" y="629412"/>
                  </a:moveTo>
                  <a:lnTo>
                    <a:pt x="480060" y="629412"/>
                  </a:lnTo>
                  <a:lnTo>
                    <a:pt x="480060" y="749808"/>
                  </a:lnTo>
                  <a:lnTo>
                    <a:pt x="0" y="749808"/>
                  </a:lnTo>
                  <a:lnTo>
                    <a:pt x="0" y="780288"/>
                  </a:lnTo>
                  <a:lnTo>
                    <a:pt x="617220" y="780288"/>
                  </a:lnTo>
                  <a:lnTo>
                    <a:pt x="617220" y="749808"/>
                  </a:lnTo>
                  <a:lnTo>
                    <a:pt x="617220" y="629412"/>
                  </a:lnTo>
                  <a:close/>
                </a:path>
              </a:pathLst>
            </a:custGeom>
            <a:solidFill>
              <a:srgbClr val="D2D6D9"/>
            </a:solidFill>
          </p:spPr>
          <p:txBody>
            <a:bodyPr wrap="square" lIns="0" tIns="0" rIns="0" bIns="0" rtlCol="0"/>
            <a:lstStyle/>
            <a:p/>
          </p:txBody>
        </p:sp>
        <p:sp>
          <p:nvSpPr>
            <p:cNvPr id="16" name="object 16" descr=""/>
            <p:cNvSpPr/>
            <p:nvPr/>
          </p:nvSpPr>
          <p:spPr>
            <a:xfrm>
              <a:off x="1171956" y="2267711"/>
              <a:ext cx="445134" cy="599440"/>
            </a:xfrm>
            <a:custGeom>
              <a:avLst/>
              <a:gdLst/>
              <a:ahLst/>
              <a:cxnLst/>
              <a:rect l="l" t="t" r="r" b="b"/>
              <a:pathLst>
                <a:path w="445134" h="599439">
                  <a:moveTo>
                    <a:pt x="376428" y="0"/>
                  </a:moveTo>
                  <a:lnTo>
                    <a:pt x="0" y="0"/>
                  </a:lnTo>
                  <a:lnTo>
                    <a:pt x="0" y="28956"/>
                  </a:lnTo>
                  <a:lnTo>
                    <a:pt x="376428" y="28956"/>
                  </a:lnTo>
                  <a:lnTo>
                    <a:pt x="376428" y="0"/>
                  </a:lnTo>
                  <a:close/>
                </a:path>
                <a:path w="445134" h="599439">
                  <a:moveTo>
                    <a:pt x="445008" y="478536"/>
                  </a:moveTo>
                  <a:lnTo>
                    <a:pt x="307848" y="478536"/>
                  </a:lnTo>
                  <a:lnTo>
                    <a:pt x="307848" y="598932"/>
                  </a:lnTo>
                  <a:lnTo>
                    <a:pt x="445008" y="478536"/>
                  </a:lnTo>
                  <a:close/>
                </a:path>
              </a:pathLst>
            </a:custGeom>
            <a:solidFill>
              <a:srgbClr val="828585"/>
            </a:solidFill>
          </p:spPr>
          <p:txBody>
            <a:bodyPr wrap="square" lIns="0" tIns="0" rIns="0" bIns="0" rtlCol="0"/>
            <a:lstStyle/>
            <a:p/>
          </p:txBody>
        </p:sp>
        <p:sp>
          <p:nvSpPr>
            <p:cNvPr id="17" name="object 17" descr=""/>
            <p:cNvSpPr/>
            <p:nvPr/>
          </p:nvSpPr>
          <p:spPr>
            <a:xfrm>
              <a:off x="1068324" y="2252471"/>
              <a:ext cx="68580" cy="59690"/>
            </a:xfrm>
            <a:custGeom>
              <a:avLst/>
              <a:gdLst/>
              <a:ahLst/>
              <a:cxnLst/>
              <a:rect l="l" t="t" r="r" b="b"/>
              <a:pathLst>
                <a:path w="68580" h="59689">
                  <a:moveTo>
                    <a:pt x="34289" y="0"/>
                  </a:moveTo>
                  <a:lnTo>
                    <a:pt x="20943" y="2339"/>
                  </a:lnTo>
                  <a:lnTo>
                    <a:pt x="10044" y="8715"/>
                  </a:lnTo>
                  <a:lnTo>
                    <a:pt x="2694" y="18162"/>
                  </a:lnTo>
                  <a:lnTo>
                    <a:pt x="0" y="29717"/>
                  </a:lnTo>
                  <a:lnTo>
                    <a:pt x="2694" y="41273"/>
                  </a:lnTo>
                  <a:lnTo>
                    <a:pt x="10044" y="50720"/>
                  </a:lnTo>
                  <a:lnTo>
                    <a:pt x="20943" y="57096"/>
                  </a:lnTo>
                  <a:lnTo>
                    <a:pt x="34289" y="59436"/>
                  </a:lnTo>
                  <a:lnTo>
                    <a:pt x="47636" y="57096"/>
                  </a:lnTo>
                  <a:lnTo>
                    <a:pt x="58535" y="50720"/>
                  </a:lnTo>
                  <a:lnTo>
                    <a:pt x="65885" y="41273"/>
                  </a:lnTo>
                  <a:lnTo>
                    <a:pt x="68579" y="29717"/>
                  </a:lnTo>
                  <a:lnTo>
                    <a:pt x="65885" y="18162"/>
                  </a:lnTo>
                  <a:lnTo>
                    <a:pt x="58535" y="8715"/>
                  </a:lnTo>
                  <a:lnTo>
                    <a:pt x="47636" y="2339"/>
                  </a:lnTo>
                  <a:lnTo>
                    <a:pt x="34289" y="0"/>
                  </a:lnTo>
                  <a:close/>
                </a:path>
              </a:pathLst>
            </a:custGeom>
            <a:solidFill>
              <a:srgbClr val="45C4A0"/>
            </a:solidFill>
          </p:spPr>
          <p:txBody>
            <a:bodyPr wrap="square" lIns="0" tIns="0" rIns="0" bIns="0" rtlCol="0"/>
            <a:lstStyle/>
            <a:p/>
          </p:txBody>
        </p:sp>
        <p:sp>
          <p:nvSpPr>
            <p:cNvPr id="18" name="object 18" descr=""/>
            <p:cNvSpPr/>
            <p:nvPr/>
          </p:nvSpPr>
          <p:spPr>
            <a:xfrm>
              <a:off x="1171956" y="2357627"/>
              <a:ext cx="376555" cy="30480"/>
            </a:xfrm>
            <a:custGeom>
              <a:avLst/>
              <a:gdLst/>
              <a:ahLst/>
              <a:cxnLst/>
              <a:rect l="l" t="t" r="r" b="b"/>
              <a:pathLst>
                <a:path w="376555" h="30480">
                  <a:moveTo>
                    <a:pt x="376428" y="0"/>
                  </a:moveTo>
                  <a:lnTo>
                    <a:pt x="0" y="0"/>
                  </a:lnTo>
                  <a:lnTo>
                    <a:pt x="0" y="30479"/>
                  </a:lnTo>
                  <a:lnTo>
                    <a:pt x="376428" y="30479"/>
                  </a:lnTo>
                  <a:lnTo>
                    <a:pt x="376428" y="0"/>
                  </a:lnTo>
                  <a:close/>
                </a:path>
              </a:pathLst>
            </a:custGeom>
            <a:solidFill>
              <a:srgbClr val="828585"/>
            </a:solidFill>
          </p:spPr>
          <p:txBody>
            <a:bodyPr wrap="square" lIns="0" tIns="0" rIns="0" bIns="0" rtlCol="0"/>
            <a:lstStyle/>
            <a:p/>
          </p:txBody>
        </p:sp>
        <p:sp>
          <p:nvSpPr>
            <p:cNvPr id="19" name="object 19" descr=""/>
            <p:cNvSpPr/>
            <p:nvPr/>
          </p:nvSpPr>
          <p:spPr>
            <a:xfrm>
              <a:off x="1068324" y="2340863"/>
              <a:ext cx="68580" cy="60960"/>
            </a:xfrm>
            <a:custGeom>
              <a:avLst/>
              <a:gdLst/>
              <a:ahLst/>
              <a:cxnLst/>
              <a:rect l="l" t="t" r="r" b="b"/>
              <a:pathLst>
                <a:path w="68580" h="60960">
                  <a:moveTo>
                    <a:pt x="34289" y="0"/>
                  </a:moveTo>
                  <a:lnTo>
                    <a:pt x="20943" y="2387"/>
                  </a:lnTo>
                  <a:lnTo>
                    <a:pt x="10044" y="8905"/>
                  </a:lnTo>
                  <a:lnTo>
                    <a:pt x="2694" y="18591"/>
                  </a:lnTo>
                  <a:lnTo>
                    <a:pt x="0" y="30480"/>
                  </a:lnTo>
                  <a:lnTo>
                    <a:pt x="2694" y="42368"/>
                  </a:lnTo>
                  <a:lnTo>
                    <a:pt x="10044" y="52054"/>
                  </a:lnTo>
                  <a:lnTo>
                    <a:pt x="20943" y="58572"/>
                  </a:lnTo>
                  <a:lnTo>
                    <a:pt x="34289" y="60960"/>
                  </a:lnTo>
                  <a:lnTo>
                    <a:pt x="47636" y="58572"/>
                  </a:lnTo>
                  <a:lnTo>
                    <a:pt x="58535" y="52054"/>
                  </a:lnTo>
                  <a:lnTo>
                    <a:pt x="65885" y="42368"/>
                  </a:lnTo>
                  <a:lnTo>
                    <a:pt x="68579" y="30480"/>
                  </a:lnTo>
                  <a:lnTo>
                    <a:pt x="65885" y="18591"/>
                  </a:lnTo>
                  <a:lnTo>
                    <a:pt x="58535" y="8905"/>
                  </a:lnTo>
                  <a:lnTo>
                    <a:pt x="47636" y="2387"/>
                  </a:lnTo>
                  <a:lnTo>
                    <a:pt x="34289" y="0"/>
                  </a:lnTo>
                  <a:close/>
                </a:path>
              </a:pathLst>
            </a:custGeom>
            <a:solidFill>
              <a:srgbClr val="45C4A0"/>
            </a:solidFill>
          </p:spPr>
          <p:txBody>
            <a:bodyPr wrap="square" lIns="0" tIns="0" rIns="0" bIns="0" rtlCol="0"/>
            <a:lstStyle/>
            <a:p/>
          </p:txBody>
        </p:sp>
        <p:sp>
          <p:nvSpPr>
            <p:cNvPr id="20" name="object 20" descr=""/>
            <p:cNvSpPr/>
            <p:nvPr/>
          </p:nvSpPr>
          <p:spPr>
            <a:xfrm>
              <a:off x="1171956" y="2447543"/>
              <a:ext cx="376555" cy="30480"/>
            </a:xfrm>
            <a:custGeom>
              <a:avLst/>
              <a:gdLst/>
              <a:ahLst/>
              <a:cxnLst/>
              <a:rect l="l" t="t" r="r" b="b"/>
              <a:pathLst>
                <a:path w="376555" h="30480">
                  <a:moveTo>
                    <a:pt x="376428" y="0"/>
                  </a:moveTo>
                  <a:lnTo>
                    <a:pt x="0" y="0"/>
                  </a:lnTo>
                  <a:lnTo>
                    <a:pt x="0" y="30479"/>
                  </a:lnTo>
                  <a:lnTo>
                    <a:pt x="376428" y="30479"/>
                  </a:lnTo>
                  <a:lnTo>
                    <a:pt x="376428" y="0"/>
                  </a:lnTo>
                  <a:close/>
                </a:path>
              </a:pathLst>
            </a:custGeom>
            <a:solidFill>
              <a:srgbClr val="828585"/>
            </a:solidFill>
          </p:spPr>
          <p:txBody>
            <a:bodyPr wrap="square" lIns="0" tIns="0" rIns="0" bIns="0" rtlCol="0"/>
            <a:lstStyle/>
            <a:p/>
          </p:txBody>
        </p:sp>
        <p:sp>
          <p:nvSpPr>
            <p:cNvPr id="21" name="object 21" descr=""/>
            <p:cNvSpPr/>
            <p:nvPr/>
          </p:nvSpPr>
          <p:spPr>
            <a:xfrm>
              <a:off x="1068324" y="2432303"/>
              <a:ext cx="68580" cy="59690"/>
            </a:xfrm>
            <a:custGeom>
              <a:avLst/>
              <a:gdLst/>
              <a:ahLst/>
              <a:cxnLst/>
              <a:rect l="l" t="t" r="r" b="b"/>
              <a:pathLst>
                <a:path w="68580" h="59689">
                  <a:moveTo>
                    <a:pt x="34289" y="0"/>
                  </a:moveTo>
                  <a:lnTo>
                    <a:pt x="20943" y="2339"/>
                  </a:lnTo>
                  <a:lnTo>
                    <a:pt x="10044" y="8715"/>
                  </a:lnTo>
                  <a:lnTo>
                    <a:pt x="2694" y="18162"/>
                  </a:lnTo>
                  <a:lnTo>
                    <a:pt x="0" y="29718"/>
                  </a:lnTo>
                  <a:lnTo>
                    <a:pt x="2694" y="41273"/>
                  </a:lnTo>
                  <a:lnTo>
                    <a:pt x="10044" y="50720"/>
                  </a:lnTo>
                  <a:lnTo>
                    <a:pt x="20943" y="57096"/>
                  </a:lnTo>
                  <a:lnTo>
                    <a:pt x="34289" y="59436"/>
                  </a:lnTo>
                  <a:lnTo>
                    <a:pt x="47636" y="57096"/>
                  </a:lnTo>
                  <a:lnTo>
                    <a:pt x="58535" y="50720"/>
                  </a:lnTo>
                  <a:lnTo>
                    <a:pt x="65885" y="41273"/>
                  </a:lnTo>
                  <a:lnTo>
                    <a:pt x="68579" y="29718"/>
                  </a:lnTo>
                  <a:lnTo>
                    <a:pt x="65885" y="18162"/>
                  </a:lnTo>
                  <a:lnTo>
                    <a:pt x="58535" y="8715"/>
                  </a:lnTo>
                  <a:lnTo>
                    <a:pt x="47636" y="2339"/>
                  </a:lnTo>
                  <a:lnTo>
                    <a:pt x="34289" y="0"/>
                  </a:lnTo>
                  <a:close/>
                </a:path>
              </a:pathLst>
            </a:custGeom>
            <a:solidFill>
              <a:srgbClr val="EF5F50"/>
            </a:solidFill>
          </p:spPr>
          <p:txBody>
            <a:bodyPr wrap="square" lIns="0" tIns="0" rIns="0" bIns="0" rtlCol="0"/>
            <a:lstStyle/>
            <a:p/>
          </p:txBody>
        </p:sp>
        <p:sp>
          <p:nvSpPr>
            <p:cNvPr id="22" name="object 22" descr=""/>
            <p:cNvSpPr/>
            <p:nvPr/>
          </p:nvSpPr>
          <p:spPr>
            <a:xfrm>
              <a:off x="1171956" y="2535935"/>
              <a:ext cx="376555" cy="30480"/>
            </a:xfrm>
            <a:custGeom>
              <a:avLst/>
              <a:gdLst/>
              <a:ahLst/>
              <a:cxnLst/>
              <a:rect l="l" t="t" r="r" b="b"/>
              <a:pathLst>
                <a:path w="376555" h="30480">
                  <a:moveTo>
                    <a:pt x="376428" y="0"/>
                  </a:moveTo>
                  <a:lnTo>
                    <a:pt x="0" y="0"/>
                  </a:lnTo>
                  <a:lnTo>
                    <a:pt x="0" y="30479"/>
                  </a:lnTo>
                  <a:lnTo>
                    <a:pt x="376428" y="30479"/>
                  </a:lnTo>
                  <a:lnTo>
                    <a:pt x="376428" y="0"/>
                  </a:lnTo>
                  <a:close/>
                </a:path>
              </a:pathLst>
            </a:custGeom>
            <a:solidFill>
              <a:srgbClr val="828585"/>
            </a:solidFill>
          </p:spPr>
          <p:txBody>
            <a:bodyPr wrap="square" lIns="0" tIns="0" rIns="0" bIns="0" rtlCol="0"/>
            <a:lstStyle/>
            <a:p/>
          </p:txBody>
        </p:sp>
        <p:sp>
          <p:nvSpPr>
            <p:cNvPr id="23" name="object 23" descr=""/>
            <p:cNvSpPr/>
            <p:nvPr/>
          </p:nvSpPr>
          <p:spPr>
            <a:xfrm>
              <a:off x="1068324" y="2522219"/>
              <a:ext cx="68580" cy="59690"/>
            </a:xfrm>
            <a:custGeom>
              <a:avLst/>
              <a:gdLst/>
              <a:ahLst/>
              <a:cxnLst/>
              <a:rect l="l" t="t" r="r" b="b"/>
              <a:pathLst>
                <a:path w="68580" h="59689">
                  <a:moveTo>
                    <a:pt x="34289" y="0"/>
                  </a:moveTo>
                  <a:lnTo>
                    <a:pt x="20943" y="2339"/>
                  </a:lnTo>
                  <a:lnTo>
                    <a:pt x="10044" y="8715"/>
                  </a:lnTo>
                  <a:lnTo>
                    <a:pt x="2694" y="18162"/>
                  </a:lnTo>
                  <a:lnTo>
                    <a:pt x="0" y="29717"/>
                  </a:lnTo>
                  <a:lnTo>
                    <a:pt x="2694" y="41273"/>
                  </a:lnTo>
                  <a:lnTo>
                    <a:pt x="10044" y="50720"/>
                  </a:lnTo>
                  <a:lnTo>
                    <a:pt x="20943" y="57096"/>
                  </a:lnTo>
                  <a:lnTo>
                    <a:pt x="34289" y="59435"/>
                  </a:lnTo>
                  <a:lnTo>
                    <a:pt x="47636" y="57096"/>
                  </a:lnTo>
                  <a:lnTo>
                    <a:pt x="58535" y="50720"/>
                  </a:lnTo>
                  <a:lnTo>
                    <a:pt x="65885" y="41273"/>
                  </a:lnTo>
                  <a:lnTo>
                    <a:pt x="68579" y="29717"/>
                  </a:lnTo>
                  <a:lnTo>
                    <a:pt x="65885" y="18162"/>
                  </a:lnTo>
                  <a:lnTo>
                    <a:pt x="58535" y="8715"/>
                  </a:lnTo>
                  <a:lnTo>
                    <a:pt x="47636" y="2339"/>
                  </a:lnTo>
                  <a:lnTo>
                    <a:pt x="34289" y="0"/>
                  </a:lnTo>
                  <a:close/>
                </a:path>
              </a:pathLst>
            </a:custGeom>
            <a:solidFill>
              <a:srgbClr val="45C4A0"/>
            </a:solidFill>
          </p:spPr>
          <p:txBody>
            <a:bodyPr wrap="square" lIns="0" tIns="0" rIns="0" bIns="0" rtlCol="0"/>
            <a:lstStyle/>
            <a:p/>
          </p:txBody>
        </p:sp>
        <p:sp>
          <p:nvSpPr>
            <p:cNvPr id="24" name="object 24" descr=""/>
            <p:cNvSpPr/>
            <p:nvPr/>
          </p:nvSpPr>
          <p:spPr>
            <a:xfrm>
              <a:off x="1171956" y="2625851"/>
              <a:ext cx="376555" cy="30480"/>
            </a:xfrm>
            <a:custGeom>
              <a:avLst/>
              <a:gdLst/>
              <a:ahLst/>
              <a:cxnLst/>
              <a:rect l="l" t="t" r="r" b="b"/>
              <a:pathLst>
                <a:path w="376555" h="30480">
                  <a:moveTo>
                    <a:pt x="376428" y="0"/>
                  </a:moveTo>
                  <a:lnTo>
                    <a:pt x="0" y="0"/>
                  </a:lnTo>
                  <a:lnTo>
                    <a:pt x="0" y="30479"/>
                  </a:lnTo>
                  <a:lnTo>
                    <a:pt x="376428" y="30479"/>
                  </a:lnTo>
                  <a:lnTo>
                    <a:pt x="376428" y="0"/>
                  </a:lnTo>
                  <a:close/>
                </a:path>
              </a:pathLst>
            </a:custGeom>
            <a:solidFill>
              <a:srgbClr val="828585"/>
            </a:solidFill>
          </p:spPr>
          <p:txBody>
            <a:bodyPr wrap="square" lIns="0" tIns="0" rIns="0" bIns="0" rtlCol="0"/>
            <a:lstStyle/>
            <a:p/>
          </p:txBody>
        </p:sp>
        <p:sp>
          <p:nvSpPr>
            <p:cNvPr id="25" name="object 25" descr=""/>
            <p:cNvSpPr/>
            <p:nvPr/>
          </p:nvSpPr>
          <p:spPr>
            <a:xfrm>
              <a:off x="1068324" y="2612135"/>
              <a:ext cx="68580" cy="59690"/>
            </a:xfrm>
            <a:custGeom>
              <a:avLst/>
              <a:gdLst/>
              <a:ahLst/>
              <a:cxnLst/>
              <a:rect l="l" t="t" r="r" b="b"/>
              <a:pathLst>
                <a:path w="68580" h="59689">
                  <a:moveTo>
                    <a:pt x="34289" y="0"/>
                  </a:moveTo>
                  <a:lnTo>
                    <a:pt x="20943" y="2339"/>
                  </a:lnTo>
                  <a:lnTo>
                    <a:pt x="10044" y="8715"/>
                  </a:lnTo>
                  <a:lnTo>
                    <a:pt x="2694" y="18162"/>
                  </a:lnTo>
                  <a:lnTo>
                    <a:pt x="0" y="29717"/>
                  </a:lnTo>
                  <a:lnTo>
                    <a:pt x="2694" y="41273"/>
                  </a:lnTo>
                  <a:lnTo>
                    <a:pt x="10044" y="50720"/>
                  </a:lnTo>
                  <a:lnTo>
                    <a:pt x="20943" y="57096"/>
                  </a:lnTo>
                  <a:lnTo>
                    <a:pt x="34289" y="59436"/>
                  </a:lnTo>
                  <a:lnTo>
                    <a:pt x="47636" y="57096"/>
                  </a:lnTo>
                  <a:lnTo>
                    <a:pt x="58535" y="50720"/>
                  </a:lnTo>
                  <a:lnTo>
                    <a:pt x="65885" y="41273"/>
                  </a:lnTo>
                  <a:lnTo>
                    <a:pt x="68579" y="29717"/>
                  </a:lnTo>
                  <a:lnTo>
                    <a:pt x="65885" y="18162"/>
                  </a:lnTo>
                  <a:lnTo>
                    <a:pt x="58535" y="8715"/>
                  </a:lnTo>
                  <a:lnTo>
                    <a:pt x="47636" y="2339"/>
                  </a:lnTo>
                  <a:lnTo>
                    <a:pt x="34289" y="0"/>
                  </a:lnTo>
                  <a:close/>
                </a:path>
              </a:pathLst>
            </a:custGeom>
            <a:solidFill>
              <a:srgbClr val="EF5F50"/>
            </a:solidFill>
          </p:spPr>
          <p:txBody>
            <a:bodyPr wrap="square" lIns="0" tIns="0" rIns="0" bIns="0" rtlCol="0"/>
            <a:lstStyle/>
            <a:p/>
          </p:txBody>
        </p:sp>
        <p:sp>
          <p:nvSpPr>
            <p:cNvPr id="26" name="object 26" descr=""/>
            <p:cNvSpPr/>
            <p:nvPr/>
          </p:nvSpPr>
          <p:spPr>
            <a:xfrm>
              <a:off x="2800858" y="5521452"/>
              <a:ext cx="617220" cy="422275"/>
            </a:xfrm>
            <a:custGeom>
              <a:avLst/>
              <a:gdLst/>
              <a:ahLst/>
              <a:cxnLst/>
              <a:rect l="l" t="t" r="r" b="b"/>
              <a:pathLst>
                <a:path w="617220" h="422275">
                  <a:moveTo>
                    <a:pt x="540766" y="345655"/>
                  </a:moveTo>
                  <a:lnTo>
                    <a:pt x="540766" y="421855"/>
                  </a:lnTo>
                  <a:lnTo>
                    <a:pt x="604266" y="390105"/>
                  </a:lnTo>
                  <a:lnTo>
                    <a:pt x="553466" y="390105"/>
                  </a:lnTo>
                  <a:lnTo>
                    <a:pt x="553466" y="377405"/>
                  </a:lnTo>
                  <a:lnTo>
                    <a:pt x="604266" y="377405"/>
                  </a:lnTo>
                  <a:lnTo>
                    <a:pt x="540766" y="345655"/>
                  </a:lnTo>
                  <a:close/>
                </a:path>
                <a:path w="617220" h="422275">
                  <a:moveTo>
                    <a:pt x="12700" y="0"/>
                  </a:moveTo>
                  <a:lnTo>
                    <a:pt x="0" y="0"/>
                  </a:lnTo>
                  <a:lnTo>
                    <a:pt x="0" y="390105"/>
                  </a:lnTo>
                  <a:lnTo>
                    <a:pt x="540766" y="390105"/>
                  </a:lnTo>
                  <a:lnTo>
                    <a:pt x="540766" y="383755"/>
                  </a:lnTo>
                  <a:lnTo>
                    <a:pt x="12700" y="383755"/>
                  </a:lnTo>
                  <a:lnTo>
                    <a:pt x="6350" y="377405"/>
                  </a:lnTo>
                  <a:lnTo>
                    <a:pt x="12700" y="377405"/>
                  </a:lnTo>
                  <a:lnTo>
                    <a:pt x="12700" y="0"/>
                  </a:lnTo>
                  <a:close/>
                </a:path>
                <a:path w="617220" h="422275">
                  <a:moveTo>
                    <a:pt x="604266" y="377405"/>
                  </a:moveTo>
                  <a:lnTo>
                    <a:pt x="553466" y="377405"/>
                  </a:lnTo>
                  <a:lnTo>
                    <a:pt x="553466" y="390105"/>
                  </a:lnTo>
                  <a:lnTo>
                    <a:pt x="604266" y="390105"/>
                  </a:lnTo>
                  <a:lnTo>
                    <a:pt x="616966" y="383755"/>
                  </a:lnTo>
                  <a:lnTo>
                    <a:pt x="604266" y="377405"/>
                  </a:lnTo>
                  <a:close/>
                </a:path>
                <a:path w="617220" h="422275">
                  <a:moveTo>
                    <a:pt x="12700" y="377405"/>
                  </a:moveTo>
                  <a:lnTo>
                    <a:pt x="6350" y="377405"/>
                  </a:lnTo>
                  <a:lnTo>
                    <a:pt x="12700" y="383755"/>
                  </a:lnTo>
                  <a:lnTo>
                    <a:pt x="12700" y="377405"/>
                  </a:lnTo>
                  <a:close/>
                </a:path>
                <a:path w="617220" h="422275">
                  <a:moveTo>
                    <a:pt x="540766" y="377405"/>
                  </a:moveTo>
                  <a:lnTo>
                    <a:pt x="12700" y="377405"/>
                  </a:lnTo>
                  <a:lnTo>
                    <a:pt x="12700" y="383755"/>
                  </a:lnTo>
                  <a:lnTo>
                    <a:pt x="540766" y="383755"/>
                  </a:lnTo>
                  <a:lnTo>
                    <a:pt x="540766" y="377405"/>
                  </a:lnTo>
                  <a:close/>
                </a:path>
              </a:pathLst>
            </a:custGeom>
            <a:solidFill>
              <a:srgbClr val="455A5F"/>
            </a:solidFill>
          </p:spPr>
          <p:txBody>
            <a:bodyPr wrap="square" lIns="0" tIns="0" rIns="0" bIns="0" rtlCol="0"/>
            <a:lstStyle/>
            <a:p/>
          </p:txBody>
        </p:sp>
        <p:sp>
          <p:nvSpPr>
            <p:cNvPr id="27" name="object 27" descr=""/>
            <p:cNvSpPr/>
            <p:nvPr/>
          </p:nvSpPr>
          <p:spPr>
            <a:xfrm>
              <a:off x="803148" y="5698235"/>
              <a:ext cx="1009015" cy="360045"/>
            </a:xfrm>
            <a:custGeom>
              <a:avLst/>
              <a:gdLst/>
              <a:ahLst/>
              <a:cxnLst/>
              <a:rect l="l" t="t" r="r" b="b"/>
              <a:pathLst>
                <a:path w="1009014" h="360045">
                  <a:moveTo>
                    <a:pt x="1008888" y="0"/>
                  </a:moveTo>
                  <a:lnTo>
                    <a:pt x="0" y="0"/>
                  </a:lnTo>
                  <a:lnTo>
                    <a:pt x="0" y="359663"/>
                  </a:lnTo>
                  <a:lnTo>
                    <a:pt x="1008888" y="359663"/>
                  </a:lnTo>
                  <a:lnTo>
                    <a:pt x="1008888" y="0"/>
                  </a:lnTo>
                  <a:close/>
                </a:path>
              </a:pathLst>
            </a:custGeom>
            <a:solidFill>
              <a:srgbClr val="81B113"/>
            </a:solidFill>
          </p:spPr>
          <p:txBody>
            <a:bodyPr wrap="square" lIns="0" tIns="0" rIns="0" bIns="0" rtlCol="0"/>
            <a:lstStyle/>
            <a:p/>
          </p:txBody>
        </p:sp>
        <p:pic>
          <p:nvPicPr>
            <p:cNvPr id="28" name="object 28" descr=""/>
            <p:cNvPicPr/>
            <p:nvPr/>
          </p:nvPicPr>
          <p:blipFill>
            <a:blip r:embed="rId5" cstate="print"/>
            <a:stretch>
              <a:fillRect/>
            </a:stretch>
          </p:blipFill>
          <p:spPr>
            <a:xfrm>
              <a:off x="806196" y="5689091"/>
              <a:ext cx="474713" cy="454913"/>
            </a:xfrm>
            <a:prstGeom prst="rect">
              <a:avLst/>
            </a:prstGeom>
          </p:spPr>
        </p:pic>
        <p:pic>
          <p:nvPicPr>
            <p:cNvPr id="29" name="object 29" descr=""/>
            <p:cNvPicPr/>
            <p:nvPr/>
          </p:nvPicPr>
          <p:blipFill>
            <a:blip r:embed="rId6" cstate="print"/>
            <a:stretch>
              <a:fillRect/>
            </a:stretch>
          </p:blipFill>
          <p:spPr>
            <a:xfrm>
              <a:off x="1060704" y="5689091"/>
              <a:ext cx="512838" cy="454913"/>
            </a:xfrm>
            <a:prstGeom prst="rect">
              <a:avLst/>
            </a:prstGeom>
          </p:spPr>
        </p:pic>
        <p:pic>
          <p:nvPicPr>
            <p:cNvPr id="30" name="object 30" descr=""/>
            <p:cNvPicPr/>
            <p:nvPr/>
          </p:nvPicPr>
          <p:blipFill>
            <a:blip r:embed="rId7" cstate="print"/>
            <a:stretch>
              <a:fillRect/>
            </a:stretch>
          </p:blipFill>
          <p:spPr>
            <a:xfrm>
              <a:off x="1351788" y="5689091"/>
              <a:ext cx="474713" cy="454913"/>
            </a:xfrm>
            <a:prstGeom prst="rect">
              <a:avLst/>
            </a:prstGeom>
          </p:spPr>
        </p:pic>
      </p:grpSp>
      <p:sp>
        <p:nvSpPr>
          <p:cNvPr id="31" name="object 31" descr=""/>
          <p:cNvSpPr txBox="1"/>
          <p:nvPr/>
        </p:nvSpPr>
        <p:spPr>
          <a:xfrm>
            <a:off x="3497326" y="5769965"/>
            <a:ext cx="7536180" cy="269240"/>
          </a:xfrm>
          <a:prstGeom prst="rect">
            <a:avLst/>
          </a:prstGeom>
        </p:spPr>
        <p:txBody>
          <a:bodyPr wrap="square" lIns="0" tIns="12065" rIns="0" bIns="0" rtlCol="0" vert="horz">
            <a:spAutoFit/>
          </a:bodyPr>
          <a:lstStyle/>
          <a:p>
            <a:pPr marL="12700">
              <a:lnSpc>
                <a:spcPct val="100000"/>
              </a:lnSpc>
              <a:spcBef>
                <a:spcPts val="95"/>
              </a:spcBef>
            </a:pPr>
            <a:r>
              <a:rPr dirty="0" sz="1600" spc="-30">
                <a:latin typeface="Microsoft JhengHei"/>
                <a:cs typeface="Microsoft JhengHei"/>
              </a:rPr>
              <a:t>監測報告書之減量成果</a:t>
            </a:r>
            <a:r>
              <a:rPr dirty="0" u="sng" sz="1600" spc="-25">
                <a:solidFill>
                  <a:srgbClr val="0000CC"/>
                </a:solidFill>
                <a:uFill>
                  <a:solidFill>
                    <a:srgbClr val="0000CC"/>
                  </a:solidFill>
                </a:uFill>
                <a:latin typeface="Microsoft JhengHei"/>
                <a:cs typeface="Microsoft JhengHei"/>
              </a:rPr>
              <a:t>高於</a:t>
            </a:r>
            <a:r>
              <a:rPr dirty="0" sz="1600" spc="-30">
                <a:latin typeface="Microsoft JhengHei"/>
                <a:cs typeface="Microsoft JhengHei"/>
              </a:rPr>
              <a:t>專案計畫書計算結果時，應提出合理之說明及證明文件。</a:t>
            </a:r>
            <a:endParaRPr sz="1600">
              <a:latin typeface="Microsoft JhengHei"/>
              <a:cs typeface="Microsoft JhengHei"/>
            </a:endParaRPr>
          </a:p>
        </p:txBody>
      </p:sp>
      <p:sp>
        <p:nvSpPr>
          <p:cNvPr id="33" name="object 33" descr=""/>
          <p:cNvSpPr txBox="1">
            <a:spLocks noGrp="1"/>
          </p:cNvSpPr>
          <p:nvPr>
            <p:ph type="sldNum" idx="7" sz="quarter"/>
          </p:nvPr>
        </p:nvSpPr>
        <p:spPr>
          <a:prstGeom prst="rect"/>
        </p:spPr>
        <p:txBody>
          <a:bodyPr wrap="square" lIns="0" tIns="24130" rIns="0" bIns="0" rtlCol="0" vert="horz">
            <a:spAutoFit/>
          </a:bodyPr>
          <a:lstStyle/>
          <a:p>
            <a:pPr marL="12700">
              <a:lnSpc>
                <a:spcPts val="1405"/>
              </a:lnSpc>
              <a:spcBef>
                <a:spcPts val="190"/>
              </a:spcBef>
            </a:pPr>
            <a:r>
              <a:rPr dirty="0" sz="1200" b="0">
                <a:solidFill>
                  <a:srgbClr val="CD5D11"/>
                </a:solidFill>
                <a:latin typeface="Microsoft JhengHei"/>
                <a:cs typeface="Microsoft JhengHei"/>
              </a:rPr>
              <a:t>*</a:t>
            </a:r>
            <a:r>
              <a:rPr dirty="0" sz="1200" spc="-10" b="0">
                <a:solidFill>
                  <a:srgbClr val="CD5D11"/>
                </a:solidFill>
                <a:latin typeface="Microsoft JhengHei"/>
                <a:cs typeface="Microsoft JhengHei"/>
              </a:rPr>
              <a:t> 溫室氣體自願減量暨抵換資訊平臺：https://carbonoffset.moenv.gov.tw/</a:t>
            </a:r>
            <a:endParaRPr sz="1200">
              <a:latin typeface="Microsoft JhengHei"/>
              <a:cs typeface="Microsoft JhengHei"/>
            </a:endParaRPr>
          </a:p>
          <a:p>
            <a:pPr marL="5044440">
              <a:lnSpc>
                <a:spcPts val="1525"/>
              </a:lnSpc>
            </a:pPr>
            <a:fld id="{81D60167-4931-47E6-BA6A-407CBD079E47}" type="slidenum">
              <a:rPr dirty="0" spc="-25"/>
              <a:t>26</a:t>
            </a:fld>
          </a:p>
        </p:txBody>
      </p:sp>
      <p:sp>
        <p:nvSpPr>
          <p:cNvPr id="34" name="object 34"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32" name="object 32" descr=""/>
          <p:cNvSpPr txBox="1"/>
          <p:nvPr/>
        </p:nvSpPr>
        <p:spPr>
          <a:xfrm>
            <a:off x="803148" y="5698235"/>
            <a:ext cx="1009015" cy="360045"/>
          </a:xfrm>
          <a:prstGeom prst="rect">
            <a:avLst/>
          </a:prstGeom>
        </p:spPr>
        <p:txBody>
          <a:bodyPr wrap="square" lIns="0" tIns="52069" rIns="0" bIns="0" rtlCol="0" vert="horz">
            <a:spAutoFit/>
          </a:bodyPr>
          <a:lstStyle/>
          <a:p>
            <a:pPr marL="130175">
              <a:lnSpc>
                <a:spcPct val="100000"/>
              </a:lnSpc>
              <a:spcBef>
                <a:spcPts val="409"/>
              </a:spcBef>
            </a:pPr>
            <a:r>
              <a:rPr dirty="0" sz="1600" spc="-5" b="1">
                <a:solidFill>
                  <a:srgbClr val="FFFFFF"/>
                </a:solidFill>
                <a:latin typeface="Microsoft JhengHei"/>
                <a:cs typeface="Microsoft JhengHei"/>
              </a:rPr>
              <a:t>第 </a:t>
            </a:r>
            <a:r>
              <a:rPr dirty="0" sz="1600" b="1">
                <a:solidFill>
                  <a:srgbClr val="FFFFFF"/>
                </a:solidFill>
                <a:latin typeface="Microsoft JhengHei"/>
                <a:cs typeface="Microsoft JhengHei"/>
              </a:rPr>
              <a:t>17</a:t>
            </a:r>
            <a:r>
              <a:rPr dirty="0" sz="1600" spc="-35" b="1">
                <a:solidFill>
                  <a:srgbClr val="FFFFFF"/>
                </a:solidFill>
                <a:latin typeface="Microsoft JhengHei"/>
                <a:cs typeface="Microsoft JhengHei"/>
              </a:rPr>
              <a:t> 條</a:t>
            </a:r>
            <a:endParaRPr sz="1600">
              <a:latin typeface="Microsoft JhengHei"/>
              <a:cs typeface="Microsoft JhengHei"/>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有哪些單位具有確證/查證資格？</a:t>
            </a:r>
          </a:p>
        </p:txBody>
      </p:sp>
      <p:sp>
        <p:nvSpPr>
          <p:cNvPr id="8" name="object 8"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29</a:t>
            </a:fld>
          </a:p>
        </p:txBody>
      </p:sp>
      <p:sp>
        <p:nvSpPr>
          <p:cNvPr id="9" name="object 9"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graphicFrame>
        <p:nvGraphicFramePr>
          <p:cNvPr id="3" name="object 3" descr=""/>
          <p:cNvGraphicFramePr>
            <a:graphicFrameLocks noGrp="1"/>
          </p:cNvGraphicFramePr>
          <p:nvPr/>
        </p:nvGraphicFramePr>
        <p:xfrm>
          <a:off x="5749416" y="1979802"/>
          <a:ext cx="6108700" cy="4425950"/>
        </p:xfrm>
        <a:graphic>
          <a:graphicData uri="http://schemas.openxmlformats.org/drawingml/2006/table">
            <a:tbl>
              <a:tblPr firstRow="1" bandRow="1">
                <a:tableStyleId>{2D5ABB26-0587-4C30-8999-92F81FD0307C}</a:tableStyleId>
              </a:tblPr>
              <a:tblGrid>
                <a:gridCol w="3535045"/>
                <a:gridCol w="828039"/>
                <a:gridCol w="828039"/>
                <a:gridCol w="828039"/>
              </a:tblGrid>
              <a:tr h="248285">
                <a:tc rowSpan="2">
                  <a:txBody>
                    <a:bodyPr/>
                    <a:lstStyle/>
                    <a:p>
                      <a:pPr algn="ctr">
                        <a:lnSpc>
                          <a:spcPct val="100000"/>
                        </a:lnSpc>
                        <a:spcBef>
                          <a:spcPts val="1175"/>
                        </a:spcBef>
                      </a:pPr>
                      <a:r>
                        <a:rPr dirty="0" sz="1400" spc="-15" b="1">
                          <a:solidFill>
                            <a:srgbClr val="FFFFFF"/>
                          </a:solidFill>
                          <a:latin typeface="Microsoft JhengHei"/>
                          <a:cs typeface="Microsoft JhengHei"/>
                        </a:rPr>
                        <a:t>查驗類別</a:t>
                      </a:r>
                      <a:endParaRPr sz="1400">
                        <a:latin typeface="Microsoft JhengHei"/>
                        <a:cs typeface="Microsoft JhengHei"/>
                      </a:endParaRPr>
                    </a:p>
                  </a:txBody>
                  <a:tcPr marL="0" marR="0" marB="0" marT="149225">
                    <a:lnL w="12700">
                      <a:solidFill>
                        <a:srgbClr val="000000"/>
                      </a:solidFill>
                      <a:prstDash val="solid"/>
                    </a:lnL>
                    <a:lnR w="6350">
                      <a:solidFill>
                        <a:srgbClr val="D9D9D9"/>
                      </a:solidFill>
                      <a:prstDash val="solid"/>
                    </a:lnR>
                    <a:lnT w="12700">
                      <a:solidFill>
                        <a:srgbClr val="000000"/>
                      </a:solidFill>
                      <a:prstDash val="solid"/>
                    </a:lnT>
                    <a:lnB w="6350">
                      <a:solidFill>
                        <a:srgbClr val="D9D9D9"/>
                      </a:solidFill>
                      <a:prstDash val="solid"/>
                    </a:lnB>
                    <a:solidFill>
                      <a:srgbClr val="ACC178"/>
                    </a:solidFill>
                  </a:tcPr>
                </a:tc>
                <a:tc gridSpan="3">
                  <a:txBody>
                    <a:bodyPr/>
                    <a:lstStyle/>
                    <a:p>
                      <a:pPr marL="707390">
                        <a:lnSpc>
                          <a:spcPts val="1660"/>
                        </a:lnSpc>
                        <a:spcBef>
                          <a:spcPts val="195"/>
                        </a:spcBef>
                      </a:pPr>
                      <a:r>
                        <a:rPr dirty="0" sz="1400" spc="-10" b="1">
                          <a:solidFill>
                            <a:srgbClr val="FFFFFF"/>
                          </a:solidFill>
                          <a:latin typeface="Microsoft JhengHei"/>
                          <a:cs typeface="Microsoft JhengHei"/>
                        </a:rPr>
                        <a:t>合格查驗機構</a:t>
                      </a:r>
                      <a:endParaRPr sz="1400">
                        <a:latin typeface="Microsoft JhengHei"/>
                        <a:cs typeface="Microsoft JhengHei"/>
                      </a:endParaRPr>
                    </a:p>
                  </a:txBody>
                  <a:tcPr marL="0" marR="0" marB="0" marT="24765">
                    <a:lnL w="6350">
                      <a:solidFill>
                        <a:srgbClr val="D9D9D9"/>
                      </a:solidFill>
                      <a:prstDash val="solid"/>
                    </a:lnL>
                    <a:lnR w="12700">
                      <a:solidFill>
                        <a:srgbClr val="000000"/>
                      </a:solidFill>
                      <a:prstDash val="solid"/>
                    </a:lnR>
                    <a:lnT w="12700">
                      <a:solidFill>
                        <a:srgbClr val="000000"/>
                      </a:solidFill>
                      <a:prstDash val="solid"/>
                    </a:lnT>
                    <a:lnB w="6350">
                      <a:solidFill>
                        <a:srgbClr val="D9D9D9"/>
                      </a:solidFill>
                      <a:prstDash val="solid"/>
                    </a:lnB>
                    <a:solidFill>
                      <a:srgbClr val="ACC178"/>
                    </a:solidFill>
                  </a:tcPr>
                </a:tc>
                <a:tc hMerge="1">
                  <a:txBody>
                    <a:bodyPr/>
                    <a:lstStyle/>
                    <a:p>
                      <a:pPr/>
                    </a:p>
                  </a:txBody>
                  <a:tcPr marL="0" marR="0" marB="0" marT="0"/>
                </a:tc>
                <a:tc hMerge="1">
                  <a:txBody>
                    <a:bodyPr/>
                    <a:lstStyle/>
                    <a:p>
                      <a:pPr/>
                    </a:p>
                  </a:txBody>
                  <a:tcPr marL="0" marR="0" marB="0" marT="0"/>
                </a:tc>
              </a:tr>
              <a:tr h="248285">
                <a:tc vMerge="1">
                  <a:txBody>
                    <a:bodyPr/>
                    <a:lstStyle/>
                    <a:p>
                      <a:pPr/>
                    </a:p>
                  </a:txBody>
                  <a:tcPr marL="0" marR="0" marB="0" marT="149225">
                    <a:lnL w="12700">
                      <a:solidFill>
                        <a:srgbClr val="000000"/>
                      </a:solidFill>
                      <a:prstDash val="solid"/>
                    </a:lnL>
                    <a:lnR w="6350">
                      <a:solidFill>
                        <a:srgbClr val="D9D9D9"/>
                      </a:solidFill>
                      <a:prstDash val="solid"/>
                    </a:lnR>
                    <a:lnT w="12700">
                      <a:solidFill>
                        <a:srgbClr val="000000"/>
                      </a:solidFill>
                      <a:prstDash val="solid"/>
                    </a:lnT>
                    <a:lnB w="6350">
                      <a:solidFill>
                        <a:srgbClr val="D9D9D9"/>
                      </a:solidFill>
                      <a:prstDash val="solid"/>
                    </a:lnB>
                    <a:solidFill>
                      <a:srgbClr val="ACC178"/>
                    </a:solidFill>
                  </a:tcPr>
                </a:tc>
                <a:tc>
                  <a:txBody>
                    <a:bodyPr/>
                    <a:lstStyle/>
                    <a:p>
                      <a:pPr algn="ctr" marL="635">
                        <a:lnSpc>
                          <a:spcPts val="1660"/>
                        </a:lnSpc>
                        <a:spcBef>
                          <a:spcPts val="195"/>
                        </a:spcBef>
                      </a:pPr>
                      <a:r>
                        <a:rPr dirty="0" sz="1400" spc="-25" b="1">
                          <a:solidFill>
                            <a:srgbClr val="333333"/>
                          </a:solidFill>
                          <a:latin typeface="Microsoft JhengHei"/>
                          <a:cs typeface="Microsoft JhengHei"/>
                        </a:rPr>
                        <a:t>BV</a:t>
                      </a:r>
                      <a:endParaRPr sz="1400">
                        <a:latin typeface="Microsoft JhengHei"/>
                        <a:cs typeface="Microsoft JhengHei"/>
                      </a:endParaRPr>
                    </a:p>
                  </a:txBody>
                  <a:tcPr marL="0" marR="0" marB="0" marT="24765">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ACC178"/>
                    </a:solidFill>
                  </a:tcPr>
                </a:tc>
                <a:tc>
                  <a:txBody>
                    <a:bodyPr/>
                    <a:lstStyle/>
                    <a:p>
                      <a:pPr algn="ctr" marL="2540">
                        <a:lnSpc>
                          <a:spcPts val="1660"/>
                        </a:lnSpc>
                        <a:spcBef>
                          <a:spcPts val="195"/>
                        </a:spcBef>
                      </a:pPr>
                      <a:r>
                        <a:rPr dirty="0" sz="1400" spc="-25" b="1">
                          <a:solidFill>
                            <a:srgbClr val="333333"/>
                          </a:solidFill>
                          <a:latin typeface="Microsoft JhengHei"/>
                          <a:cs typeface="Microsoft JhengHei"/>
                        </a:rPr>
                        <a:t>DNV</a:t>
                      </a:r>
                      <a:endParaRPr sz="1400">
                        <a:latin typeface="Microsoft JhengHei"/>
                        <a:cs typeface="Microsoft JhengHei"/>
                      </a:endParaRPr>
                    </a:p>
                  </a:txBody>
                  <a:tcPr marL="0" marR="0" marB="0" marT="24765">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ACC178"/>
                    </a:solidFill>
                  </a:tcPr>
                </a:tc>
                <a:tc>
                  <a:txBody>
                    <a:bodyPr/>
                    <a:lstStyle/>
                    <a:p>
                      <a:pPr algn="ctr" marL="1270">
                        <a:lnSpc>
                          <a:spcPts val="1660"/>
                        </a:lnSpc>
                        <a:spcBef>
                          <a:spcPts val="195"/>
                        </a:spcBef>
                      </a:pPr>
                      <a:r>
                        <a:rPr dirty="0" sz="1400" spc="-25" b="1">
                          <a:solidFill>
                            <a:srgbClr val="333333"/>
                          </a:solidFill>
                          <a:latin typeface="Microsoft JhengHei"/>
                          <a:cs typeface="Microsoft JhengHei"/>
                        </a:rPr>
                        <a:t>BSI</a:t>
                      </a:r>
                      <a:endParaRPr sz="1400">
                        <a:latin typeface="Microsoft JhengHei"/>
                        <a:cs typeface="Microsoft JhengHei"/>
                      </a:endParaRPr>
                    </a:p>
                  </a:txBody>
                  <a:tcPr marL="0" marR="0" marB="0" marT="24765">
                    <a:lnL w="6350">
                      <a:solidFill>
                        <a:srgbClr val="D9D9D9"/>
                      </a:solidFill>
                      <a:prstDash val="solid"/>
                    </a:lnL>
                    <a:lnR w="12700">
                      <a:solidFill>
                        <a:srgbClr val="000000"/>
                      </a:solidFill>
                      <a:prstDash val="solid"/>
                    </a:lnR>
                    <a:lnT w="6350">
                      <a:solidFill>
                        <a:srgbClr val="D9D9D9"/>
                      </a:solidFill>
                      <a:prstDash val="solid"/>
                    </a:lnT>
                    <a:lnB w="6350">
                      <a:solidFill>
                        <a:srgbClr val="D9D9D9"/>
                      </a:solidFill>
                      <a:prstDash val="solid"/>
                    </a:lnB>
                    <a:solidFill>
                      <a:srgbClr val="ACC178"/>
                    </a:solidFill>
                  </a:tcPr>
                </a:tc>
              </a:tr>
              <a:tr h="280670">
                <a:tc>
                  <a:txBody>
                    <a:bodyPr/>
                    <a:lstStyle/>
                    <a:p>
                      <a:pPr marL="53975">
                        <a:lnSpc>
                          <a:spcPct val="100000"/>
                        </a:lnSpc>
                        <a:spcBef>
                          <a:spcPts val="320"/>
                        </a:spcBef>
                      </a:pPr>
                      <a:r>
                        <a:rPr dirty="0" sz="1400">
                          <a:solidFill>
                            <a:srgbClr val="333333"/>
                          </a:solidFill>
                          <a:latin typeface="Microsoft JhengHei"/>
                          <a:cs typeface="Microsoft JhengHei"/>
                        </a:rPr>
                        <a:t>B-1</a:t>
                      </a:r>
                      <a:r>
                        <a:rPr dirty="0" sz="1400" spc="-20">
                          <a:solidFill>
                            <a:srgbClr val="333333"/>
                          </a:solidFill>
                          <a:latin typeface="Microsoft JhengHei"/>
                          <a:cs typeface="Microsoft JhengHei"/>
                        </a:rPr>
                        <a:t> 能源工業(含再生能源及非再生能源)</a:t>
                      </a:r>
                      <a:endParaRPr sz="1400">
                        <a:latin typeface="Microsoft JhengHei"/>
                        <a:cs typeface="Microsoft JhengHei"/>
                      </a:endParaRPr>
                    </a:p>
                  </a:txBody>
                  <a:tcPr marL="0" marR="0" marB="0" marT="40640">
                    <a:lnL w="12700">
                      <a:solidFill>
                        <a:srgbClr val="000000"/>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ACC178"/>
                    </a:solidFill>
                  </a:tcPr>
                </a:tc>
                <a:tc>
                  <a:txBody>
                    <a:bodyPr/>
                    <a:lstStyle/>
                    <a:p>
                      <a:pPr algn="ctr" marL="2540">
                        <a:lnSpc>
                          <a:spcPct val="100000"/>
                        </a:lnSpc>
                        <a:spcBef>
                          <a:spcPts val="320"/>
                        </a:spcBef>
                      </a:pPr>
                      <a:r>
                        <a:rPr dirty="0" sz="1400" spc="-50">
                          <a:latin typeface="Microsoft JhengHei"/>
                          <a:cs typeface="Microsoft JhengHei"/>
                        </a:rPr>
                        <a:t>V</a:t>
                      </a:r>
                      <a:endParaRPr sz="1400">
                        <a:latin typeface="Microsoft JhengHei"/>
                        <a:cs typeface="Microsoft JhengHei"/>
                      </a:endParaRPr>
                    </a:p>
                  </a:txBody>
                  <a:tcPr marL="0" marR="0" marB="0" marT="40640">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E7E6E6"/>
                    </a:solidFill>
                  </a:tcPr>
                </a:tc>
                <a:tc>
                  <a:txBody>
                    <a:bodyPr/>
                    <a:lstStyle/>
                    <a:p>
                      <a:pPr algn="ctr" marL="1905">
                        <a:lnSpc>
                          <a:spcPct val="100000"/>
                        </a:lnSpc>
                        <a:spcBef>
                          <a:spcPts val="320"/>
                        </a:spcBef>
                      </a:pPr>
                      <a:r>
                        <a:rPr dirty="0" sz="1400" spc="-50">
                          <a:latin typeface="Microsoft JhengHei"/>
                          <a:cs typeface="Microsoft JhengHei"/>
                        </a:rPr>
                        <a:t>V</a:t>
                      </a:r>
                      <a:endParaRPr sz="1400">
                        <a:latin typeface="Microsoft JhengHei"/>
                        <a:cs typeface="Microsoft JhengHei"/>
                      </a:endParaRPr>
                    </a:p>
                  </a:txBody>
                  <a:tcPr marL="0" marR="0" marB="0" marT="40640">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E7E6E6"/>
                    </a:solidFill>
                  </a:tcPr>
                </a:tc>
                <a:tc>
                  <a:txBody>
                    <a:bodyPr/>
                    <a:lstStyle/>
                    <a:p>
                      <a:pPr algn="ctr" marL="2540">
                        <a:lnSpc>
                          <a:spcPct val="100000"/>
                        </a:lnSpc>
                        <a:spcBef>
                          <a:spcPts val="320"/>
                        </a:spcBef>
                      </a:pPr>
                      <a:r>
                        <a:rPr dirty="0" sz="1400" spc="-50">
                          <a:latin typeface="Microsoft JhengHei"/>
                          <a:cs typeface="Microsoft JhengHei"/>
                        </a:rPr>
                        <a:t>V</a:t>
                      </a:r>
                      <a:endParaRPr sz="1400">
                        <a:latin typeface="Microsoft JhengHei"/>
                        <a:cs typeface="Microsoft JhengHei"/>
                      </a:endParaRPr>
                    </a:p>
                  </a:txBody>
                  <a:tcPr marL="0" marR="0" marB="0" marT="40640">
                    <a:lnL w="6350">
                      <a:solidFill>
                        <a:srgbClr val="D9D9D9"/>
                      </a:solidFill>
                      <a:prstDash val="solid"/>
                    </a:lnL>
                    <a:lnR w="12700">
                      <a:solidFill>
                        <a:srgbClr val="000000"/>
                      </a:solidFill>
                      <a:prstDash val="solid"/>
                    </a:lnR>
                    <a:lnT w="6350">
                      <a:solidFill>
                        <a:srgbClr val="D9D9D9"/>
                      </a:solidFill>
                      <a:prstDash val="solid"/>
                    </a:lnT>
                    <a:lnB w="6350">
                      <a:solidFill>
                        <a:srgbClr val="D9D9D9"/>
                      </a:solidFill>
                      <a:prstDash val="solid"/>
                    </a:lnB>
                    <a:solidFill>
                      <a:srgbClr val="E7E6E6"/>
                    </a:solidFill>
                  </a:tcPr>
                </a:tc>
              </a:tr>
              <a:tr h="280670">
                <a:tc>
                  <a:txBody>
                    <a:bodyPr/>
                    <a:lstStyle/>
                    <a:p>
                      <a:pPr marL="53975">
                        <a:lnSpc>
                          <a:spcPct val="100000"/>
                        </a:lnSpc>
                        <a:spcBef>
                          <a:spcPts val="325"/>
                        </a:spcBef>
                      </a:pPr>
                      <a:r>
                        <a:rPr dirty="0" sz="1400">
                          <a:solidFill>
                            <a:srgbClr val="333333"/>
                          </a:solidFill>
                          <a:latin typeface="Microsoft JhengHei"/>
                          <a:cs typeface="Microsoft JhengHei"/>
                        </a:rPr>
                        <a:t>B-2</a:t>
                      </a:r>
                      <a:r>
                        <a:rPr dirty="0" sz="1400" spc="-20">
                          <a:solidFill>
                            <a:srgbClr val="333333"/>
                          </a:solidFill>
                          <a:latin typeface="Microsoft JhengHei"/>
                          <a:cs typeface="Microsoft JhengHei"/>
                        </a:rPr>
                        <a:t> 能源輸配業</a:t>
                      </a:r>
                      <a:endParaRPr sz="1400">
                        <a:latin typeface="Microsoft JhengHei"/>
                        <a:cs typeface="Microsoft JhengHei"/>
                      </a:endParaRPr>
                    </a:p>
                  </a:txBody>
                  <a:tcPr marL="0" marR="0" marB="0" marT="41275">
                    <a:lnL w="12700">
                      <a:solidFill>
                        <a:srgbClr val="000000"/>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ACC178"/>
                    </a:solidFill>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12700">
                      <a:solidFill>
                        <a:srgbClr val="000000"/>
                      </a:solidFill>
                      <a:prstDash val="solid"/>
                    </a:lnR>
                    <a:lnT w="6350">
                      <a:solidFill>
                        <a:srgbClr val="D9D9D9"/>
                      </a:solidFill>
                      <a:prstDash val="solid"/>
                    </a:lnT>
                    <a:lnB w="6350">
                      <a:solidFill>
                        <a:srgbClr val="D9D9D9"/>
                      </a:solidFill>
                      <a:prstDash val="solid"/>
                    </a:lnB>
                  </a:tcPr>
                </a:tc>
              </a:tr>
              <a:tr h="280670">
                <a:tc>
                  <a:txBody>
                    <a:bodyPr/>
                    <a:lstStyle/>
                    <a:p>
                      <a:pPr marL="53975">
                        <a:lnSpc>
                          <a:spcPct val="100000"/>
                        </a:lnSpc>
                        <a:spcBef>
                          <a:spcPts val="325"/>
                        </a:spcBef>
                      </a:pPr>
                      <a:r>
                        <a:rPr dirty="0" sz="1400">
                          <a:solidFill>
                            <a:srgbClr val="333333"/>
                          </a:solidFill>
                          <a:latin typeface="Microsoft JhengHei"/>
                          <a:cs typeface="Microsoft JhengHei"/>
                        </a:rPr>
                        <a:t>B-3</a:t>
                      </a:r>
                      <a:r>
                        <a:rPr dirty="0" sz="1400" spc="-20">
                          <a:solidFill>
                            <a:srgbClr val="333333"/>
                          </a:solidFill>
                          <a:latin typeface="Microsoft JhengHei"/>
                          <a:cs typeface="Microsoft JhengHei"/>
                        </a:rPr>
                        <a:t> 能源需求業</a:t>
                      </a:r>
                      <a:endParaRPr sz="1400">
                        <a:latin typeface="Microsoft JhengHei"/>
                        <a:cs typeface="Microsoft JhengHei"/>
                      </a:endParaRPr>
                    </a:p>
                  </a:txBody>
                  <a:tcPr marL="0" marR="0" marB="0" marT="41275">
                    <a:lnL w="12700">
                      <a:solidFill>
                        <a:srgbClr val="000000"/>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ACC178"/>
                    </a:solidFill>
                  </a:tcPr>
                </a:tc>
                <a:tc>
                  <a:txBody>
                    <a:bodyPr/>
                    <a:lstStyle/>
                    <a:p>
                      <a:pPr algn="ctr" marL="2540">
                        <a:lnSpc>
                          <a:spcPct val="100000"/>
                        </a:lnSpc>
                        <a:spcBef>
                          <a:spcPts val="325"/>
                        </a:spcBef>
                      </a:pPr>
                      <a:r>
                        <a:rPr dirty="0" sz="1400" spc="-50">
                          <a:latin typeface="Microsoft JhengHei"/>
                          <a:cs typeface="Microsoft JhengHei"/>
                        </a:rPr>
                        <a:t>V</a:t>
                      </a:r>
                      <a:endParaRPr sz="1400">
                        <a:latin typeface="Microsoft JhengHei"/>
                        <a:cs typeface="Microsoft JhengHei"/>
                      </a:endParaRPr>
                    </a:p>
                  </a:txBody>
                  <a:tcPr marL="0" marR="0" marB="0" marT="41275">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E7E6E6"/>
                    </a:solidFill>
                  </a:tcPr>
                </a:tc>
                <a:tc>
                  <a:txBody>
                    <a:bodyPr/>
                    <a:lstStyle/>
                    <a:p>
                      <a:pPr algn="ctr" marL="1905">
                        <a:lnSpc>
                          <a:spcPct val="100000"/>
                        </a:lnSpc>
                        <a:spcBef>
                          <a:spcPts val="325"/>
                        </a:spcBef>
                      </a:pPr>
                      <a:r>
                        <a:rPr dirty="0" sz="1400" spc="-50">
                          <a:latin typeface="Microsoft JhengHei"/>
                          <a:cs typeface="Microsoft JhengHei"/>
                        </a:rPr>
                        <a:t>V</a:t>
                      </a:r>
                      <a:endParaRPr sz="1400">
                        <a:latin typeface="Microsoft JhengHei"/>
                        <a:cs typeface="Microsoft JhengHei"/>
                      </a:endParaRPr>
                    </a:p>
                  </a:txBody>
                  <a:tcPr marL="0" marR="0" marB="0" marT="41275">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E7E6E6"/>
                    </a:solidFill>
                  </a:tcPr>
                </a:tc>
                <a:tc>
                  <a:txBody>
                    <a:bodyPr/>
                    <a:lstStyle/>
                    <a:p>
                      <a:pPr algn="ctr" marL="2540">
                        <a:lnSpc>
                          <a:spcPct val="100000"/>
                        </a:lnSpc>
                        <a:spcBef>
                          <a:spcPts val="325"/>
                        </a:spcBef>
                      </a:pPr>
                      <a:r>
                        <a:rPr dirty="0" sz="1400" spc="-50">
                          <a:latin typeface="Microsoft JhengHei"/>
                          <a:cs typeface="Microsoft JhengHei"/>
                        </a:rPr>
                        <a:t>V</a:t>
                      </a:r>
                      <a:endParaRPr sz="1400">
                        <a:latin typeface="Microsoft JhengHei"/>
                        <a:cs typeface="Microsoft JhengHei"/>
                      </a:endParaRPr>
                    </a:p>
                  </a:txBody>
                  <a:tcPr marL="0" marR="0" marB="0" marT="41275">
                    <a:lnL w="6350">
                      <a:solidFill>
                        <a:srgbClr val="D9D9D9"/>
                      </a:solidFill>
                      <a:prstDash val="solid"/>
                    </a:lnL>
                    <a:lnR w="12700">
                      <a:solidFill>
                        <a:srgbClr val="000000"/>
                      </a:solidFill>
                      <a:prstDash val="solid"/>
                    </a:lnR>
                    <a:lnT w="6350">
                      <a:solidFill>
                        <a:srgbClr val="D9D9D9"/>
                      </a:solidFill>
                      <a:prstDash val="solid"/>
                    </a:lnT>
                    <a:lnB w="6350">
                      <a:solidFill>
                        <a:srgbClr val="D9D9D9"/>
                      </a:solidFill>
                      <a:prstDash val="solid"/>
                    </a:lnB>
                    <a:solidFill>
                      <a:srgbClr val="E7E6E6"/>
                    </a:solidFill>
                  </a:tcPr>
                </a:tc>
              </a:tr>
              <a:tr h="280670">
                <a:tc>
                  <a:txBody>
                    <a:bodyPr/>
                    <a:lstStyle/>
                    <a:p>
                      <a:pPr marL="53975">
                        <a:lnSpc>
                          <a:spcPct val="100000"/>
                        </a:lnSpc>
                        <a:spcBef>
                          <a:spcPts val="325"/>
                        </a:spcBef>
                      </a:pPr>
                      <a:r>
                        <a:rPr dirty="0" sz="1400">
                          <a:solidFill>
                            <a:srgbClr val="333333"/>
                          </a:solidFill>
                          <a:latin typeface="Microsoft JhengHei"/>
                          <a:cs typeface="Microsoft JhengHei"/>
                        </a:rPr>
                        <a:t>B-4</a:t>
                      </a:r>
                      <a:r>
                        <a:rPr dirty="0" sz="1400" spc="-20">
                          <a:solidFill>
                            <a:srgbClr val="333333"/>
                          </a:solidFill>
                          <a:latin typeface="Microsoft JhengHei"/>
                          <a:cs typeface="Microsoft JhengHei"/>
                        </a:rPr>
                        <a:t> 製造工業</a:t>
                      </a:r>
                      <a:endParaRPr sz="1400">
                        <a:latin typeface="Microsoft JhengHei"/>
                        <a:cs typeface="Microsoft JhengHei"/>
                      </a:endParaRPr>
                    </a:p>
                  </a:txBody>
                  <a:tcPr marL="0" marR="0" marB="0" marT="41275">
                    <a:lnL w="12700">
                      <a:solidFill>
                        <a:srgbClr val="000000"/>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ACC178"/>
                    </a:solidFill>
                  </a:tcPr>
                </a:tc>
                <a:tc>
                  <a:txBody>
                    <a:bodyPr/>
                    <a:lstStyle/>
                    <a:p>
                      <a:pPr algn="ctr" marL="2540">
                        <a:lnSpc>
                          <a:spcPct val="100000"/>
                        </a:lnSpc>
                        <a:spcBef>
                          <a:spcPts val="325"/>
                        </a:spcBef>
                      </a:pPr>
                      <a:r>
                        <a:rPr dirty="0" sz="1400" spc="-50">
                          <a:latin typeface="Microsoft JhengHei"/>
                          <a:cs typeface="Microsoft JhengHei"/>
                        </a:rPr>
                        <a:t>V</a:t>
                      </a:r>
                      <a:endParaRPr sz="1400">
                        <a:latin typeface="Microsoft JhengHei"/>
                        <a:cs typeface="Microsoft JhengHei"/>
                      </a:endParaRPr>
                    </a:p>
                  </a:txBody>
                  <a:tcPr marL="0" marR="0" marB="0" marT="41275">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tcPr>
                </a:tc>
                <a:tc>
                  <a:txBody>
                    <a:bodyPr/>
                    <a:lstStyle/>
                    <a:p>
                      <a:pPr algn="ctr" marL="1905">
                        <a:lnSpc>
                          <a:spcPct val="100000"/>
                        </a:lnSpc>
                        <a:spcBef>
                          <a:spcPts val="325"/>
                        </a:spcBef>
                      </a:pPr>
                      <a:r>
                        <a:rPr dirty="0" sz="1400" spc="-50">
                          <a:latin typeface="Microsoft JhengHei"/>
                          <a:cs typeface="Microsoft JhengHei"/>
                        </a:rPr>
                        <a:t>V</a:t>
                      </a:r>
                      <a:endParaRPr sz="1400">
                        <a:latin typeface="Microsoft JhengHei"/>
                        <a:cs typeface="Microsoft JhengHei"/>
                      </a:endParaRPr>
                    </a:p>
                  </a:txBody>
                  <a:tcPr marL="0" marR="0" marB="0" marT="41275">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tcPr>
                </a:tc>
                <a:tc>
                  <a:txBody>
                    <a:bodyPr/>
                    <a:lstStyle/>
                    <a:p>
                      <a:pPr algn="ctr" marL="2540">
                        <a:lnSpc>
                          <a:spcPct val="100000"/>
                        </a:lnSpc>
                        <a:spcBef>
                          <a:spcPts val="325"/>
                        </a:spcBef>
                      </a:pPr>
                      <a:r>
                        <a:rPr dirty="0" sz="1400" spc="-50">
                          <a:latin typeface="Microsoft JhengHei"/>
                          <a:cs typeface="Microsoft JhengHei"/>
                        </a:rPr>
                        <a:t>V</a:t>
                      </a:r>
                      <a:endParaRPr sz="1400">
                        <a:latin typeface="Microsoft JhengHei"/>
                        <a:cs typeface="Microsoft JhengHei"/>
                      </a:endParaRPr>
                    </a:p>
                  </a:txBody>
                  <a:tcPr marL="0" marR="0" marB="0" marT="41275">
                    <a:lnL w="6350">
                      <a:solidFill>
                        <a:srgbClr val="D9D9D9"/>
                      </a:solidFill>
                      <a:prstDash val="solid"/>
                    </a:lnL>
                    <a:lnR w="12700">
                      <a:solidFill>
                        <a:srgbClr val="000000"/>
                      </a:solidFill>
                      <a:prstDash val="solid"/>
                    </a:lnR>
                    <a:lnT w="6350">
                      <a:solidFill>
                        <a:srgbClr val="D9D9D9"/>
                      </a:solidFill>
                      <a:prstDash val="solid"/>
                    </a:lnT>
                    <a:lnB w="6350">
                      <a:solidFill>
                        <a:srgbClr val="D9D9D9"/>
                      </a:solidFill>
                      <a:prstDash val="solid"/>
                    </a:lnB>
                  </a:tcPr>
                </a:tc>
              </a:tr>
              <a:tr h="280670">
                <a:tc>
                  <a:txBody>
                    <a:bodyPr/>
                    <a:lstStyle/>
                    <a:p>
                      <a:pPr marL="53975">
                        <a:lnSpc>
                          <a:spcPct val="100000"/>
                        </a:lnSpc>
                        <a:spcBef>
                          <a:spcPts val="325"/>
                        </a:spcBef>
                      </a:pPr>
                      <a:r>
                        <a:rPr dirty="0" sz="1400">
                          <a:solidFill>
                            <a:srgbClr val="333333"/>
                          </a:solidFill>
                          <a:latin typeface="Microsoft JhengHei"/>
                          <a:cs typeface="Microsoft JhengHei"/>
                        </a:rPr>
                        <a:t>B-5</a:t>
                      </a:r>
                      <a:r>
                        <a:rPr dirty="0" sz="1400" spc="-20">
                          <a:solidFill>
                            <a:srgbClr val="333333"/>
                          </a:solidFill>
                          <a:latin typeface="Microsoft JhengHei"/>
                          <a:cs typeface="Microsoft JhengHei"/>
                        </a:rPr>
                        <a:t> 化學製造業</a:t>
                      </a:r>
                      <a:endParaRPr sz="1400">
                        <a:latin typeface="Microsoft JhengHei"/>
                        <a:cs typeface="Microsoft JhengHei"/>
                      </a:endParaRPr>
                    </a:p>
                  </a:txBody>
                  <a:tcPr marL="0" marR="0" marB="0" marT="41275">
                    <a:lnL w="12700">
                      <a:solidFill>
                        <a:srgbClr val="000000"/>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ACC178"/>
                    </a:solidFill>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E7E6E6"/>
                    </a:solidFill>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E7E6E6"/>
                    </a:solidFill>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12700">
                      <a:solidFill>
                        <a:srgbClr val="000000"/>
                      </a:solidFill>
                      <a:prstDash val="solid"/>
                    </a:lnR>
                    <a:lnT w="6350">
                      <a:solidFill>
                        <a:srgbClr val="D9D9D9"/>
                      </a:solidFill>
                      <a:prstDash val="solid"/>
                    </a:lnT>
                    <a:lnB w="6350">
                      <a:solidFill>
                        <a:srgbClr val="D9D9D9"/>
                      </a:solidFill>
                      <a:prstDash val="solid"/>
                    </a:lnB>
                    <a:solidFill>
                      <a:srgbClr val="E7E6E6"/>
                    </a:solidFill>
                  </a:tcPr>
                </a:tc>
              </a:tr>
              <a:tr h="280670">
                <a:tc>
                  <a:txBody>
                    <a:bodyPr/>
                    <a:lstStyle/>
                    <a:p>
                      <a:pPr marL="53975">
                        <a:lnSpc>
                          <a:spcPct val="100000"/>
                        </a:lnSpc>
                        <a:spcBef>
                          <a:spcPts val="325"/>
                        </a:spcBef>
                      </a:pPr>
                      <a:r>
                        <a:rPr dirty="0" sz="1400">
                          <a:solidFill>
                            <a:srgbClr val="333333"/>
                          </a:solidFill>
                          <a:latin typeface="Microsoft JhengHei"/>
                          <a:cs typeface="Microsoft JhengHei"/>
                        </a:rPr>
                        <a:t>B-6</a:t>
                      </a:r>
                      <a:r>
                        <a:rPr dirty="0" sz="1400" spc="-20">
                          <a:solidFill>
                            <a:srgbClr val="333333"/>
                          </a:solidFill>
                          <a:latin typeface="Microsoft JhengHei"/>
                          <a:cs typeface="Microsoft JhengHei"/>
                        </a:rPr>
                        <a:t> 運輸業</a:t>
                      </a:r>
                      <a:endParaRPr sz="1400">
                        <a:latin typeface="Microsoft JhengHei"/>
                        <a:cs typeface="Microsoft JhengHei"/>
                      </a:endParaRPr>
                    </a:p>
                  </a:txBody>
                  <a:tcPr marL="0" marR="0" marB="0" marT="41275">
                    <a:lnL w="12700">
                      <a:solidFill>
                        <a:srgbClr val="000000"/>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ACC178"/>
                    </a:solidFill>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tcPr>
                </a:tc>
                <a:tc>
                  <a:txBody>
                    <a:bodyPr/>
                    <a:lstStyle/>
                    <a:p>
                      <a:pPr algn="ctr" marL="1905">
                        <a:lnSpc>
                          <a:spcPct val="100000"/>
                        </a:lnSpc>
                        <a:spcBef>
                          <a:spcPts val="325"/>
                        </a:spcBef>
                      </a:pPr>
                      <a:r>
                        <a:rPr dirty="0" sz="1400" spc="-50">
                          <a:latin typeface="Microsoft JhengHei"/>
                          <a:cs typeface="Microsoft JhengHei"/>
                        </a:rPr>
                        <a:t>V</a:t>
                      </a:r>
                      <a:endParaRPr sz="1400">
                        <a:latin typeface="Microsoft JhengHei"/>
                        <a:cs typeface="Microsoft JhengHei"/>
                      </a:endParaRPr>
                    </a:p>
                  </a:txBody>
                  <a:tcPr marL="0" marR="0" marB="0" marT="41275">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tcPr>
                </a:tc>
                <a:tc>
                  <a:txBody>
                    <a:bodyPr/>
                    <a:lstStyle/>
                    <a:p>
                      <a:pPr algn="ctr" marL="2540">
                        <a:lnSpc>
                          <a:spcPct val="100000"/>
                        </a:lnSpc>
                        <a:spcBef>
                          <a:spcPts val="325"/>
                        </a:spcBef>
                      </a:pPr>
                      <a:r>
                        <a:rPr dirty="0" sz="1400" spc="-50">
                          <a:latin typeface="Microsoft JhengHei"/>
                          <a:cs typeface="Microsoft JhengHei"/>
                        </a:rPr>
                        <a:t>V</a:t>
                      </a:r>
                      <a:endParaRPr sz="1400">
                        <a:latin typeface="Microsoft JhengHei"/>
                        <a:cs typeface="Microsoft JhengHei"/>
                      </a:endParaRPr>
                    </a:p>
                  </a:txBody>
                  <a:tcPr marL="0" marR="0" marB="0" marT="41275">
                    <a:lnL w="6350">
                      <a:solidFill>
                        <a:srgbClr val="D9D9D9"/>
                      </a:solidFill>
                      <a:prstDash val="solid"/>
                    </a:lnL>
                    <a:lnR w="12700">
                      <a:solidFill>
                        <a:srgbClr val="000000"/>
                      </a:solidFill>
                      <a:prstDash val="solid"/>
                    </a:lnR>
                    <a:lnT w="6350">
                      <a:solidFill>
                        <a:srgbClr val="D9D9D9"/>
                      </a:solidFill>
                      <a:prstDash val="solid"/>
                    </a:lnT>
                    <a:lnB w="6350">
                      <a:solidFill>
                        <a:srgbClr val="D9D9D9"/>
                      </a:solidFill>
                      <a:prstDash val="solid"/>
                    </a:lnB>
                  </a:tcPr>
                </a:tc>
              </a:tr>
              <a:tr h="280670">
                <a:tc>
                  <a:txBody>
                    <a:bodyPr/>
                    <a:lstStyle/>
                    <a:p>
                      <a:pPr marL="53975">
                        <a:lnSpc>
                          <a:spcPct val="100000"/>
                        </a:lnSpc>
                        <a:spcBef>
                          <a:spcPts val="325"/>
                        </a:spcBef>
                      </a:pPr>
                      <a:r>
                        <a:rPr dirty="0" sz="1400">
                          <a:solidFill>
                            <a:srgbClr val="333333"/>
                          </a:solidFill>
                          <a:latin typeface="Microsoft JhengHei"/>
                          <a:cs typeface="Microsoft JhengHei"/>
                        </a:rPr>
                        <a:t>B-7</a:t>
                      </a:r>
                      <a:r>
                        <a:rPr dirty="0" sz="1400" spc="-20">
                          <a:solidFill>
                            <a:srgbClr val="333333"/>
                          </a:solidFill>
                          <a:latin typeface="Microsoft JhengHei"/>
                          <a:cs typeface="Microsoft JhengHei"/>
                        </a:rPr>
                        <a:t> 金屬製造業</a:t>
                      </a:r>
                      <a:endParaRPr sz="1400">
                        <a:latin typeface="Microsoft JhengHei"/>
                        <a:cs typeface="Microsoft JhengHei"/>
                      </a:endParaRPr>
                    </a:p>
                  </a:txBody>
                  <a:tcPr marL="0" marR="0" marB="0" marT="41275">
                    <a:lnL w="12700">
                      <a:solidFill>
                        <a:srgbClr val="000000"/>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ACC178"/>
                    </a:solidFill>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E7E6E6"/>
                    </a:solidFill>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E7E6E6"/>
                    </a:solidFill>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12700">
                      <a:solidFill>
                        <a:srgbClr val="000000"/>
                      </a:solidFill>
                      <a:prstDash val="solid"/>
                    </a:lnR>
                    <a:lnT w="6350">
                      <a:solidFill>
                        <a:srgbClr val="D9D9D9"/>
                      </a:solidFill>
                      <a:prstDash val="solid"/>
                    </a:lnT>
                    <a:lnB w="6350">
                      <a:solidFill>
                        <a:srgbClr val="D9D9D9"/>
                      </a:solidFill>
                      <a:prstDash val="solid"/>
                    </a:lnB>
                    <a:solidFill>
                      <a:srgbClr val="E7E6E6"/>
                    </a:solidFill>
                  </a:tcPr>
                </a:tc>
              </a:tr>
              <a:tr h="280670">
                <a:tc>
                  <a:txBody>
                    <a:bodyPr/>
                    <a:lstStyle/>
                    <a:p>
                      <a:pPr marL="53975">
                        <a:lnSpc>
                          <a:spcPct val="100000"/>
                        </a:lnSpc>
                        <a:spcBef>
                          <a:spcPts val="325"/>
                        </a:spcBef>
                      </a:pPr>
                      <a:r>
                        <a:rPr dirty="0" sz="1400">
                          <a:solidFill>
                            <a:srgbClr val="333333"/>
                          </a:solidFill>
                          <a:latin typeface="Microsoft JhengHei"/>
                          <a:cs typeface="Microsoft JhengHei"/>
                        </a:rPr>
                        <a:t>B-8</a:t>
                      </a:r>
                      <a:r>
                        <a:rPr dirty="0" sz="1400" spc="-15">
                          <a:solidFill>
                            <a:srgbClr val="333333"/>
                          </a:solidFill>
                          <a:latin typeface="Microsoft JhengHei"/>
                          <a:cs typeface="Microsoft JhengHei"/>
                        </a:rPr>
                        <a:t> 來自燃料(固定、油及氣體)之逸散</a:t>
                      </a:r>
                      <a:endParaRPr sz="1400">
                        <a:latin typeface="Microsoft JhengHei"/>
                        <a:cs typeface="Microsoft JhengHei"/>
                      </a:endParaRPr>
                    </a:p>
                  </a:txBody>
                  <a:tcPr marL="0" marR="0" marB="0" marT="41275">
                    <a:lnL w="12700">
                      <a:solidFill>
                        <a:srgbClr val="000000"/>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ACC178"/>
                    </a:solidFill>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12700">
                      <a:solidFill>
                        <a:srgbClr val="000000"/>
                      </a:solidFill>
                      <a:prstDash val="solid"/>
                    </a:lnR>
                    <a:lnT w="6350">
                      <a:solidFill>
                        <a:srgbClr val="D9D9D9"/>
                      </a:solidFill>
                      <a:prstDash val="solid"/>
                    </a:lnT>
                    <a:lnB w="6350">
                      <a:solidFill>
                        <a:srgbClr val="D9D9D9"/>
                      </a:solidFill>
                      <a:prstDash val="solid"/>
                    </a:lnB>
                  </a:tcPr>
                </a:tc>
              </a:tr>
              <a:tr h="280670">
                <a:tc>
                  <a:txBody>
                    <a:bodyPr/>
                    <a:lstStyle/>
                    <a:p>
                      <a:pPr marL="53975">
                        <a:lnSpc>
                          <a:spcPct val="100000"/>
                        </a:lnSpc>
                        <a:spcBef>
                          <a:spcPts val="325"/>
                        </a:spcBef>
                      </a:pPr>
                      <a:r>
                        <a:rPr dirty="0" sz="1400">
                          <a:solidFill>
                            <a:srgbClr val="333333"/>
                          </a:solidFill>
                          <a:latin typeface="Microsoft JhengHei"/>
                          <a:cs typeface="Microsoft JhengHei"/>
                        </a:rPr>
                        <a:t>B-9</a:t>
                      </a:r>
                      <a:r>
                        <a:rPr dirty="0" sz="1400" spc="-25">
                          <a:solidFill>
                            <a:srgbClr val="333333"/>
                          </a:solidFill>
                          <a:latin typeface="Microsoft JhengHei"/>
                          <a:cs typeface="Microsoft JhengHei"/>
                        </a:rPr>
                        <a:t> 來自鹵化碳及氟硫化物製造程序之逸散</a:t>
                      </a:r>
                      <a:endParaRPr sz="1400">
                        <a:latin typeface="Microsoft JhengHei"/>
                        <a:cs typeface="Microsoft JhengHei"/>
                      </a:endParaRPr>
                    </a:p>
                  </a:txBody>
                  <a:tcPr marL="0" marR="0" marB="0" marT="41275">
                    <a:lnL w="12700">
                      <a:solidFill>
                        <a:srgbClr val="000000"/>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ACC178"/>
                    </a:solidFill>
                  </a:tcPr>
                </a:tc>
                <a:tc>
                  <a:txBody>
                    <a:bodyPr/>
                    <a:lstStyle/>
                    <a:p>
                      <a:pPr algn="ctr" marL="2540">
                        <a:lnSpc>
                          <a:spcPct val="100000"/>
                        </a:lnSpc>
                        <a:spcBef>
                          <a:spcPts val="325"/>
                        </a:spcBef>
                      </a:pPr>
                      <a:r>
                        <a:rPr dirty="0" sz="1400" spc="-50">
                          <a:latin typeface="Microsoft JhengHei"/>
                          <a:cs typeface="Microsoft JhengHei"/>
                        </a:rPr>
                        <a:t>V</a:t>
                      </a:r>
                      <a:endParaRPr sz="1400">
                        <a:latin typeface="Microsoft JhengHei"/>
                        <a:cs typeface="Microsoft JhengHei"/>
                      </a:endParaRPr>
                    </a:p>
                  </a:txBody>
                  <a:tcPr marL="0" marR="0" marB="0" marT="41275">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E7E6E6"/>
                    </a:solidFill>
                  </a:tcPr>
                </a:tc>
                <a:tc>
                  <a:txBody>
                    <a:bodyPr/>
                    <a:lstStyle/>
                    <a:p>
                      <a:pPr algn="ctr" marL="1905">
                        <a:lnSpc>
                          <a:spcPct val="100000"/>
                        </a:lnSpc>
                        <a:spcBef>
                          <a:spcPts val="325"/>
                        </a:spcBef>
                      </a:pPr>
                      <a:r>
                        <a:rPr dirty="0" sz="1400" spc="-50">
                          <a:latin typeface="Microsoft JhengHei"/>
                          <a:cs typeface="Microsoft JhengHei"/>
                        </a:rPr>
                        <a:t>V</a:t>
                      </a:r>
                      <a:endParaRPr sz="1400">
                        <a:latin typeface="Microsoft JhengHei"/>
                        <a:cs typeface="Microsoft JhengHei"/>
                      </a:endParaRPr>
                    </a:p>
                  </a:txBody>
                  <a:tcPr marL="0" marR="0" marB="0" marT="41275">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E7E6E6"/>
                    </a:solidFill>
                  </a:tcPr>
                </a:tc>
                <a:tc>
                  <a:txBody>
                    <a:bodyPr/>
                    <a:lstStyle/>
                    <a:p>
                      <a:pPr algn="ctr" marL="2540">
                        <a:lnSpc>
                          <a:spcPct val="100000"/>
                        </a:lnSpc>
                        <a:spcBef>
                          <a:spcPts val="325"/>
                        </a:spcBef>
                      </a:pPr>
                      <a:r>
                        <a:rPr dirty="0" sz="1400" spc="-50">
                          <a:latin typeface="Microsoft JhengHei"/>
                          <a:cs typeface="Microsoft JhengHei"/>
                        </a:rPr>
                        <a:t>V</a:t>
                      </a:r>
                      <a:endParaRPr sz="1400">
                        <a:latin typeface="Microsoft JhengHei"/>
                        <a:cs typeface="Microsoft JhengHei"/>
                      </a:endParaRPr>
                    </a:p>
                  </a:txBody>
                  <a:tcPr marL="0" marR="0" marB="0" marT="41275">
                    <a:lnL w="6350">
                      <a:solidFill>
                        <a:srgbClr val="D9D9D9"/>
                      </a:solidFill>
                      <a:prstDash val="solid"/>
                    </a:lnL>
                    <a:lnR w="12700">
                      <a:solidFill>
                        <a:srgbClr val="000000"/>
                      </a:solidFill>
                      <a:prstDash val="solid"/>
                    </a:lnR>
                    <a:lnT w="6350">
                      <a:solidFill>
                        <a:srgbClr val="D9D9D9"/>
                      </a:solidFill>
                      <a:prstDash val="solid"/>
                    </a:lnT>
                    <a:lnB w="6350">
                      <a:solidFill>
                        <a:srgbClr val="D9D9D9"/>
                      </a:solidFill>
                      <a:prstDash val="solid"/>
                    </a:lnB>
                    <a:solidFill>
                      <a:srgbClr val="E7E6E6"/>
                    </a:solidFill>
                  </a:tcPr>
                </a:tc>
              </a:tr>
              <a:tr h="280670">
                <a:tc>
                  <a:txBody>
                    <a:bodyPr/>
                    <a:lstStyle/>
                    <a:p>
                      <a:pPr marL="53975">
                        <a:lnSpc>
                          <a:spcPct val="100000"/>
                        </a:lnSpc>
                        <a:spcBef>
                          <a:spcPts val="325"/>
                        </a:spcBef>
                      </a:pPr>
                      <a:r>
                        <a:rPr dirty="0" sz="1400">
                          <a:solidFill>
                            <a:srgbClr val="333333"/>
                          </a:solidFill>
                          <a:latin typeface="Microsoft JhengHei"/>
                          <a:cs typeface="Microsoft JhengHei"/>
                        </a:rPr>
                        <a:t>B-10</a:t>
                      </a:r>
                      <a:r>
                        <a:rPr dirty="0" sz="1400" spc="-15">
                          <a:solidFill>
                            <a:srgbClr val="333333"/>
                          </a:solidFill>
                          <a:latin typeface="Microsoft JhengHei"/>
                          <a:cs typeface="Microsoft JhengHei"/>
                        </a:rPr>
                        <a:t> 廢棄物處理及棄置</a:t>
                      </a:r>
                      <a:endParaRPr sz="1400">
                        <a:latin typeface="Microsoft JhengHei"/>
                        <a:cs typeface="Microsoft JhengHei"/>
                      </a:endParaRPr>
                    </a:p>
                  </a:txBody>
                  <a:tcPr marL="0" marR="0" marB="0" marT="41275">
                    <a:lnL w="12700">
                      <a:solidFill>
                        <a:srgbClr val="000000"/>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ACC178"/>
                    </a:solidFill>
                  </a:tcPr>
                </a:tc>
                <a:tc>
                  <a:txBody>
                    <a:bodyPr/>
                    <a:lstStyle/>
                    <a:p>
                      <a:pPr algn="ctr" marL="2540">
                        <a:lnSpc>
                          <a:spcPct val="100000"/>
                        </a:lnSpc>
                        <a:spcBef>
                          <a:spcPts val="325"/>
                        </a:spcBef>
                      </a:pPr>
                      <a:r>
                        <a:rPr dirty="0" sz="1400" spc="-50">
                          <a:latin typeface="Microsoft JhengHei"/>
                          <a:cs typeface="Microsoft JhengHei"/>
                        </a:rPr>
                        <a:t>V</a:t>
                      </a:r>
                      <a:endParaRPr sz="1400">
                        <a:latin typeface="Microsoft JhengHei"/>
                        <a:cs typeface="Microsoft JhengHei"/>
                      </a:endParaRPr>
                    </a:p>
                  </a:txBody>
                  <a:tcPr marL="0" marR="0" marB="0" marT="41275">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tcPr>
                </a:tc>
                <a:tc>
                  <a:txBody>
                    <a:bodyPr/>
                    <a:lstStyle/>
                    <a:p>
                      <a:pPr algn="ctr" marL="2540">
                        <a:lnSpc>
                          <a:spcPct val="100000"/>
                        </a:lnSpc>
                        <a:spcBef>
                          <a:spcPts val="325"/>
                        </a:spcBef>
                      </a:pPr>
                      <a:r>
                        <a:rPr dirty="0" sz="1400" spc="-50">
                          <a:latin typeface="Microsoft JhengHei"/>
                          <a:cs typeface="Microsoft JhengHei"/>
                        </a:rPr>
                        <a:t>V</a:t>
                      </a:r>
                      <a:endParaRPr sz="1400">
                        <a:latin typeface="Microsoft JhengHei"/>
                        <a:cs typeface="Microsoft JhengHei"/>
                      </a:endParaRPr>
                    </a:p>
                  </a:txBody>
                  <a:tcPr marL="0" marR="0" marB="0" marT="41275">
                    <a:lnL w="6350">
                      <a:solidFill>
                        <a:srgbClr val="D9D9D9"/>
                      </a:solidFill>
                      <a:prstDash val="solid"/>
                    </a:lnL>
                    <a:lnR w="12700">
                      <a:solidFill>
                        <a:srgbClr val="000000"/>
                      </a:solidFill>
                      <a:prstDash val="solid"/>
                    </a:lnR>
                    <a:lnT w="6350">
                      <a:solidFill>
                        <a:srgbClr val="D9D9D9"/>
                      </a:solidFill>
                      <a:prstDash val="solid"/>
                    </a:lnT>
                    <a:lnB w="6350">
                      <a:solidFill>
                        <a:srgbClr val="D9D9D9"/>
                      </a:solidFill>
                      <a:prstDash val="solid"/>
                    </a:lnB>
                  </a:tcPr>
                </a:tc>
              </a:tr>
              <a:tr h="280670">
                <a:tc>
                  <a:txBody>
                    <a:bodyPr/>
                    <a:lstStyle/>
                    <a:p>
                      <a:pPr marL="53975">
                        <a:lnSpc>
                          <a:spcPct val="100000"/>
                        </a:lnSpc>
                        <a:spcBef>
                          <a:spcPts val="330"/>
                        </a:spcBef>
                      </a:pPr>
                      <a:r>
                        <a:rPr dirty="0" sz="1400">
                          <a:solidFill>
                            <a:srgbClr val="333333"/>
                          </a:solidFill>
                          <a:latin typeface="Microsoft JhengHei"/>
                          <a:cs typeface="Microsoft JhengHei"/>
                        </a:rPr>
                        <a:t>B-11</a:t>
                      </a:r>
                      <a:r>
                        <a:rPr dirty="0" sz="1400" spc="-20">
                          <a:solidFill>
                            <a:srgbClr val="333333"/>
                          </a:solidFill>
                          <a:latin typeface="Microsoft JhengHei"/>
                          <a:cs typeface="Microsoft JhengHei"/>
                        </a:rPr>
                        <a:t> 林業</a:t>
                      </a:r>
                      <a:endParaRPr sz="1400">
                        <a:latin typeface="Microsoft JhengHei"/>
                        <a:cs typeface="Microsoft JhengHei"/>
                      </a:endParaRPr>
                    </a:p>
                  </a:txBody>
                  <a:tcPr marL="0" marR="0" marB="0" marT="41910">
                    <a:lnL w="12700">
                      <a:solidFill>
                        <a:srgbClr val="000000"/>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ACC178"/>
                    </a:solidFill>
                  </a:tcPr>
                </a:tc>
                <a:tc>
                  <a:txBody>
                    <a:bodyPr/>
                    <a:lstStyle/>
                    <a:p>
                      <a:pPr algn="ctr" marL="2540">
                        <a:lnSpc>
                          <a:spcPct val="100000"/>
                        </a:lnSpc>
                        <a:spcBef>
                          <a:spcPts val="330"/>
                        </a:spcBef>
                      </a:pPr>
                      <a:r>
                        <a:rPr dirty="0" sz="1400" spc="-50">
                          <a:latin typeface="Microsoft JhengHei"/>
                          <a:cs typeface="Microsoft JhengHei"/>
                        </a:rPr>
                        <a:t>V</a:t>
                      </a:r>
                      <a:endParaRPr sz="1400">
                        <a:latin typeface="Microsoft JhengHei"/>
                        <a:cs typeface="Microsoft JhengHei"/>
                      </a:endParaRPr>
                    </a:p>
                  </a:txBody>
                  <a:tcPr marL="0" marR="0" marB="0" marT="41910">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F1F1F1"/>
                    </a:solidFill>
                  </a:tcPr>
                </a:tc>
                <a:tc>
                  <a:txBody>
                    <a:bodyPr/>
                    <a:lstStyle/>
                    <a:p>
                      <a:pPr algn="ctr" marL="1905">
                        <a:lnSpc>
                          <a:spcPct val="100000"/>
                        </a:lnSpc>
                        <a:spcBef>
                          <a:spcPts val="330"/>
                        </a:spcBef>
                      </a:pPr>
                      <a:r>
                        <a:rPr dirty="0" sz="1400" spc="-50">
                          <a:latin typeface="Microsoft JhengHei"/>
                          <a:cs typeface="Microsoft JhengHei"/>
                        </a:rPr>
                        <a:t>V</a:t>
                      </a:r>
                      <a:endParaRPr sz="1400">
                        <a:latin typeface="Microsoft JhengHei"/>
                        <a:cs typeface="Microsoft JhengHei"/>
                      </a:endParaRPr>
                    </a:p>
                  </a:txBody>
                  <a:tcPr marL="0" marR="0" marB="0" marT="41910">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F1F1F1"/>
                    </a:solidFill>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12700">
                      <a:solidFill>
                        <a:srgbClr val="000000"/>
                      </a:solidFill>
                      <a:prstDash val="solid"/>
                    </a:lnR>
                    <a:lnT w="6350">
                      <a:solidFill>
                        <a:srgbClr val="D9D9D9"/>
                      </a:solidFill>
                      <a:prstDash val="solid"/>
                    </a:lnT>
                    <a:lnB w="6350">
                      <a:solidFill>
                        <a:srgbClr val="D9D9D9"/>
                      </a:solidFill>
                      <a:prstDash val="solid"/>
                    </a:lnB>
                    <a:solidFill>
                      <a:srgbClr val="F1F1F1"/>
                    </a:solidFill>
                  </a:tcPr>
                </a:tc>
              </a:tr>
              <a:tr h="280670">
                <a:tc>
                  <a:txBody>
                    <a:bodyPr/>
                    <a:lstStyle/>
                    <a:p>
                      <a:pPr marL="53975">
                        <a:lnSpc>
                          <a:spcPct val="100000"/>
                        </a:lnSpc>
                        <a:spcBef>
                          <a:spcPts val="330"/>
                        </a:spcBef>
                      </a:pPr>
                      <a:r>
                        <a:rPr dirty="0" sz="1400">
                          <a:solidFill>
                            <a:srgbClr val="333333"/>
                          </a:solidFill>
                          <a:latin typeface="Microsoft JhengHei"/>
                          <a:cs typeface="Microsoft JhengHei"/>
                        </a:rPr>
                        <a:t>B-12</a:t>
                      </a:r>
                      <a:r>
                        <a:rPr dirty="0" sz="1400" spc="-15">
                          <a:solidFill>
                            <a:srgbClr val="333333"/>
                          </a:solidFill>
                          <a:latin typeface="Microsoft JhengHei"/>
                          <a:cs typeface="Microsoft JhengHei"/>
                        </a:rPr>
                        <a:t> 農業及土地利用</a:t>
                      </a:r>
                      <a:endParaRPr sz="1400">
                        <a:latin typeface="Microsoft JhengHei"/>
                        <a:cs typeface="Microsoft JhengHei"/>
                      </a:endParaRPr>
                    </a:p>
                  </a:txBody>
                  <a:tcPr marL="0" marR="0" marB="0" marT="41910">
                    <a:lnL w="12700">
                      <a:solidFill>
                        <a:srgbClr val="000000"/>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ACC178"/>
                    </a:solidFill>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12700">
                      <a:solidFill>
                        <a:srgbClr val="000000"/>
                      </a:solidFill>
                      <a:prstDash val="solid"/>
                    </a:lnR>
                    <a:lnT w="6350">
                      <a:solidFill>
                        <a:srgbClr val="D9D9D9"/>
                      </a:solidFill>
                      <a:prstDash val="solid"/>
                    </a:lnT>
                    <a:lnB w="6350">
                      <a:solidFill>
                        <a:srgbClr val="D9D9D9"/>
                      </a:solidFill>
                      <a:prstDash val="solid"/>
                    </a:lnB>
                  </a:tcPr>
                </a:tc>
              </a:tr>
              <a:tr h="280670">
                <a:tc>
                  <a:txBody>
                    <a:bodyPr/>
                    <a:lstStyle/>
                    <a:p>
                      <a:pPr marL="53975">
                        <a:lnSpc>
                          <a:spcPct val="100000"/>
                        </a:lnSpc>
                        <a:spcBef>
                          <a:spcPts val="330"/>
                        </a:spcBef>
                      </a:pPr>
                      <a:r>
                        <a:rPr dirty="0" sz="1400">
                          <a:solidFill>
                            <a:srgbClr val="333333"/>
                          </a:solidFill>
                          <a:latin typeface="Microsoft JhengHei"/>
                          <a:cs typeface="Microsoft JhengHei"/>
                        </a:rPr>
                        <a:t>B-13</a:t>
                      </a:r>
                      <a:r>
                        <a:rPr dirty="0" sz="1400" spc="-25">
                          <a:solidFill>
                            <a:srgbClr val="333333"/>
                          </a:solidFill>
                          <a:latin typeface="Microsoft JhengHei"/>
                          <a:cs typeface="Microsoft JhengHei"/>
                        </a:rPr>
                        <a:t> 畜牧業</a:t>
                      </a:r>
                      <a:endParaRPr sz="1400">
                        <a:latin typeface="Microsoft JhengHei"/>
                        <a:cs typeface="Microsoft JhengHei"/>
                      </a:endParaRPr>
                    </a:p>
                  </a:txBody>
                  <a:tcPr marL="0" marR="0" marB="0" marT="41910">
                    <a:lnL w="12700">
                      <a:solidFill>
                        <a:srgbClr val="000000"/>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ACC178"/>
                    </a:solidFill>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E7E6E6"/>
                    </a:solidFill>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solidFill>
                      <a:srgbClr val="E7E6E6"/>
                    </a:solidFill>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12700">
                      <a:solidFill>
                        <a:srgbClr val="000000"/>
                      </a:solidFill>
                      <a:prstDash val="solid"/>
                    </a:lnR>
                    <a:lnT w="6350">
                      <a:solidFill>
                        <a:srgbClr val="D9D9D9"/>
                      </a:solidFill>
                      <a:prstDash val="solid"/>
                    </a:lnT>
                    <a:lnB w="6350">
                      <a:solidFill>
                        <a:srgbClr val="D9D9D9"/>
                      </a:solidFill>
                      <a:prstDash val="solid"/>
                    </a:lnB>
                    <a:solidFill>
                      <a:srgbClr val="E7E6E6"/>
                    </a:solidFill>
                  </a:tcPr>
                </a:tc>
              </a:tr>
              <a:tr h="280670">
                <a:tc>
                  <a:txBody>
                    <a:bodyPr/>
                    <a:lstStyle/>
                    <a:p>
                      <a:pPr marL="53975">
                        <a:lnSpc>
                          <a:spcPct val="100000"/>
                        </a:lnSpc>
                        <a:spcBef>
                          <a:spcPts val="330"/>
                        </a:spcBef>
                      </a:pPr>
                      <a:r>
                        <a:rPr dirty="0" sz="1400">
                          <a:solidFill>
                            <a:srgbClr val="333333"/>
                          </a:solidFill>
                          <a:latin typeface="Microsoft JhengHei"/>
                          <a:cs typeface="Microsoft JhengHei"/>
                        </a:rPr>
                        <a:t>B-14</a:t>
                      </a:r>
                      <a:r>
                        <a:rPr dirty="0" sz="1400" spc="-25">
                          <a:solidFill>
                            <a:srgbClr val="333333"/>
                          </a:solidFill>
                          <a:latin typeface="Microsoft JhengHei"/>
                          <a:cs typeface="Microsoft JhengHei"/>
                        </a:rPr>
                        <a:t> 其它</a:t>
                      </a:r>
                      <a:endParaRPr sz="1400">
                        <a:latin typeface="Microsoft JhengHei"/>
                        <a:cs typeface="Microsoft JhengHei"/>
                      </a:endParaRPr>
                    </a:p>
                  </a:txBody>
                  <a:tcPr marL="0" marR="0" marB="0" marT="41910">
                    <a:lnL w="12700">
                      <a:solidFill>
                        <a:srgbClr val="000000"/>
                      </a:solidFill>
                      <a:prstDash val="solid"/>
                    </a:lnL>
                    <a:lnR w="6350">
                      <a:solidFill>
                        <a:srgbClr val="D9D9D9"/>
                      </a:solidFill>
                      <a:prstDash val="solid"/>
                    </a:lnR>
                    <a:lnT w="6350">
                      <a:solidFill>
                        <a:srgbClr val="D9D9D9"/>
                      </a:solidFill>
                      <a:prstDash val="solid"/>
                    </a:lnT>
                    <a:lnB w="12700">
                      <a:solidFill>
                        <a:srgbClr val="000000"/>
                      </a:solidFill>
                      <a:prstDash val="solid"/>
                    </a:lnB>
                    <a:solidFill>
                      <a:srgbClr val="ACC178"/>
                    </a:solidFill>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6350">
                      <a:solidFill>
                        <a:srgbClr val="D9D9D9"/>
                      </a:solidFill>
                      <a:prstDash val="solid"/>
                    </a:lnR>
                    <a:lnT w="6350">
                      <a:solidFill>
                        <a:srgbClr val="D9D9D9"/>
                      </a:solidFill>
                      <a:prstDash val="solid"/>
                    </a:lnT>
                    <a:lnB w="12700">
                      <a:solidFill>
                        <a:srgbClr val="000000"/>
                      </a:solidFill>
                      <a:prstDash val="solid"/>
                    </a:lnB>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6350">
                      <a:solidFill>
                        <a:srgbClr val="D9D9D9"/>
                      </a:solidFill>
                      <a:prstDash val="solid"/>
                    </a:lnR>
                    <a:lnT w="6350">
                      <a:solidFill>
                        <a:srgbClr val="D9D9D9"/>
                      </a:solidFill>
                      <a:prstDash val="solid"/>
                    </a:lnT>
                    <a:lnB w="12700">
                      <a:solidFill>
                        <a:srgbClr val="000000"/>
                      </a:solidFill>
                      <a:prstDash val="solid"/>
                    </a:lnB>
                  </a:tcPr>
                </a:tc>
                <a:tc>
                  <a:txBody>
                    <a:bodyPr/>
                    <a:lstStyle/>
                    <a:p>
                      <a:pPr>
                        <a:lnSpc>
                          <a:spcPct val="100000"/>
                        </a:lnSpc>
                      </a:pPr>
                      <a:endParaRPr sz="1400">
                        <a:latin typeface="Times New Roman"/>
                        <a:cs typeface="Times New Roman"/>
                      </a:endParaRPr>
                    </a:p>
                  </a:txBody>
                  <a:tcPr marL="0" marR="0" marB="0" marT="0">
                    <a:lnL w="6350">
                      <a:solidFill>
                        <a:srgbClr val="D9D9D9"/>
                      </a:solidFill>
                      <a:prstDash val="solid"/>
                    </a:lnL>
                    <a:lnR w="12700">
                      <a:solidFill>
                        <a:srgbClr val="000000"/>
                      </a:solidFill>
                      <a:prstDash val="solid"/>
                    </a:lnR>
                    <a:lnT w="6350">
                      <a:solidFill>
                        <a:srgbClr val="D9D9D9"/>
                      </a:solidFill>
                      <a:prstDash val="solid"/>
                    </a:lnT>
                    <a:lnB w="12700">
                      <a:solidFill>
                        <a:srgbClr val="000000"/>
                      </a:solidFill>
                      <a:prstDash val="solid"/>
                    </a:lnB>
                  </a:tcPr>
                </a:tc>
              </a:tr>
            </a:tbl>
          </a:graphicData>
        </a:graphic>
      </p:graphicFrame>
      <p:sp>
        <p:nvSpPr>
          <p:cNvPr id="4" name="object 4" descr=""/>
          <p:cNvSpPr txBox="1"/>
          <p:nvPr/>
        </p:nvSpPr>
        <p:spPr>
          <a:xfrm>
            <a:off x="479856" y="981836"/>
            <a:ext cx="6198235" cy="574040"/>
          </a:xfrm>
          <a:prstGeom prst="rect">
            <a:avLst/>
          </a:prstGeom>
        </p:spPr>
        <p:txBody>
          <a:bodyPr wrap="square" lIns="0" tIns="12700" rIns="0" bIns="0" rtlCol="0" vert="horz">
            <a:spAutoFit/>
          </a:bodyPr>
          <a:lstStyle/>
          <a:p>
            <a:pPr marL="12700">
              <a:lnSpc>
                <a:spcPct val="100000"/>
              </a:lnSpc>
              <a:spcBef>
                <a:spcPts val="100"/>
              </a:spcBef>
            </a:pPr>
            <a:r>
              <a:rPr dirty="0" sz="1800" spc="-15" b="1">
                <a:solidFill>
                  <a:srgbClr val="0D6FAE"/>
                </a:solidFill>
                <a:latin typeface="Microsoft JhengHei"/>
                <a:cs typeface="Microsoft JhengHei"/>
              </a:rPr>
              <a:t>【查驗資格】</a:t>
            </a:r>
            <a:endParaRPr sz="1800">
              <a:latin typeface="Microsoft JhengHei"/>
              <a:cs typeface="Microsoft JhengHei"/>
            </a:endParaRPr>
          </a:p>
          <a:p>
            <a:pPr marL="12700">
              <a:lnSpc>
                <a:spcPct val="100000"/>
              </a:lnSpc>
            </a:pPr>
            <a:r>
              <a:rPr dirty="0" u="sng" sz="1800" spc="-5">
                <a:uFill>
                  <a:solidFill>
                    <a:srgbClr val="000000"/>
                  </a:solidFill>
                </a:uFill>
                <a:latin typeface="Microsoft JhengHei"/>
                <a:cs typeface="Microsoft JhengHei"/>
              </a:rPr>
              <a:t>查驗機構</a:t>
            </a:r>
            <a:r>
              <a:rPr dirty="0" sz="1800">
                <a:latin typeface="Microsoft JhengHei"/>
                <a:cs typeface="Microsoft JhengHei"/>
              </a:rPr>
              <a:t>及</a:t>
            </a:r>
            <a:r>
              <a:rPr dirty="0" u="sng" sz="1800">
                <a:uFill>
                  <a:solidFill>
                    <a:srgbClr val="000000"/>
                  </a:solidFill>
                </a:uFill>
                <a:latin typeface="Microsoft JhengHei"/>
                <a:cs typeface="Microsoft JhengHei"/>
              </a:rPr>
              <a:t>主導查驗員（小組）</a:t>
            </a:r>
            <a:r>
              <a:rPr dirty="0" sz="1800">
                <a:latin typeface="Microsoft JhengHei"/>
                <a:cs typeface="Microsoft JhengHei"/>
              </a:rPr>
              <a:t>應具有該</a:t>
            </a:r>
            <a:r>
              <a:rPr dirty="0" sz="1800" spc="-5" b="1">
                <a:solidFill>
                  <a:srgbClr val="C00000"/>
                </a:solidFill>
                <a:latin typeface="Microsoft JhengHei"/>
                <a:cs typeface="Microsoft JhengHei"/>
              </a:rPr>
              <a:t>專案類型</a:t>
            </a:r>
            <a:r>
              <a:rPr dirty="0" sz="1800" spc="-10">
                <a:latin typeface="Microsoft JhengHei"/>
                <a:cs typeface="Microsoft JhengHei"/>
              </a:rPr>
              <a:t>查驗資格：</a:t>
            </a:r>
            <a:endParaRPr sz="1800">
              <a:latin typeface="Microsoft JhengHei"/>
              <a:cs typeface="Microsoft JhengHei"/>
            </a:endParaRPr>
          </a:p>
        </p:txBody>
      </p:sp>
      <p:sp>
        <p:nvSpPr>
          <p:cNvPr id="5" name="object 5" descr=""/>
          <p:cNvSpPr txBox="1"/>
          <p:nvPr/>
        </p:nvSpPr>
        <p:spPr>
          <a:xfrm>
            <a:off x="479856" y="1607058"/>
            <a:ext cx="7907020" cy="269240"/>
          </a:xfrm>
          <a:prstGeom prst="rect">
            <a:avLst/>
          </a:prstGeom>
        </p:spPr>
        <p:txBody>
          <a:bodyPr wrap="square" lIns="0" tIns="12065" rIns="0" bIns="0" rtlCol="0" vert="horz">
            <a:spAutoFit/>
          </a:bodyPr>
          <a:lstStyle/>
          <a:p>
            <a:pPr marL="12700">
              <a:lnSpc>
                <a:spcPct val="100000"/>
              </a:lnSpc>
              <a:spcBef>
                <a:spcPts val="95"/>
              </a:spcBef>
            </a:pPr>
            <a:r>
              <a:rPr dirty="0" sz="1600" spc="-25">
                <a:latin typeface="Microsoft JhengHei"/>
                <a:cs typeface="Microsoft JhengHei"/>
              </a:rPr>
              <a:t>事業溫室氣體排放量資訊平台＞查驗管理&gt;合格查驗機構&gt;本署核可查驗項目&gt;</a:t>
            </a:r>
            <a:r>
              <a:rPr dirty="0" sz="1600" spc="-25">
                <a:solidFill>
                  <a:srgbClr val="C00000"/>
                </a:solidFill>
                <a:latin typeface="Microsoft JhengHei"/>
                <a:cs typeface="Microsoft JhengHei"/>
              </a:rPr>
              <a:t>查驗類別</a:t>
            </a:r>
            <a:r>
              <a:rPr dirty="0" sz="1600" spc="-50">
                <a:solidFill>
                  <a:srgbClr val="C00000"/>
                </a:solidFill>
                <a:latin typeface="Microsoft JhengHei"/>
                <a:cs typeface="Microsoft JhengHei"/>
              </a:rPr>
              <a:t>B</a:t>
            </a:r>
            <a:endParaRPr sz="1600">
              <a:latin typeface="Microsoft JhengHei"/>
              <a:cs typeface="Microsoft JhengHei"/>
            </a:endParaRPr>
          </a:p>
        </p:txBody>
      </p:sp>
      <p:sp>
        <p:nvSpPr>
          <p:cNvPr id="6" name="object 6" descr=""/>
          <p:cNvSpPr txBox="1"/>
          <p:nvPr/>
        </p:nvSpPr>
        <p:spPr>
          <a:xfrm>
            <a:off x="7534782" y="1090117"/>
            <a:ext cx="4143375" cy="177800"/>
          </a:xfrm>
          <a:prstGeom prst="rect">
            <a:avLst/>
          </a:prstGeom>
        </p:spPr>
        <p:txBody>
          <a:bodyPr wrap="square" lIns="0" tIns="12065" rIns="0" bIns="0" rtlCol="0" vert="horz">
            <a:spAutoFit/>
          </a:bodyPr>
          <a:lstStyle/>
          <a:p>
            <a:pPr marL="12700">
              <a:lnSpc>
                <a:spcPct val="100000"/>
              </a:lnSpc>
              <a:spcBef>
                <a:spcPts val="95"/>
              </a:spcBef>
            </a:pPr>
            <a:r>
              <a:rPr dirty="0" sz="1000" spc="-15">
                <a:latin typeface="Microsoft JhengHei"/>
                <a:cs typeface="Microsoft JhengHei"/>
              </a:rPr>
              <a:t>資料來源：</a:t>
            </a:r>
            <a:r>
              <a:rPr dirty="0" u="sng" sz="1000" spc="-15">
                <a:uFill>
                  <a:solidFill>
                    <a:srgbClr val="000000"/>
                  </a:solidFill>
                </a:uFill>
                <a:latin typeface="Microsoft JhengHei"/>
                <a:cs typeface="Microsoft JhengHei"/>
                <a:hlinkClick r:id="rId2"/>
              </a:rPr>
              <a:t>合格查驗機構 - 事業溫室氣體排放量資訊平台 (</a:t>
            </a:r>
            <a:r>
              <a:rPr dirty="0" u="sng" sz="1000" spc="-10">
                <a:uFill>
                  <a:solidFill>
                    <a:srgbClr val="000000"/>
                  </a:solidFill>
                </a:uFill>
                <a:latin typeface="Microsoft JhengHei"/>
                <a:cs typeface="Microsoft JhengHei"/>
                <a:hlinkClick r:id="rId2"/>
              </a:rPr>
              <a:t>moenv.gov.tw)</a:t>
            </a:r>
            <a:endParaRPr sz="1000">
              <a:latin typeface="Microsoft JhengHei"/>
              <a:cs typeface="Microsoft JhengHei"/>
            </a:endParaRPr>
          </a:p>
        </p:txBody>
      </p:sp>
      <p:graphicFrame>
        <p:nvGraphicFramePr>
          <p:cNvPr id="7" name="object 7" descr=""/>
          <p:cNvGraphicFramePr>
            <a:graphicFrameLocks noGrp="1"/>
          </p:cNvGraphicFramePr>
          <p:nvPr/>
        </p:nvGraphicFramePr>
        <p:xfrm>
          <a:off x="428078" y="1979802"/>
          <a:ext cx="5271135" cy="4419600"/>
        </p:xfrm>
        <a:graphic>
          <a:graphicData uri="http://schemas.openxmlformats.org/drawingml/2006/table">
            <a:tbl>
              <a:tblPr firstRow="1" bandRow="1">
                <a:tableStyleId>{2D5ABB26-0587-4C30-8999-92F81FD0307C}</a:tableStyleId>
              </a:tblPr>
              <a:tblGrid>
                <a:gridCol w="514350"/>
                <a:gridCol w="4667885"/>
              </a:tblGrid>
              <a:tr h="323850">
                <a:tc gridSpan="2">
                  <a:txBody>
                    <a:bodyPr/>
                    <a:lstStyle/>
                    <a:p>
                      <a:pPr algn="ctr">
                        <a:lnSpc>
                          <a:spcPct val="100000"/>
                        </a:lnSpc>
                        <a:spcBef>
                          <a:spcPts val="420"/>
                        </a:spcBef>
                      </a:pPr>
                      <a:r>
                        <a:rPr dirty="0" sz="1400" spc="-10" b="1">
                          <a:solidFill>
                            <a:srgbClr val="FFFFFF"/>
                          </a:solidFill>
                          <a:latin typeface="Microsoft JhengHei"/>
                          <a:cs typeface="Microsoft JhengHei"/>
                        </a:rPr>
                        <a:t>認證機構名稱及縮寫</a:t>
                      </a:r>
                      <a:endParaRPr sz="1400">
                        <a:latin typeface="Microsoft JhengHei"/>
                        <a:cs typeface="Microsoft JhengHei"/>
                      </a:endParaRPr>
                    </a:p>
                  </a:txBody>
                  <a:tcPr marL="0" marR="0" marB="0" marT="53340">
                    <a:lnL w="12700">
                      <a:solidFill>
                        <a:srgbClr val="000000"/>
                      </a:solidFill>
                      <a:prstDash val="solid"/>
                    </a:lnL>
                    <a:lnR w="12700">
                      <a:solidFill>
                        <a:srgbClr val="000000"/>
                      </a:solidFill>
                      <a:prstDash val="solid"/>
                    </a:lnR>
                    <a:lnT w="12700">
                      <a:solidFill>
                        <a:srgbClr val="000000"/>
                      </a:solidFill>
                      <a:prstDash val="solid"/>
                    </a:lnT>
                    <a:solidFill>
                      <a:srgbClr val="44536A"/>
                    </a:solidFill>
                  </a:tcPr>
                </a:tc>
                <a:tc hMerge="1">
                  <a:txBody>
                    <a:bodyPr/>
                    <a:lstStyle/>
                    <a:p>
                      <a:pPr/>
                    </a:p>
                  </a:txBody>
                  <a:tcPr marL="0" marR="0" marB="0" marT="0"/>
                </a:tc>
              </a:tr>
              <a:tr h="251460">
                <a:tc>
                  <a:txBody>
                    <a:bodyPr/>
                    <a:lstStyle/>
                    <a:p>
                      <a:pPr algn="ctr" marL="95885">
                        <a:lnSpc>
                          <a:spcPct val="100000"/>
                        </a:lnSpc>
                        <a:spcBef>
                          <a:spcPts val="135"/>
                        </a:spcBef>
                      </a:pPr>
                      <a:r>
                        <a:rPr dirty="0" sz="1400" spc="-50">
                          <a:latin typeface="Microsoft JhengHei"/>
                          <a:cs typeface="Microsoft JhengHei"/>
                        </a:rPr>
                        <a:t>1</a:t>
                      </a:r>
                      <a:endParaRPr sz="1400">
                        <a:latin typeface="Microsoft JhengHei"/>
                        <a:cs typeface="Microsoft JhengHei"/>
                      </a:endParaRPr>
                    </a:p>
                  </a:txBody>
                  <a:tcPr marL="0" marR="0" marB="0" marT="17145">
                    <a:lnL w="12700">
                      <a:solidFill>
                        <a:srgbClr val="000000"/>
                      </a:solidFill>
                      <a:prstDash val="solid"/>
                    </a:lnL>
                    <a:lnB w="12700">
                      <a:solidFill>
                        <a:srgbClr val="000000"/>
                      </a:solidFill>
                      <a:prstDash val="solid"/>
                    </a:lnB>
                  </a:tcPr>
                </a:tc>
                <a:tc>
                  <a:txBody>
                    <a:bodyPr/>
                    <a:lstStyle/>
                    <a:p>
                      <a:pPr marL="104775">
                        <a:lnSpc>
                          <a:spcPct val="100000"/>
                        </a:lnSpc>
                        <a:spcBef>
                          <a:spcPts val="135"/>
                        </a:spcBef>
                      </a:pPr>
                      <a:r>
                        <a:rPr dirty="0" sz="1400" spc="-10">
                          <a:latin typeface="Microsoft JhengHei"/>
                          <a:cs typeface="Microsoft JhengHei"/>
                        </a:rPr>
                        <a:t>財團法人全國認證基金會(</a:t>
                      </a:r>
                      <a:r>
                        <a:rPr dirty="0" sz="1400" spc="-20">
                          <a:latin typeface="Microsoft JhengHei"/>
                          <a:cs typeface="Microsoft JhengHei"/>
                        </a:rPr>
                        <a:t>TAF)</a:t>
                      </a:r>
                      <a:endParaRPr sz="1400">
                        <a:latin typeface="Microsoft JhengHei"/>
                        <a:cs typeface="Microsoft JhengHei"/>
                      </a:endParaRPr>
                    </a:p>
                  </a:txBody>
                  <a:tcPr marL="0" marR="0" marB="0" marT="17145">
                    <a:lnR w="12700">
                      <a:solidFill>
                        <a:srgbClr val="000000"/>
                      </a:solidFill>
                      <a:prstDash val="solid"/>
                    </a:lnR>
                    <a:lnB w="12700">
                      <a:solidFill>
                        <a:srgbClr val="000000"/>
                      </a:solidFill>
                      <a:prstDash val="solid"/>
                    </a:lnB>
                  </a:tcPr>
                </a:tc>
              </a:tr>
              <a:tr h="323850">
                <a:tc gridSpan="2">
                  <a:txBody>
                    <a:bodyPr/>
                    <a:lstStyle/>
                    <a:p>
                      <a:pPr algn="ctr">
                        <a:lnSpc>
                          <a:spcPct val="100000"/>
                        </a:lnSpc>
                        <a:spcBef>
                          <a:spcPts val="420"/>
                        </a:spcBef>
                      </a:pPr>
                      <a:r>
                        <a:rPr dirty="0" sz="1400" spc="-15" b="1">
                          <a:solidFill>
                            <a:srgbClr val="FFFFFF"/>
                          </a:solidFill>
                          <a:latin typeface="Microsoft JhengHei"/>
                          <a:cs typeface="Microsoft JhengHei"/>
                        </a:rPr>
                        <a:t>查證機構名稱及縮寫</a:t>
                      </a:r>
                      <a:endParaRPr sz="1400">
                        <a:latin typeface="Microsoft JhengHei"/>
                        <a:cs typeface="Microsoft JhengHei"/>
                      </a:endParaRPr>
                    </a:p>
                  </a:txBody>
                  <a:tcPr marL="0" marR="0" marB="0" marT="53340">
                    <a:lnL w="12700">
                      <a:solidFill>
                        <a:srgbClr val="000000"/>
                      </a:solidFill>
                      <a:prstDash val="solid"/>
                    </a:lnL>
                    <a:lnR w="12700">
                      <a:solidFill>
                        <a:srgbClr val="000000"/>
                      </a:solidFill>
                      <a:prstDash val="solid"/>
                    </a:lnR>
                    <a:lnT w="12700">
                      <a:solidFill>
                        <a:srgbClr val="000000"/>
                      </a:solidFill>
                      <a:prstDash val="solid"/>
                    </a:lnT>
                    <a:solidFill>
                      <a:srgbClr val="5B9BD4"/>
                    </a:solidFill>
                  </a:tcPr>
                </a:tc>
                <a:tc hMerge="1">
                  <a:txBody>
                    <a:bodyPr/>
                    <a:lstStyle/>
                    <a:p>
                      <a:pPr/>
                    </a:p>
                  </a:txBody>
                  <a:tcPr marL="0" marR="0" marB="0" marT="0"/>
                </a:tc>
              </a:tr>
              <a:tr h="251460">
                <a:tc>
                  <a:txBody>
                    <a:bodyPr/>
                    <a:lstStyle/>
                    <a:p>
                      <a:pPr algn="ctr" marL="95885">
                        <a:lnSpc>
                          <a:spcPct val="100000"/>
                        </a:lnSpc>
                        <a:spcBef>
                          <a:spcPts val="140"/>
                        </a:spcBef>
                      </a:pPr>
                      <a:r>
                        <a:rPr dirty="0" sz="1400" spc="-50">
                          <a:latin typeface="Microsoft JhengHei"/>
                          <a:cs typeface="Microsoft JhengHei"/>
                        </a:rPr>
                        <a:t>1</a:t>
                      </a:r>
                      <a:endParaRPr sz="1400">
                        <a:latin typeface="Microsoft JhengHei"/>
                        <a:cs typeface="Microsoft JhengHei"/>
                      </a:endParaRPr>
                    </a:p>
                  </a:txBody>
                  <a:tcPr marL="0" marR="0" marB="0" marT="17780">
                    <a:lnL w="12700">
                      <a:solidFill>
                        <a:srgbClr val="000000"/>
                      </a:solidFill>
                      <a:prstDash val="solid"/>
                    </a:lnL>
                  </a:tcPr>
                </a:tc>
                <a:tc>
                  <a:txBody>
                    <a:bodyPr/>
                    <a:lstStyle/>
                    <a:p>
                      <a:pPr marL="104775">
                        <a:lnSpc>
                          <a:spcPct val="100000"/>
                        </a:lnSpc>
                        <a:spcBef>
                          <a:spcPts val="140"/>
                        </a:spcBef>
                      </a:pPr>
                      <a:r>
                        <a:rPr dirty="0" sz="1400" spc="-15">
                          <a:solidFill>
                            <a:srgbClr val="001F5F"/>
                          </a:solidFill>
                          <a:latin typeface="Microsoft JhengHei"/>
                          <a:cs typeface="Microsoft JhengHei"/>
                        </a:rPr>
                        <a:t>台灣衛理國際品保驗證股份有限公司(</a:t>
                      </a:r>
                      <a:r>
                        <a:rPr dirty="0" sz="1400" spc="-20">
                          <a:solidFill>
                            <a:srgbClr val="001F5F"/>
                          </a:solidFill>
                          <a:latin typeface="Microsoft JhengHei"/>
                          <a:cs typeface="Microsoft JhengHei"/>
                        </a:rPr>
                        <a:t>BV)</a:t>
                      </a:r>
                      <a:endParaRPr sz="1400">
                        <a:latin typeface="Microsoft JhengHei"/>
                        <a:cs typeface="Microsoft JhengHei"/>
                      </a:endParaRPr>
                    </a:p>
                  </a:txBody>
                  <a:tcPr marL="0" marR="0" marB="0" marT="17780">
                    <a:lnR w="12700">
                      <a:solidFill>
                        <a:srgbClr val="000000"/>
                      </a:solidFill>
                      <a:prstDash val="solid"/>
                    </a:lnR>
                  </a:tcPr>
                </a:tc>
              </a:tr>
              <a:tr h="251460">
                <a:tc>
                  <a:txBody>
                    <a:bodyPr/>
                    <a:lstStyle/>
                    <a:p>
                      <a:pPr algn="ctr" marL="95885">
                        <a:lnSpc>
                          <a:spcPct val="100000"/>
                        </a:lnSpc>
                        <a:spcBef>
                          <a:spcPts val="140"/>
                        </a:spcBef>
                      </a:pPr>
                      <a:r>
                        <a:rPr dirty="0" sz="1400" spc="-50">
                          <a:latin typeface="Microsoft JhengHei"/>
                          <a:cs typeface="Microsoft JhengHei"/>
                        </a:rPr>
                        <a:t>2</a:t>
                      </a:r>
                      <a:endParaRPr sz="1400">
                        <a:latin typeface="Microsoft JhengHei"/>
                        <a:cs typeface="Microsoft JhengHei"/>
                      </a:endParaRPr>
                    </a:p>
                  </a:txBody>
                  <a:tcPr marL="0" marR="0" marB="0" marT="17780">
                    <a:lnL w="12700">
                      <a:solidFill>
                        <a:srgbClr val="000000"/>
                      </a:solidFill>
                      <a:prstDash val="solid"/>
                    </a:lnL>
                    <a:solidFill>
                      <a:srgbClr val="E7E6E6"/>
                    </a:solidFill>
                  </a:tcPr>
                </a:tc>
                <a:tc>
                  <a:txBody>
                    <a:bodyPr/>
                    <a:lstStyle/>
                    <a:p>
                      <a:pPr marL="104775">
                        <a:lnSpc>
                          <a:spcPct val="100000"/>
                        </a:lnSpc>
                        <a:spcBef>
                          <a:spcPts val="140"/>
                        </a:spcBef>
                      </a:pPr>
                      <a:r>
                        <a:rPr dirty="0" sz="1400" spc="-20">
                          <a:solidFill>
                            <a:srgbClr val="001F5F"/>
                          </a:solidFill>
                          <a:latin typeface="Microsoft JhengHei"/>
                          <a:cs typeface="Microsoft JhengHei"/>
                        </a:rPr>
                        <a:t>立恩威國際驗證股份有限公司(DNV)</a:t>
                      </a:r>
                      <a:endParaRPr sz="1400">
                        <a:latin typeface="Microsoft JhengHei"/>
                        <a:cs typeface="Microsoft JhengHei"/>
                      </a:endParaRPr>
                    </a:p>
                  </a:txBody>
                  <a:tcPr marL="0" marR="0" marB="0" marT="17780">
                    <a:lnR w="12700">
                      <a:solidFill>
                        <a:srgbClr val="000000"/>
                      </a:solidFill>
                      <a:prstDash val="solid"/>
                    </a:lnR>
                    <a:solidFill>
                      <a:srgbClr val="E7E6E6"/>
                    </a:solidFill>
                  </a:tcPr>
                </a:tc>
              </a:tr>
              <a:tr h="251460">
                <a:tc>
                  <a:txBody>
                    <a:bodyPr/>
                    <a:lstStyle/>
                    <a:p>
                      <a:pPr algn="ctr" marL="95885">
                        <a:lnSpc>
                          <a:spcPct val="100000"/>
                        </a:lnSpc>
                        <a:spcBef>
                          <a:spcPts val="140"/>
                        </a:spcBef>
                      </a:pPr>
                      <a:r>
                        <a:rPr dirty="0" sz="1400" spc="-50">
                          <a:latin typeface="Microsoft JhengHei"/>
                          <a:cs typeface="Microsoft JhengHei"/>
                        </a:rPr>
                        <a:t>3</a:t>
                      </a:r>
                      <a:endParaRPr sz="1400">
                        <a:latin typeface="Microsoft JhengHei"/>
                        <a:cs typeface="Microsoft JhengHei"/>
                      </a:endParaRPr>
                    </a:p>
                  </a:txBody>
                  <a:tcPr marL="0" marR="0" marB="0" marT="17780">
                    <a:lnL w="12700">
                      <a:solidFill>
                        <a:srgbClr val="000000"/>
                      </a:solidFill>
                      <a:prstDash val="solid"/>
                    </a:lnL>
                  </a:tcPr>
                </a:tc>
                <a:tc>
                  <a:txBody>
                    <a:bodyPr/>
                    <a:lstStyle/>
                    <a:p>
                      <a:pPr marL="104775">
                        <a:lnSpc>
                          <a:spcPct val="100000"/>
                        </a:lnSpc>
                        <a:spcBef>
                          <a:spcPts val="140"/>
                        </a:spcBef>
                      </a:pPr>
                      <a:r>
                        <a:rPr dirty="0" sz="1400" spc="-20">
                          <a:solidFill>
                            <a:srgbClr val="001F5F"/>
                          </a:solidFill>
                          <a:latin typeface="Microsoft JhengHei"/>
                          <a:cs typeface="Microsoft JhengHei"/>
                        </a:rPr>
                        <a:t>香港商英國標準協會太平洋有限公司台灣分公司(</a:t>
                      </a:r>
                      <a:r>
                        <a:rPr dirty="0" sz="1400" spc="-10">
                          <a:solidFill>
                            <a:srgbClr val="001F5F"/>
                          </a:solidFill>
                          <a:latin typeface="Microsoft JhengHei"/>
                          <a:cs typeface="Microsoft JhengHei"/>
                        </a:rPr>
                        <a:t>BSI)</a:t>
                      </a:r>
                      <a:endParaRPr sz="1400">
                        <a:latin typeface="Microsoft JhengHei"/>
                        <a:cs typeface="Microsoft JhengHei"/>
                      </a:endParaRPr>
                    </a:p>
                  </a:txBody>
                  <a:tcPr marL="0" marR="0" marB="0" marT="17780">
                    <a:lnR w="12700">
                      <a:solidFill>
                        <a:srgbClr val="000000"/>
                      </a:solidFill>
                      <a:prstDash val="solid"/>
                    </a:lnR>
                  </a:tcPr>
                </a:tc>
              </a:tr>
              <a:tr h="251460">
                <a:tc>
                  <a:txBody>
                    <a:bodyPr/>
                    <a:lstStyle/>
                    <a:p>
                      <a:pPr algn="ctr" marL="95885">
                        <a:lnSpc>
                          <a:spcPct val="100000"/>
                        </a:lnSpc>
                        <a:spcBef>
                          <a:spcPts val="140"/>
                        </a:spcBef>
                      </a:pPr>
                      <a:r>
                        <a:rPr dirty="0" sz="1400" spc="-50">
                          <a:latin typeface="Microsoft JhengHei"/>
                          <a:cs typeface="Microsoft JhengHei"/>
                        </a:rPr>
                        <a:t>4</a:t>
                      </a:r>
                      <a:endParaRPr sz="1400">
                        <a:latin typeface="Microsoft JhengHei"/>
                        <a:cs typeface="Microsoft JhengHei"/>
                      </a:endParaRPr>
                    </a:p>
                  </a:txBody>
                  <a:tcPr marL="0" marR="0" marB="0" marT="17780">
                    <a:lnL w="12700">
                      <a:solidFill>
                        <a:srgbClr val="000000"/>
                      </a:solidFill>
                      <a:prstDash val="solid"/>
                    </a:lnL>
                    <a:solidFill>
                      <a:srgbClr val="E7E6E6"/>
                    </a:solidFill>
                  </a:tcPr>
                </a:tc>
                <a:tc>
                  <a:txBody>
                    <a:bodyPr/>
                    <a:lstStyle/>
                    <a:p>
                      <a:pPr marL="104775">
                        <a:lnSpc>
                          <a:spcPct val="100000"/>
                        </a:lnSpc>
                        <a:spcBef>
                          <a:spcPts val="140"/>
                        </a:spcBef>
                      </a:pPr>
                      <a:r>
                        <a:rPr dirty="0" sz="1400" spc="-20">
                          <a:latin typeface="Microsoft JhengHei"/>
                          <a:cs typeface="Microsoft JhengHei"/>
                        </a:rPr>
                        <a:t>英商勞盛股份有限公司台灣分公司(</a:t>
                      </a:r>
                      <a:r>
                        <a:rPr dirty="0" sz="1400" spc="-10">
                          <a:latin typeface="Microsoft JhengHei"/>
                          <a:cs typeface="Microsoft JhengHei"/>
                        </a:rPr>
                        <a:t>LRQA)</a:t>
                      </a:r>
                      <a:endParaRPr sz="1400">
                        <a:latin typeface="Microsoft JhengHei"/>
                        <a:cs typeface="Microsoft JhengHei"/>
                      </a:endParaRPr>
                    </a:p>
                  </a:txBody>
                  <a:tcPr marL="0" marR="0" marB="0" marT="17780">
                    <a:lnR w="12700">
                      <a:solidFill>
                        <a:srgbClr val="000000"/>
                      </a:solidFill>
                      <a:prstDash val="solid"/>
                    </a:lnR>
                    <a:solidFill>
                      <a:srgbClr val="E7E6E6"/>
                    </a:solidFill>
                  </a:tcPr>
                </a:tc>
              </a:tr>
              <a:tr h="251460">
                <a:tc>
                  <a:txBody>
                    <a:bodyPr/>
                    <a:lstStyle/>
                    <a:p>
                      <a:pPr algn="ctr" marL="95885">
                        <a:lnSpc>
                          <a:spcPct val="100000"/>
                        </a:lnSpc>
                        <a:spcBef>
                          <a:spcPts val="140"/>
                        </a:spcBef>
                      </a:pPr>
                      <a:r>
                        <a:rPr dirty="0" sz="1400" spc="-50">
                          <a:latin typeface="Microsoft JhengHei"/>
                          <a:cs typeface="Microsoft JhengHei"/>
                        </a:rPr>
                        <a:t>5</a:t>
                      </a:r>
                      <a:endParaRPr sz="1400">
                        <a:latin typeface="Microsoft JhengHei"/>
                        <a:cs typeface="Microsoft JhengHei"/>
                      </a:endParaRPr>
                    </a:p>
                  </a:txBody>
                  <a:tcPr marL="0" marR="0" marB="0" marT="17780">
                    <a:lnL w="12700">
                      <a:solidFill>
                        <a:srgbClr val="000000"/>
                      </a:solidFill>
                      <a:prstDash val="solid"/>
                    </a:lnL>
                  </a:tcPr>
                </a:tc>
                <a:tc>
                  <a:txBody>
                    <a:bodyPr/>
                    <a:lstStyle/>
                    <a:p>
                      <a:pPr marL="104775">
                        <a:lnSpc>
                          <a:spcPct val="100000"/>
                        </a:lnSpc>
                        <a:spcBef>
                          <a:spcPts val="140"/>
                        </a:spcBef>
                      </a:pPr>
                      <a:r>
                        <a:rPr dirty="0" sz="1400" spc="-20">
                          <a:latin typeface="Microsoft JhengHei"/>
                          <a:cs typeface="Microsoft JhengHei"/>
                        </a:rPr>
                        <a:t>台灣檢驗科技股份有限公司(SGS)</a:t>
                      </a:r>
                      <a:endParaRPr sz="1400">
                        <a:latin typeface="Microsoft JhengHei"/>
                        <a:cs typeface="Microsoft JhengHei"/>
                      </a:endParaRPr>
                    </a:p>
                  </a:txBody>
                  <a:tcPr marL="0" marR="0" marB="0" marT="17780">
                    <a:lnR w="12700">
                      <a:solidFill>
                        <a:srgbClr val="000000"/>
                      </a:solidFill>
                      <a:prstDash val="solid"/>
                    </a:lnR>
                  </a:tcPr>
                </a:tc>
              </a:tr>
              <a:tr h="251460">
                <a:tc>
                  <a:txBody>
                    <a:bodyPr/>
                    <a:lstStyle/>
                    <a:p>
                      <a:pPr algn="ctr" marL="95885">
                        <a:lnSpc>
                          <a:spcPct val="100000"/>
                        </a:lnSpc>
                        <a:spcBef>
                          <a:spcPts val="140"/>
                        </a:spcBef>
                      </a:pPr>
                      <a:r>
                        <a:rPr dirty="0" sz="1400" spc="-50">
                          <a:latin typeface="Microsoft JhengHei"/>
                          <a:cs typeface="Microsoft JhengHei"/>
                        </a:rPr>
                        <a:t>6</a:t>
                      </a:r>
                      <a:endParaRPr sz="1400">
                        <a:latin typeface="Microsoft JhengHei"/>
                        <a:cs typeface="Microsoft JhengHei"/>
                      </a:endParaRPr>
                    </a:p>
                  </a:txBody>
                  <a:tcPr marL="0" marR="0" marB="0" marT="17780">
                    <a:lnL w="12700">
                      <a:solidFill>
                        <a:srgbClr val="000000"/>
                      </a:solidFill>
                      <a:prstDash val="solid"/>
                    </a:lnL>
                    <a:solidFill>
                      <a:srgbClr val="E7E6E6"/>
                    </a:solidFill>
                  </a:tcPr>
                </a:tc>
                <a:tc>
                  <a:txBody>
                    <a:bodyPr/>
                    <a:lstStyle/>
                    <a:p>
                      <a:pPr marL="104775">
                        <a:lnSpc>
                          <a:spcPct val="100000"/>
                        </a:lnSpc>
                        <a:spcBef>
                          <a:spcPts val="140"/>
                        </a:spcBef>
                      </a:pPr>
                      <a:r>
                        <a:rPr dirty="0" sz="1400" spc="-15">
                          <a:latin typeface="Microsoft JhengHei"/>
                          <a:cs typeface="Microsoft JhengHei"/>
                        </a:rPr>
                        <a:t>艾法諾國際股份有限公司(</a:t>
                      </a:r>
                      <a:r>
                        <a:rPr dirty="0" sz="1400" spc="-10">
                          <a:latin typeface="Microsoft JhengHei"/>
                          <a:cs typeface="Microsoft JhengHei"/>
                        </a:rPr>
                        <a:t>AFNOR)</a:t>
                      </a:r>
                      <a:endParaRPr sz="1400">
                        <a:latin typeface="Microsoft JhengHei"/>
                        <a:cs typeface="Microsoft JhengHei"/>
                      </a:endParaRPr>
                    </a:p>
                  </a:txBody>
                  <a:tcPr marL="0" marR="0" marB="0" marT="17780">
                    <a:lnR w="12700">
                      <a:solidFill>
                        <a:srgbClr val="000000"/>
                      </a:solidFill>
                      <a:prstDash val="solid"/>
                    </a:lnR>
                    <a:solidFill>
                      <a:srgbClr val="E7E6E6"/>
                    </a:solidFill>
                  </a:tcPr>
                </a:tc>
              </a:tr>
              <a:tr h="251460">
                <a:tc>
                  <a:txBody>
                    <a:bodyPr/>
                    <a:lstStyle/>
                    <a:p>
                      <a:pPr algn="ctr" marL="95885">
                        <a:lnSpc>
                          <a:spcPct val="100000"/>
                        </a:lnSpc>
                        <a:spcBef>
                          <a:spcPts val="140"/>
                        </a:spcBef>
                      </a:pPr>
                      <a:r>
                        <a:rPr dirty="0" sz="1400" spc="-50">
                          <a:latin typeface="Microsoft JhengHei"/>
                          <a:cs typeface="Microsoft JhengHei"/>
                        </a:rPr>
                        <a:t>7</a:t>
                      </a:r>
                      <a:endParaRPr sz="1400">
                        <a:latin typeface="Microsoft JhengHei"/>
                        <a:cs typeface="Microsoft JhengHei"/>
                      </a:endParaRPr>
                    </a:p>
                  </a:txBody>
                  <a:tcPr marL="0" marR="0" marB="0" marT="17780">
                    <a:lnL w="12700">
                      <a:solidFill>
                        <a:srgbClr val="000000"/>
                      </a:solidFill>
                      <a:prstDash val="solid"/>
                    </a:lnL>
                  </a:tcPr>
                </a:tc>
                <a:tc>
                  <a:txBody>
                    <a:bodyPr/>
                    <a:lstStyle/>
                    <a:p>
                      <a:pPr marL="104775">
                        <a:lnSpc>
                          <a:spcPct val="100000"/>
                        </a:lnSpc>
                        <a:spcBef>
                          <a:spcPts val="140"/>
                        </a:spcBef>
                      </a:pPr>
                      <a:r>
                        <a:rPr dirty="0" sz="1400" spc="-15">
                          <a:latin typeface="Microsoft JhengHei"/>
                          <a:cs typeface="Microsoft JhengHei"/>
                        </a:rPr>
                        <a:t>台灣德國萊因技術監護顧問股份有限公司(</a:t>
                      </a:r>
                      <a:r>
                        <a:rPr dirty="0" sz="1400" spc="-10">
                          <a:latin typeface="Microsoft JhengHei"/>
                          <a:cs typeface="Microsoft JhengHei"/>
                        </a:rPr>
                        <a:t>TUVRh)</a:t>
                      </a:r>
                      <a:endParaRPr sz="1400">
                        <a:latin typeface="Microsoft JhengHei"/>
                        <a:cs typeface="Microsoft JhengHei"/>
                      </a:endParaRPr>
                    </a:p>
                  </a:txBody>
                  <a:tcPr marL="0" marR="0" marB="0" marT="17780">
                    <a:lnR w="12700">
                      <a:solidFill>
                        <a:srgbClr val="000000"/>
                      </a:solidFill>
                      <a:prstDash val="solid"/>
                    </a:lnR>
                  </a:tcPr>
                </a:tc>
              </a:tr>
              <a:tr h="251460">
                <a:tc>
                  <a:txBody>
                    <a:bodyPr/>
                    <a:lstStyle/>
                    <a:p>
                      <a:pPr algn="ctr" marL="95885">
                        <a:lnSpc>
                          <a:spcPct val="100000"/>
                        </a:lnSpc>
                        <a:spcBef>
                          <a:spcPts val="140"/>
                        </a:spcBef>
                      </a:pPr>
                      <a:r>
                        <a:rPr dirty="0" sz="1400" spc="-50">
                          <a:latin typeface="Microsoft JhengHei"/>
                          <a:cs typeface="Microsoft JhengHei"/>
                        </a:rPr>
                        <a:t>8</a:t>
                      </a:r>
                      <a:endParaRPr sz="1400">
                        <a:latin typeface="Microsoft JhengHei"/>
                        <a:cs typeface="Microsoft JhengHei"/>
                      </a:endParaRPr>
                    </a:p>
                  </a:txBody>
                  <a:tcPr marL="0" marR="0" marB="0" marT="17780">
                    <a:lnL w="12700">
                      <a:solidFill>
                        <a:srgbClr val="000000"/>
                      </a:solidFill>
                      <a:prstDash val="solid"/>
                    </a:lnL>
                    <a:solidFill>
                      <a:srgbClr val="E7E6E6"/>
                    </a:solidFill>
                  </a:tcPr>
                </a:tc>
                <a:tc>
                  <a:txBody>
                    <a:bodyPr/>
                    <a:lstStyle/>
                    <a:p>
                      <a:pPr marL="104775">
                        <a:lnSpc>
                          <a:spcPct val="100000"/>
                        </a:lnSpc>
                        <a:spcBef>
                          <a:spcPts val="140"/>
                        </a:spcBef>
                      </a:pPr>
                      <a:r>
                        <a:rPr dirty="0" sz="1400" spc="-10">
                          <a:latin typeface="Microsoft JhengHei"/>
                          <a:cs typeface="Microsoft JhengHei"/>
                        </a:rPr>
                        <a:t>財團法人金屬工業研究發展中心(MIRDC)</a:t>
                      </a:r>
                      <a:endParaRPr sz="1400">
                        <a:latin typeface="Microsoft JhengHei"/>
                        <a:cs typeface="Microsoft JhengHei"/>
                      </a:endParaRPr>
                    </a:p>
                  </a:txBody>
                  <a:tcPr marL="0" marR="0" marB="0" marT="17780">
                    <a:lnR w="12700">
                      <a:solidFill>
                        <a:srgbClr val="000000"/>
                      </a:solidFill>
                      <a:prstDash val="solid"/>
                    </a:lnR>
                    <a:solidFill>
                      <a:srgbClr val="E7E6E6"/>
                    </a:solidFill>
                  </a:tcPr>
                </a:tc>
              </a:tr>
              <a:tr h="251460">
                <a:tc>
                  <a:txBody>
                    <a:bodyPr/>
                    <a:lstStyle/>
                    <a:p>
                      <a:pPr algn="ctr" marL="95885">
                        <a:lnSpc>
                          <a:spcPct val="100000"/>
                        </a:lnSpc>
                        <a:spcBef>
                          <a:spcPts val="140"/>
                        </a:spcBef>
                      </a:pPr>
                      <a:r>
                        <a:rPr dirty="0" sz="1400" spc="-50">
                          <a:latin typeface="Microsoft JhengHei"/>
                          <a:cs typeface="Microsoft JhengHei"/>
                        </a:rPr>
                        <a:t>9</a:t>
                      </a:r>
                      <a:endParaRPr sz="1400">
                        <a:latin typeface="Microsoft JhengHei"/>
                        <a:cs typeface="Microsoft JhengHei"/>
                      </a:endParaRPr>
                    </a:p>
                  </a:txBody>
                  <a:tcPr marL="0" marR="0" marB="0" marT="17780">
                    <a:lnL w="12700">
                      <a:solidFill>
                        <a:srgbClr val="000000"/>
                      </a:solidFill>
                      <a:prstDash val="solid"/>
                    </a:lnL>
                  </a:tcPr>
                </a:tc>
                <a:tc>
                  <a:txBody>
                    <a:bodyPr/>
                    <a:lstStyle/>
                    <a:p>
                      <a:pPr marL="104775">
                        <a:lnSpc>
                          <a:spcPct val="100000"/>
                        </a:lnSpc>
                        <a:spcBef>
                          <a:spcPts val="140"/>
                        </a:spcBef>
                      </a:pPr>
                      <a:r>
                        <a:rPr dirty="0" sz="1400" spc="-15">
                          <a:latin typeface="Microsoft JhengHei"/>
                          <a:cs typeface="Microsoft JhengHei"/>
                        </a:rPr>
                        <a:t>財團法人工業技術研究院(量測技術發展中心)(</a:t>
                      </a:r>
                      <a:r>
                        <a:rPr dirty="0" sz="1400" spc="-10">
                          <a:latin typeface="Microsoft JhengHei"/>
                          <a:cs typeface="Microsoft JhengHei"/>
                        </a:rPr>
                        <a:t>ITRI(CMS))</a:t>
                      </a:r>
                      <a:endParaRPr sz="1400">
                        <a:latin typeface="Microsoft JhengHei"/>
                        <a:cs typeface="Microsoft JhengHei"/>
                      </a:endParaRPr>
                    </a:p>
                  </a:txBody>
                  <a:tcPr marL="0" marR="0" marB="0" marT="17780">
                    <a:lnR w="12700">
                      <a:solidFill>
                        <a:srgbClr val="000000"/>
                      </a:solidFill>
                      <a:prstDash val="solid"/>
                    </a:lnR>
                  </a:tcPr>
                </a:tc>
              </a:tr>
              <a:tr h="251460">
                <a:tc>
                  <a:txBody>
                    <a:bodyPr/>
                    <a:lstStyle/>
                    <a:p>
                      <a:pPr algn="ctr" marL="96520">
                        <a:lnSpc>
                          <a:spcPct val="100000"/>
                        </a:lnSpc>
                        <a:spcBef>
                          <a:spcPts val="140"/>
                        </a:spcBef>
                      </a:pPr>
                      <a:r>
                        <a:rPr dirty="0" sz="1400" spc="-25">
                          <a:latin typeface="Microsoft JhengHei"/>
                          <a:cs typeface="Microsoft JhengHei"/>
                        </a:rPr>
                        <a:t>10</a:t>
                      </a:r>
                      <a:endParaRPr sz="1400">
                        <a:latin typeface="Microsoft JhengHei"/>
                        <a:cs typeface="Microsoft JhengHei"/>
                      </a:endParaRPr>
                    </a:p>
                  </a:txBody>
                  <a:tcPr marL="0" marR="0" marB="0" marT="17780">
                    <a:lnL w="12700">
                      <a:solidFill>
                        <a:srgbClr val="000000"/>
                      </a:solidFill>
                      <a:prstDash val="solid"/>
                    </a:lnL>
                    <a:solidFill>
                      <a:srgbClr val="E7E6E6"/>
                    </a:solidFill>
                  </a:tcPr>
                </a:tc>
                <a:tc>
                  <a:txBody>
                    <a:bodyPr/>
                    <a:lstStyle/>
                    <a:p>
                      <a:pPr marL="104775">
                        <a:lnSpc>
                          <a:spcPct val="100000"/>
                        </a:lnSpc>
                        <a:spcBef>
                          <a:spcPts val="140"/>
                        </a:spcBef>
                      </a:pPr>
                      <a:r>
                        <a:rPr dirty="0" sz="1400" spc="-10">
                          <a:latin typeface="Microsoft JhengHei"/>
                          <a:cs typeface="Microsoft JhengHei"/>
                        </a:rPr>
                        <a:t>財團法人台灣大電力研究試驗中心(TERTEC)</a:t>
                      </a:r>
                      <a:endParaRPr sz="1400">
                        <a:latin typeface="Microsoft JhengHei"/>
                        <a:cs typeface="Microsoft JhengHei"/>
                      </a:endParaRPr>
                    </a:p>
                  </a:txBody>
                  <a:tcPr marL="0" marR="0" marB="0" marT="17780">
                    <a:lnR w="12700">
                      <a:solidFill>
                        <a:srgbClr val="000000"/>
                      </a:solidFill>
                      <a:prstDash val="solid"/>
                    </a:lnR>
                    <a:solidFill>
                      <a:srgbClr val="E7E6E6"/>
                    </a:solidFill>
                  </a:tcPr>
                </a:tc>
              </a:tr>
              <a:tr h="251460">
                <a:tc>
                  <a:txBody>
                    <a:bodyPr/>
                    <a:lstStyle/>
                    <a:p>
                      <a:pPr algn="ctr" marL="96520">
                        <a:lnSpc>
                          <a:spcPct val="100000"/>
                        </a:lnSpc>
                        <a:spcBef>
                          <a:spcPts val="145"/>
                        </a:spcBef>
                      </a:pPr>
                      <a:r>
                        <a:rPr dirty="0" sz="1400" spc="-25">
                          <a:latin typeface="Microsoft JhengHei"/>
                          <a:cs typeface="Microsoft JhengHei"/>
                        </a:rPr>
                        <a:t>11</a:t>
                      </a:r>
                      <a:endParaRPr sz="1400">
                        <a:latin typeface="Microsoft JhengHei"/>
                        <a:cs typeface="Microsoft JhengHei"/>
                      </a:endParaRPr>
                    </a:p>
                  </a:txBody>
                  <a:tcPr marL="0" marR="0" marB="0" marT="18415">
                    <a:lnL w="12700">
                      <a:solidFill>
                        <a:srgbClr val="000000"/>
                      </a:solidFill>
                      <a:prstDash val="solid"/>
                    </a:lnL>
                  </a:tcPr>
                </a:tc>
                <a:tc>
                  <a:txBody>
                    <a:bodyPr/>
                    <a:lstStyle/>
                    <a:p>
                      <a:pPr marL="104775">
                        <a:lnSpc>
                          <a:spcPct val="100000"/>
                        </a:lnSpc>
                        <a:spcBef>
                          <a:spcPts val="145"/>
                        </a:spcBef>
                      </a:pPr>
                      <a:r>
                        <a:rPr dirty="0" sz="1400" spc="-15">
                          <a:latin typeface="Microsoft JhengHei"/>
                          <a:cs typeface="Microsoft JhengHei"/>
                        </a:rPr>
                        <a:t>財團法人台灣商品檢測驗證中心(</a:t>
                      </a:r>
                      <a:r>
                        <a:rPr dirty="0" sz="1400" spc="-20">
                          <a:latin typeface="Microsoft JhengHei"/>
                          <a:cs typeface="Microsoft JhengHei"/>
                        </a:rPr>
                        <a:t>ETC)</a:t>
                      </a:r>
                      <a:endParaRPr sz="1400">
                        <a:latin typeface="Microsoft JhengHei"/>
                        <a:cs typeface="Microsoft JhengHei"/>
                      </a:endParaRPr>
                    </a:p>
                  </a:txBody>
                  <a:tcPr marL="0" marR="0" marB="0" marT="18415">
                    <a:lnR w="12700">
                      <a:solidFill>
                        <a:srgbClr val="000000"/>
                      </a:solidFill>
                      <a:prstDash val="solid"/>
                    </a:lnR>
                  </a:tcPr>
                </a:tc>
              </a:tr>
              <a:tr h="251460">
                <a:tc>
                  <a:txBody>
                    <a:bodyPr/>
                    <a:lstStyle/>
                    <a:p>
                      <a:pPr algn="ctr" marL="96520">
                        <a:lnSpc>
                          <a:spcPct val="100000"/>
                        </a:lnSpc>
                        <a:spcBef>
                          <a:spcPts val="145"/>
                        </a:spcBef>
                      </a:pPr>
                      <a:r>
                        <a:rPr dirty="0" sz="1400" spc="-25">
                          <a:latin typeface="Microsoft JhengHei"/>
                          <a:cs typeface="Microsoft JhengHei"/>
                        </a:rPr>
                        <a:t>12</a:t>
                      </a:r>
                      <a:endParaRPr sz="1400">
                        <a:latin typeface="Microsoft JhengHei"/>
                        <a:cs typeface="Microsoft JhengHei"/>
                      </a:endParaRPr>
                    </a:p>
                  </a:txBody>
                  <a:tcPr marL="0" marR="0" marB="0" marT="18415">
                    <a:lnL w="12700">
                      <a:solidFill>
                        <a:srgbClr val="000000"/>
                      </a:solidFill>
                      <a:prstDash val="solid"/>
                    </a:lnL>
                    <a:solidFill>
                      <a:srgbClr val="E7E6E6"/>
                    </a:solidFill>
                  </a:tcPr>
                </a:tc>
                <a:tc>
                  <a:txBody>
                    <a:bodyPr/>
                    <a:lstStyle/>
                    <a:p>
                      <a:pPr marL="104775">
                        <a:lnSpc>
                          <a:spcPct val="100000"/>
                        </a:lnSpc>
                        <a:spcBef>
                          <a:spcPts val="145"/>
                        </a:spcBef>
                      </a:pPr>
                      <a:r>
                        <a:rPr dirty="0" sz="1400" spc="-15">
                          <a:latin typeface="Microsoft JhengHei"/>
                          <a:cs typeface="Microsoft JhengHei"/>
                        </a:rPr>
                        <a:t>財團法人精密機械研究發展中心(</a:t>
                      </a:r>
                      <a:r>
                        <a:rPr dirty="0" sz="1400" spc="-20">
                          <a:latin typeface="Microsoft JhengHei"/>
                          <a:cs typeface="Microsoft JhengHei"/>
                        </a:rPr>
                        <a:t>PMC)</a:t>
                      </a:r>
                      <a:endParaRPr sz="1400">
                        <a:latin typeface="Microsoft JhengHei"/>
                        <a:cs typeface="Microsoft JhengHei"/>
                      </a:endParaRPr>
                    </a:p>
                  </a:txBody>
                  <a:tcPr marL="0" marR="0" marB="0" marT="18415">
                    <a:lnR w="12700">
                      <a:solidFill>
                        <a:srgbClr val="000000"/>
                      </a:solidFill>
                      <a:prstDash val="solid"/>
                    </a:lnR>
                    <a:solidFill>
                      <a:srgbClr val="E7E6E6"/>
                    </a:solidFill>
                  </a:tcPr>
                </a:tc>
              </a:tr>
              <a:tr h="251460">
                <a:tc>
                  <a:txBody>
                    <a:bodyPr/>
                    <a:lstStyle/>
                    <a:p>
                      <a:pPr algn="ctr" marL="96520">
                        <a:lnSpc>
                          <a:spcPct val="100000"/>
                        </a:lnSpc>
                        <a:spcBef>
                          <a:spcPts val="145"/>
                        </a:spcBef>
                      </a:pPr>
                      <a:r>
                        <a:rPr dirty="0" sz="1400" spc="-25">
                          <a:latin typeface="Microsoft JhengHei"/>
                          <a:cs typeface="Microsoft JhengHei"/>
                        </a:rPr>
                        <a:t>13</a:t>
                      </a:r>
                      <a:endParaRPr sz="1400">
                        <a:latin typeface="Microsoft JhengHei"/>
                        <a:cs typeface="Microsoft JhengHei"/>
                      </a:endParaRPr>
                    </a:p>
                  </a:txBody>
                  <a:tcPr marL="0" marR="0" marB="0" marT="18415">
                    <a:lnL w="12700">
                      <a:solidFill>
                        <a:srgbClr val="000000"/>
                      </a:solidFill>
                      <a:prstDash val="solid"/>
                    </a:lnL>
                  </a:tcPr>
                </a:tc>
                <a:tc>
                  <a:txBody>
                    <a:bodyPr/>
                    <a:lstStyle/>
                    <a:p>
                      <a:pPr marL="104775">
                        <a:lnSpc>
                          <a:spcPct val="100000"/>
                        </a:lnSpc>
                        <a:spcBef>
                          <a:spcPts val="145"/>
                        </a:spcBef>
                      </a:pPr>
                      <a:r>
                        <a:rPr dirty="0" sz="1400" spc="-15">
                          <a:latin typeface="Microsoft JhengHei"/>
                          <a:cs typeface="Microsoft JhengHei"/>
                        </a:rPr>
                        <a:t>台灣德國北德技術監護顧問股份有限公司(</a:t>
                      </a:r>
                      <a:r>
                        <a:rPr dirty="0" sz="1400">
                          <a:latin typeface="Microsoft JhengHei"/>
                          <a:cs typeface="Microsoft JhengHei"/>
                        </a:rPr>
                        <a:t>TUV</a:t>
                      </a:r>
                      <a:r>
                        <a:rPr dirty="0" sz="1400" spc="-60">
                          <a:latin typeface="Microsoft JhengHei"/>
                          <a:cs typeface="Microsoft JhengHei"/>
                        </a:rPr>
                        <a:t> </a:t>
                      </a:r>
                      <a:r>
                        <a:rPr dirty="0" sz="1400" spc="-10">
                          <a:latin typeface="Microsoft JhengHei"/>
                          <a:cs typeface="Microsoft JhengHei"/>
                        </a:rPr>
                        <a:t>NORD)</a:t>
                      </a:r>
                      <a:endParaRPr sz="1400">
                        <a:latin typeface="Microsoft JhengHei"/>
                        <a:cs typeface="Microsoft JhengHei"/>
                      </a:endParaRPr>
                    </a:p>
                  </a:txBody>
                  <a:tcPr marL="0" marR="0" marB="0" marT="18415">
                    <a:lnR w="12700">
                      <a:solidFill>
                        <a:srgbClr val="000000"/>
                      </a:solidFill>
                      <a:prstDash val="solid"/>
                    </a:lnR>
                  </a:tcPr>
                </a:tc>
              </a:tr>
              <a:tr h="251460">
                <a:tc>
                  <a:txBody>
                    <a:bodyPr/>
                    <a:lstStyle/>
                    <a:p>
                      <a:pPr algn="ctr" marL="96520">
                        <a:lnSpc>
                          <a:spcPct val="100000"/>
                        </a:lnSpc>
                        <a:spcBef>
                          <a:spcPts val="145"/>
                        </a:spcBef>
                      </a:pPr>
                      <a:r>
                        <a:rPr dirty="0" sz="1400" spc="-25">
                          <a:latin typeface="Microsoft JhengHei"/>
                          <a:cs typeface="Microsoft JhengHei"/>
                        </a:rPr>
                        <a:t>14</a:t>
                      </a:r>
                      <a:endParaRPr sz="1400">
                        <a:latin typeface="Microsoft JhengHei"/>
                        <a:cs typeface="Microsoft JhengHei"/>
                      </a:endParaRPr>
                    </a:p>
                  </a:txBody>
                  <a:tcPr marL="0" marR="0" marB="0" marT="18415">
                    <a:lnL w="12700">
                      <a:solidFill>
                        <a:srgbClr val="000000"/>
                      </a:solidFill>
                      <a:prstDash val="solid"/>
                    </a:lnL>
                    <a:lnB w="12700">
                      <a:solidFill>
                        <a:srgbClr val="000000"/>
                      </a:solidFill>
                      <a:prstDash val="solid"/>
                    </a:lnB>
                    <a:solidFill>
                      <a:srgbClr val="E7E6E6"/>
                    </a:solidFill>
                  </a:tcPr>
                </a:tc>
                <a:tc>
                  <a:txBody>
                    <a:bodyPr/>
                    <a:lstStyle/>
                    <a:p>
                      <a:pPr marL="104775">
                        <a:lnSpc>
                          <a:spcPct val="100000"/>
                        </a:lnSpc>
                        <a:spcBef>
                          <a:spcPts val="145"/>
                        </a:spcBef>
                      </a:pPr>
                      <a:r>
                        <a:rPr dirty="0" sz="1400" spc="-10">
                          <a:latin typeface="Microsoft JhengHei"/>
                          <a:cs typeface="Microsoft JhengHei"/>
                        </a:rPr>
                        <a:t>財團法人中國生產力中心(</a:t>
                      </a:r>
                      <a:r>
                        <a:rPr dirty="0" sz="1400" spc="-20">
                          <a:latin typeface="Microsoft JhengHei"/>
                          <a:cs typeface="Microsoft JhengHei"/>
                        </a:rPr>
                        <a:t>CPC)</a:t>
                      </a:r>
                      <a:endParaRPr sz="1400">
                        <a:latin typeface="Microsoft JhengHei"/>
                        <a:cs typeface="Microsoft JhengHei"/>
                      </a:endParaRPr>
                    </a:p>
                  </a:txBody>
                  <a:tcPr marL="0" marR="0" marB="0" marT="18415">
                    <a:lnR w="12700">
                      <a:solidFill>
                        <a:srgbClr val="000000"/>
                      </a:solidFill>
                      <a:prstDash val="solid"/>
                    </a:lnR>
                    <a:lnB w="12700">
                      <a:solidFill>
                        <a:srgbClr val="000000"/>
                      </a:solidFill>
                      <a:prstDash val="solid"/>
                    </a:lnB>
                    <a:solidFill>
                      <a:srgbClr val="E7E6E6"/>
                    </a:solidFill>
                  </a:tcPr>
                </a:tc>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
          <p:cNvSpPr/>
          <p:nvPr/>
        </p:nvSpPr>
        <p:spPr>
          <a:xfrm>
            <a:off x="2709672" y="2281440"/>
            <a:ext cx="3240405" cy="2874645"/>
          </a:xfrm>
          <a:custGeom>
            <a:avLst/>
            <a:gdLst/>
            <a:ahLst/>
            <a:cxnLst/>
            <a:rect l="l" t="t" r="r" b="b"/>
            <a:pathLst>
              <a:path w="3240404" h="2874645">
                <a:moveTo>
                  <a:pt x="1872996" y="2357615"/>
                </a:moveTo>
                <a:lnTo>
                  <a:pt x="0" y="2357615"/>
                </a:lnTo>
                <a:lnTo>
                  <a:pt x="0" y="2465819"/>
                </a:lnTo>
                <a:lnTo>
                  <a:pt x="1872996" y="2465819"/>
                </a:lnTo>
                <a:lnTo>
                  <a:pt x="1872996" y="2357615"/>
                </a:lnTo>
                <a:close/>
              </a:path>
              <a:path w="3240404" h="2874645">
                <a:moveTo>
                  <a:pt x="2340864" y="0"/>
                </a:moveTo>
                <a:lnTo>
                  <a:pt x="0" y="0"/>
                </a:lnTo>
                <a:lnTo>
                  <a:pt x="0" y="108191"/>
                </a:lnTo>
                <a:lnTo>
                  <a:pt x="2340864" y="108191"/>
                </a:lnTo>
                <a:lnTo>
                  <a:pt x="2340864" y="0"/>
                </a:lnTo>
                <a:close/>
              </a:path>
              <a:path w="3240404" h="2874645">
                <a:moveTo>
                  <a:pt x="2772156" y="1950707"/>
                </a:moveTo>
                <a:lnTo>
                  <a:pt x="0" y="1950707"/>
                </a:lnTo>
                <a:lnTo>
                  <a:pt x="0" y="2057387"/>
                </a:lnTo>
                <a:lnTo>
                  <a:pt x="2772156" y="2057387"/>
                </a:lnTo>
                <a:lnTo>
                  <a:pt x="2772156" y="1950707"/>
                </a:lnTo>
                <a:close/>
              </a:path>
              <a:path w="3240404" h="2874645">
                <a:moveTo>
                  <a:pt x="3240024" y="2766047"/>
                </a:moveTo>
                <a:lnTo>
                  <a:pt x="0" y="2766047"/>
                </a:lnTo>
                <a:lnTo>
                  <a:pt x="0" y="2874251"/>
                </a:lnTo>
                <a:lnTo>
                  <a:pt x="3240024" y="2874251"/>
                </a:lnTo>
                <a:lnTo>
                  <a:pt x="3240024" y="2766047"/>
                </a:lnTo>
                <a:close/>
              </a:path>
              <a:path w="3240404" h="2874645">
                <a:moveTo>
                  <a:pt x="3240024" y="405371"/>
                </a:moveTo>
                <a:lnTo>
                  <a:pt x="0" y="405371"/>
                </a:lnTo>
                <a:lnTo>
                  <a:pt x="0" y="513575"/>
                </a:lnTo>
                <a:lnTo>
                  <a:pt x="3240024" y="513575"/>
                </a:lnTo>
                <a:lnTo>
                  <a:pt x="3240024" y="405371"/>
                </a:lnTo>
                <a:close/>
              </a:path>
            </a:pathLst>
          </a:custGeom>
          <a:solidFill>
            <a:srgbClr val="F8CAAC"/>
          </a:solidFill>
        </p:spPr>
        <p:txBody>
          <a:bodyPr wrap="square" lIns="0" tIns="0" rIns="0" bIns="0" rtlCol="0"/>
          <a:lstStyle/>
          <a:p/>
        </p:txBody>
      </p:sp>
      <p:sp>
        <p:nvSpPr>
          <p:cNvPr id="3" name="object 3"/>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沒有適用之減量方法怎麼辦？</a:t>
            </a:r>
          </a:p>
        </p:txBody>
      </p:sp>
      <p:grpSp>
        <p:nvGrpSpPr>
          <p:cNvPr id="4" name="object 4" descr=""/>
          <p:cNvGrpSpPr/>
          <p:nvPr/>
        </p:nvGrpSpPr>
        <p:grpSpPr>
          <a:xfrm>
            <a:off x="803148" y="1350263"/>
            <a:ext cx="1023619" cy="455295"/>
            <a:chOff x="803148" y="1350263"/>
            <a:chExt cx="1023619" cy="455295"/>
          </a:xfrm>
        </p:grpSpPr>
        <p:sp>
          <p:nvSpPr>
            <p:cNvPr id="5" name="object 5" descr=""/>
            <p:cNvSpPr/>
            <p:nvPr/>
          </p:nvSpPr>
          <p:spPr>
            <a:xfrm>
              <a:off x="803148" y="1359407"/>
              <a:ext cx="1010919" cy="358140"/>
            </a:xfrm>
            <a:custGeom>
              <a:avLst/>
              <a:gdLst/>
              <a:ahLst/>
              <a:cxnLst/>
              <a:rect l="l" t="t" r="r" b="b"/>
              <a:pathLst>
                <a:path w="1010919" h="358139">
                  <a:moveTo>
                    <a:pt x="1010412" y="0"/>
                  </a:moveTo>
                  <a:lnTo>
                    <a:pt x="0" y="0"/>
                  </a:lnTo>
                  <a:lnTo>
                    <a:pt x="0" y="358139"/>
                  </a:lnTo>
                  <a:lnTo>
                    <a:pt x="1010412" y="358139"/>
                  </a:lnTo>
                  <a:lnTo>
                    <a:pt x="1010412" y="0"/>
                  </a:lnTo>
                  <a:close/>
                </a:path>
              </a:pathLst>
            </a:custGeom>
            <a:solidFill>
              <a:srgbClr val="81B113"/>
            </a:solidFill>
          </p:spPr>
          <p:txBody>
            <a:bodyPr wrap="square" lIns="0" tIns="0" rIns="0" bIns="0" rtlCol="0"/>
            <a:lstStyle/>
            <a:p/>
          </p:txBody>
        </p:sp>
        <p:pic>
          <p:nvPicPr>
            <p:cNvPr id="6" name="object 6" descr=""/>
            <p:cNvPicPr/>
            <p:nvPr/>
          </p:nvPicPr>
          <p:blipFill>
            <a:blip r:embed="rId2" cstate="print"/>
            <a:stretch>
              <a:fillRect/>
            </a:stretch>
          </p:blipFill>
          <p:spPr>
            <a:xfrm>
              <a:off x="806196" y="1350263"/>
              <a:ext cx="474713" cy="454913"/>
            </a:xfrm>
            <a:prstGeom prst="rect">
              <a:avLst/>
            </a:prstGeom>
          </p:spPr>
        </p:pic>
        <p:pic>
          <p:nvPicPr>
            <p:cNvPr id="7" name="object 7" descr=""/>
            <p:cNvPicPr/>
            <p:nvPr/>
          </p:nvPicPr>
          <p:blipFill>
            <a:blip r:embed="rId3" cstate="print"/>
            <a:stretch>
              <a:fillRect/>
            </a:stretch>
          </p:blipFill>
          <p:spPr>
            <a:xfrm>
              <a:off x="1060704" y="1350263"/>
              <a:ext cx="512838" cy="454913"/>
            </a:xfrm>
            <a:prstGeom prst="rect">
              <a:avLst/>
            </a:prstGeom>
          </p:spPr>
        </p:pic>
        <p:pic>
          <p:nvPicPr>
            <p:cNvPr id="8" name="object 8" descr=""/>
            <p:cNvPicPr/>
            <p:nvPr/>
          </p:nvPicPr>
          <p:blipFill>
            <a:blip r:embed="rId4" cstate="print"/>
            <a:stretch>
              <a:fillRect/>
            </a:stretch>
          </p:blipFill>
          <p:spPr>
            <a:xfrm>
              <a:off x="1351788" y="1350263"/>
              <a:ext cx="474713" cy="454913"/>
            </a:xfrm>
            <a:prstGeom prst="rect">
              <a:avLst/>
            </a:prstGeom>
          </p:spPr>
        </p:pic>
      </p:grpSp>
      <p:sp>
        <p:nvSpPr>
          <p:cNvPr id="9" name="object 9" descr=""/>
          <p:cNvSpPr txBox="1"/>
          <p:nvPr/>
        </p:nvSpPr>
        <p:spPr>
          <a:xfrm>
            <a:off x="803148" y="1359408"/>
            <a:ext cx="1010919" cy="358140"/>
          </a:xfrm>
          <a:prstGeom prst="rect">
            <a:avLst/>
          </a:prstGeom>
        </p:spPr>
        <p:txBody>
          <a:bodyPr wrap="square" lIns="0" tIns="50800" rIns="0" bIns="0" rtlCol="0" vert="horz">
            <a:spAutoFit/>
          </a:bodyPr>
          <a:lstStyle/>
          <a:p>
            <a:pPr marL="130175">
              <a:lnSpc>
                <a:spcPct val="100000"/>
              </a:lnSpc>
              <a:spcBef>
                <a:spcPts val="400"/>
              </a:spcBef>
            </a:pPr>
            <a:r>
              <a:rPr dirty="0" sz="1600" spc="-5" b="1">
                <a:solidFill>
                  <a:srgbClr val="FFFFFF"/>
                </a:solidFill>
                <a:latin typeface="Microsoft JhengHei"/>
                <a:cs typeface="Microsoft JhengHei"/>
              </a:rPr>
              <a:t>第 </a:t>
            </a:r>
            <a:r>
              <a:rPr dirty="0" sz="1600" b="1">
                <a:solidFill>
                  <a:srgbClr val="FFFFFF"/>
                </a:solidFill>
                <a:latin typeface="Microsoft JhengHei"/>
                <a:cs typeface="Microsoft JhengHei"/>
              </a:rPr>
              <a:t>19</a:t>
            </a:r>
            <a:r>
              <a:rPr dirty="0" sz="1600" spc="-35" b="1">
                <a:solidFill>
                  <a:srgbClr val="FFFFFF"/>
                </a:solidFill>
                <a:latin typeface="Microsoft JhengHei"/>
                <a:cs typeface="Microsoft JhengHei"/>
              </a:rPr>
              <a:t> 條</a:t>
            </a:r>
            <a:endParaRPr sz="1600">
              <a:latin typeface="Microsoft JhengHei"/>
              <a:cs typeface="Microsoft JhengHei"/>
            </a:endParaRPr>
          </a:p>
        </p:txBody>
      </p:sp>
      <p:sp>
        <p:nvSpPr>
          <p:cNvPr id="13" name="object 13"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29</a:t>
            </a:fld>
          </a:p>
        </p:txBody>
      </p:sp>
      <p:sp>
        <p:nvSpPr>
          <p:cNvPr id="14" name="object 14"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10" name="object 10" descr=""/>
          <p:cNvSpPr txBox="1"/>
          <p:nvPr/>
        </p:nvSpPr>
        <p:spPr>
          <a:xfrm>
            <a:off x="2091944" y="1285176"/>
            <a:ext cx="9403080" cy="1090295"/>
          </a:xfrm>
          <a:prstGeom prst="rect">
            <a:avLst/>
          </a:prstGeom>
        </p:spPr>
        <p:txBody>
          <a:bodyPr wrap="square" lIns="0" tIns="67945" rIns="0" bIns="0" rtlCol="0" vert="horz">
            <a:spAutoFit/>
          </a:bodyPr>
          <a:lstStyle/>
          <a:p>
            <a:pPr marL="12700">
              <a:lnSpc>
                <a:spcPct val="100000"/>
              </a:lnSpc>
              <a:spcBef>
                <a:spcPts val="535"/>
              </a:spcBef>
            </a:pPr>
            <a:r>
              <a:rPr dirty="0" sz="1800" spc="-10">
                <a:latin typeface="Microsoft JhengHei"/>
                <a:cs typeface="Microsoft JhengHei"/>
              </a:rPr>
              <a:t>事業或各級政府向中央主管機關</a:t>
            </a:r>
            <a:r>
              <a:rPr dirty="0" u="sng" sz="1800" spc="-10">
                <a:solidFill>
                  <a:srgbClr val="C00000"/>
                </a:solidFill>
                <a:uFill>
                  <a:solidFill>
                    <a:srgbClr val="C00000"/>
                  </a:solidFill>
                </a:uFill>
                <a:latin typeface="Microsoft JhengHei"/>
                <a:cs typeface="Microsoft JhengHei"/>
              </a:rPr>
              <a:t>申請審定新溫室氣體減量方法</a:t>
            </a:r>
            <a:r>
              <a:rPr dirty="0" sz="1800" spc="-5">
                <a:latin typeface="Microsoft JhengHei"/>
                <a:cs typeface="Microsoft JhengHei"/>
              </a:rPr>
              <a:t>，應依規定格式將下列資料上傳</a:t>
            </a:r>
            <a:endParaRPr sz="1800">
              <a:latin typeface="Microsoft JhengHei"/>
              <a:cs typeface="Microsoft JhengHei"/>
            </a:endParaRPr>
          </a:p>
          <a:p>
            <a:pPr marL="12700">
              <a:lnSpc>
                <a:spcPct val="100000"/>
              </a:lnSpc>
              <a:spcBef>
                <a:spcPts val="434"/>
              </a:spcBef>
            </a:pPr>
            <a:r>
              <a:rPr dirty="0" sz="1800">
                <a:latin typeface="Microsoft JhengHei"/>
                <a:cs typeface="Microsoft JhengHei"/>
              </a:rPr>
              <a:t>至指定資訊平台</a:t>
            </a:r>
            <a:r>
              <a:rPr dirty="0" sz="1800" spc="-10">
                <a:solidFill>
                  <a:srgbClr val="CD5D11"/>
                </a:solidFill>
                <a:latin typeface="Microsoft JhengHei"/>
                <a:cs typeface="Microsoft JhengHei"/>
              </a:rPr>
              <a:t>*</a:t>
            </a:r>
            <a:r>
              <a:rPr dirty="0" sz="1800" spc="-10">
                <a:latin typeface="Microsoft JhengHei"/>
                <a:cs typeface="Microsoft JhengHei"/>
              </a:rPr>
              <a:t>，並檢具申請書向中央主管機關提出申請：</a:t>
            </a:r>
            <a:endParaRPr sz="1800">
              <a:latin typeface="Microsoft JhengHei"/>
              <a:cs typeface="Microsoft JhengHei"/>
            </a:endParaRPr>
          </a:p>
          <a:p>
            <a:pPr marL="300355">
              <a:lnSpc>
                <a:spcPct val="100000"/>
              </a:lnSpc>
              <a:spcBef>
                <a:spcPts val="1030"/>
              </a:spcBef>
              <a:tabLst>
                <a:tab pos="643255" algn="l"/>
              </a:tabLst>
            </a:pPr>
            <a:r>
              <a:rPr dirty="0" sz="1800" spc="-25" b="1">
                <a:latin typeface="Microsoft JhengHei"/>
                <a:cs typeface="Microsoft JhengHei"/>
              </a:rPr>
              <a:t>1.</a:t>
            </a:r>
            <a:r>
              <a:rPr dirty="0" sz="1800" b="1">
                <a:latin typeface="Microsoft JhengHei"/>
                <a:cs typeface="Microsoft JhengHei"/>
              </a:rPr>
              <a:t>	溫室氣體減量方法草案</a:t>
            </a:r>
            <a:r>
              <a:rPr dirty="0" sz="1800" spc="-50">
                <a:latin typeface="Microsoft JhengHei"/>
                <a:cs typeface="Microsoft JhengHei"/>
              </a:rPr>
              <a:t>。</a:t>
            </a:r>
            <a:endParaRPr sz="1800">
              <a:latin typeface="Microsoft JhengHei"/>
              <a:cs typeface="Microsoft JhengHei"/>
            </a:endParaRPr>
          </a:p>
        </p:txBody>
      </p:sp>
      <p:sp>
        <p:nvSpPr>
          <p:cNvPr id="11" name="object 11" descr=""/>
          <p:cNvSpPr txBox="1"/>
          <p:nvPr/>
        </p:nvSpPr>
        <p:spPr>
          <a:xfrm>
            <a:off x="2091944" y="2349372"/>
            <a:ext cx="9436100" cy="4004945"/>
          </a:xfrm>
          <a:prstGeom prst="rect">
            <a:avLst/>
          </a:prstGeom>
        </p:spPr>
        <p:txBody>
          <a:bodyPr wrap="square" lIns="0" tIns="144145" rIns="0" bIns="0" rtlCol="0" vert="horz">
            <a:spAutoFit/>
          </a:bodyPr>
          <a:lstStyle/>
          <a:p>
            <a:pPr marL="643255" indent="-342900">
              <a:lnSpc>
                <a:spcPct val="100000"/>
              </a:lnSpc>
              <a:spcBef>
                <a:spcPts val="1135"/>
              </a:spcBef>
              <a:buAutoNum type="arabicPeriod" startAt="2"/>
              <a:tabLst>
                <a:tab pos="643255" algn="l"/>
              </a:tabLst>
            </a:pPr>
            <a:r>
              <a:rPr dirty="0" sz="1800" b="1">
                <a:latin typeface="Microsoft JhengHei"/>
                <a:cs typeface="Microsoft JhengHei"/>
              </a:rPr>
              <a:t>溫室氣體減量方法草案應用範例</a:t>
            </a:r>
            <a:r>
              <a:rPr dirty="0" sz="1800" spc="-50">
                <a:latin typeface="Microsoft JhengHei"/>
                <a:cs typeface="Microsoft JhengHei"/>
              </a:rPr>
              <a:t>。</a:t>
            </a:r>
            <a:endParaRPr sz="1800">
              <a:latin typeface="Microsoft JhengHei"/>
              <a:cs typeface="Microsoft JhengHei"/>
            </a:endParaRPr>
          </a:p>
          <a:p>
            <a:pPr marL="643255" indent="-342900">
              <a:lnSpc>
                <a:spcPct val="100000"/>
              </a:lnSpc>
              <a:spcBef>
                <a:spcPts val="1035"/>
              </a:spcBef>
              <a:buAutoNum type="arabicPeriod" startAt="2"/>
              <a:tabLst>
                <a:tab pos="643255" algn="l"/>
              </a:tabLst>
            </a:pPr>
            <a:r>
              <a:rPr dirty="0" sz="1800" spc="-5">
                <a:latin typeface="Microsoft JhengHei"/>
                <a:cs typeface="Microsoft JhengHei"/>
              </a:rPr>
              <a:t>其他經中央主管機關指定文件。</a:t>
            </a:r>
            <a:endParaRPr sz="1800">
              <a:latin typeface="Microsoft JhengHei"/>
              <a:cs typeface="Microsoft JhengHei"/>
            </a:endParaRPr>
          </a:p>
          <a:p>
            <a:pPr marL="12700" marR="41910">
              <a:lnSpc>
                <a:spcPct val="120000"/>
              </a:lnSpc>
              <a:spcBef>
                <a:spcPts val="600"/>
              </a:spcBef>
            </a:pPr>
            <a:r>
              <a:rPr dirty="0" sz="1800">
                <a:latin typeface="Microsoft JhengHei"/>
                <a:cs typeface="Microsoft JhengHei"/>
              </a:rPr>
              <a:t>事業或各級政府向中央主管機關</a:t>
            </a:r>
            <a:r>
              <a:rPr dirty="0" u="sng" sz="1800">
                <a:solidFill>
                  <a:srgbClr val="C00000"/>
                </a:solidFill>
                <a:uFill>
                  <a:solidFill>
                    <a:srgbClr val="C00000"/>
                  </a:solidFill>
                </a:uFill>
                <a:latin typeface="Microsoft JhengHei"/>
                <a:cs typeface="Microsoft JhengHei"/>
              </a:rPr>
              <a:t>申請既有溫室氣體減量方法修訂</a:t>
            </a:r>
            <a:r>
              <a:rPr dirty="0" sz="1800" spc="-5">
                <a:latin typeface="Microsoft JhengHei"/>
                <a:cs typeface="Microsoft JhengHei"/>
              </a:rPr>
              <a:t>，應依規定格式將下列資料上傳至指定資訊平台，並檢具申請書向中央主管機關提出申請：</a:t>
            </a:r>
            <a:endParaRPr sz="1800">
              <a:latin typeface="Microsoft JhengHei"/>
              <a:cs typeface="Microsoft JhengHei"/>
            </a:endParaRPr>
          </a:p>
          <a:p>
            <a:pPr marL="643255" indent="-342900">
              <a:lnSpc>
                <a:spcPct val="100000"/>
              </a:lnSpc>
              <a:spcBef>
                <a:spcPts val="1030"/>
              </a:spcBef>
              <a:buAutoNum type="arabicPeriod"/>
              <a:tabLst>
                <a:tab pos="643255" algn="l"/>
              </a:tabLst>
            </a:pPr>
            <a:r>
              <a:rPr dirty="0" sz="1800" spc="-10" b="1">
                <a:latin typeface="Microsoft JhengHei"/>
                <a:cs typeface="Microsoft JhengHei"/>
              </a:rPr>
              <a:t>修訂溫室氣體減量方法草案</a:t>
            </a:r>
            <a:r>
              <a:rPr dirty="0" sz="1800" spc="-50">
                <a:latin typeface="Microsoft JhengHei"/>
                <a:cs typeface="Microsoft JhengHei"/>
              </a:rPr>
              <a:t>。</a:t>
            </a:r>
            <a:endParaRPr sz="1800">
              <a:latin typeface="Microsoft JhengHei"/>
              <a:cs typeface="Microsoft JhengHei"/>
            </a:endParaRPr>
          </a:p>
          <a:p>
            <a:pPr marL="643255" indent="-342900">
              <a:lnSpc>
                <a:spcPct val="100000"/>
              </a:lnSpc>
              <a:spcBef>
                <a:spcPts val="1035"/>
              </a:spcBef>
              <a:buAutoNum type="arabicPeriod"/>
              <a:tabLst>
                <a:tab pos="643255" algn="l"/>
              </a:tabLst>
            </a:pPr>
            <a:r>
              <a:rPr dirty="0" sz="1800" b="1">
                <a:latin typeface="Microsoft JhengHei"/>
                <a:cs typeface="Microsoft JhengHei"/>
              </a:rPr>
              <a:t>差異對照表與說明</a:t>
            </a:r>
            <a:r>
              <a:rPr dirty="0" sz="1800" spc="-50">
                <a:latin typeface="Microsoft JhengHei"/>
                <a:cs typeface="Microsoft JhengHei"/>
              </a:rPr>
              <a:t>。</a:t>
            </a:r>
            <a:endParaRPr sz="1800">
              <a:latin typeface="Microsoft JhengHei"/>
              <a:cs typeface="Microsoft JhengHei"/>
            </a:endParaRPr>
          </a:p>
          <a:p>
            <a:pPr marL="643255" indent="-342900">
              <a:lnSpc>
                <a:spcPct val="100000"/>
              </a:lnSpc>
              <a:spcBef>
                <a:spcPts val="1030"/>
              </a:spcBef>
              <a:buAutoNum type="arabicPeriod"/>
              <a:tabLst>
                <a:tab pos="643255" algn="l"/>
              </a:tabLst>
            </a:pPr>
            <a:r>
              <a:rPr dirty="0" sz="1800" b="1">
                <a:latin typeface="Microsoft JhengHei"/>
                <a:cs typeface="Microsoft JhengHei"/>
              </a:rPr>
              <a:t>修訂溫室氣體減量方法應用範例</a:t>
            </a:r>
            <a:r>
              <a:rPr dirty="0" sz="1800" spc="-50">
                <a:latin typeface="Microsoft JhengHei"/>
                <a:cs typeface="Microsoft JhengHei"/>
              </a:rPr>
              <a:t>。</a:t>
            </a:r>
            <a:endParaRPr sz="1800">
              <a:latin typeface="Microsoft JhengHei"/>
              <a:cs typeface="Microsoft JhengHei"/>
            </a:endParaRPr>
          </a:p>
          <a:p>
            <a:pPr marL="643255" indent="-342900">
              <a:lnSpc>
                <a:spcPct val="100000"/>
              </a:lnSpc>
              <a:spcBef>
                <a:spcPts val="1035"/>
              </a:spcBef>
              <a:buAutoNum type="arabicPeriod"/>
              <a:tabLst>
                <a:tab pos="643255" algn="l"/>
              </a:tabLst>
            </a:pPr>
            <a:r>
              <a:rPr dirty="0" sz="1800" spc="-15">
                <a:latin typeface="Microsoft JhengHei"/>
                <a:cs typeface="Microsoft JhengHei"/>
              </a:rPr>
              <a:t>其他經中央主管機關指定文件。</a:t>
            </a:r>
            <a:endParaRPr sz="1800">
              <a:latin typeface="Microsoft JhengHei"/>
              <a:cs typeface="Microsoft JhengHei"/>
            </a:endParaRPr>
          </a:p>
          <a:p>
            <a:pPr marL="12700" marR="5080">
              <a:lnSpc>
                <a:spcPct val="120000"/>
              </a:lnSpc>
              <a:spcBef>
                <a:spcPts val="1200"/>
              </a:spcBef>
            </a:pPr>
            <a:r>
              <a:rPr dirty="0" sz="1800">
                <a:latin typeface="Microsoft JhengHei"/>
                <a:cs typeface="Microsoft JhengHei"/>
              </a:rPr>
              <a:t>中央主管機關辦理前二項減量方法審查，應於審定前將減量方法草案</a:t>
            </a:r>
            <a:r>
              <a:rPr dirty="0" sz="1800">
                <a:solidFill>
                  <a:srgbClr val="0000CC"/>
                </a:solidFill>
                <a:latin typeface="Microsoft JhengHei"/>
                <a:cs typeface="Microsoft JhengHei"/>
              </a:rPr>
              <a:t>公告於指定資訊平台15</a:t>
            </a:r>
            <a:r>
              <a:rPr dirty="0" sz="1800" spc="-50">
                <a:solidFill>
                  <a:srgbClr val="0000CC"/>
                </a:solidFill>
                <a:latin typeface="Microsoft JhengHei"/>
                <a:cs typeface="Microsoft JhengHei"/>
              </a:rPr>
              <a:t>日</a:t>
            </a:r>
            <a:r>
              <a:rPr dirty="0" sz="1800">
                <a:solidFill>
                  <a:srgbClr val="0000CC"/>
                </a:solidFill>
                <a:latin typeface="Microsoft JhengHei"/>
                <a:cs typeface="Microsoft JhengHei"/>
              </a:rPr>
              <a:t>以上，進行公眾意見蒐集</a:t>
            </a:r>
            <a:r>
              <a:rPr dirty="0" sz="1800" spc="-50">
                <a:latin typeface="Microsoft JhengHei"/>
                <a:cs typeface="Microsoft JhengHei"/>
              </a:rPr>
              <a:t>。</a:t>
            </a:r>
            <a:endParaRPr sz="1800">
              <a:latin typeface="Microsoft JhengHei"/>
              <a:cs typeface="Microsoft JhengHei"/>
            </a:endParaRPr>
          </a:p>
        </p:txBody>
      </p:sp>
      <p:sp>
        <p:nvSpPr>
          <p:cNvPr id="12" name="object 12" descr=""/>
          <p:cNvSpPr txBox="1"/>
          <p:nvPr/>
        </p:nvSpPr>
        <p:spPr>
          <a:xfrm>
            <a:off x="6639559" y="6261608"/>
            <a:ext cx="5090795" cy="208279"/>
          </a:xfrm>
          <a:prstGeom prst="rect">
            <a:avLst/>
          </a:prstGeom>
        </p:spPr>
        <p:txBody>
          <a:bodyPr wrap="square" lIns="0" tIns="12700" rIns="0" bIns="0" rtlCol="0" vert="horz">
            <a:spAutoFit/>
          </a:bodyPr>
          <a:lstStyle/>
          <a:p>
            <a:pPr marL="12700">
              <a:lnSpc>
                <a:spcPct val="100000"/>
              </a:lnSpc>
              <a:spcBef>
                <a:spcPts val="100"/>
              </a:spcBef>
            </a:pPr>
            <a:r>
              <a:rPr dirty="0" sz="1200">
                <a:solidFill>
                  <a:srgbClr val="CD5D11"/>
                </a:solidFill>
                <a:latin typeface="Microsoft JhengHei"/>
                <a:cs typeface="Microsoft JhengHei"/>
              </a:rPr>
              <a:t>*</a:t>
            </a:r>
            <a:r>
              <a:rPr dirty="0" sz="1200" spc="-10">
                <a:solidFill>
                  <a:srgbClr val="CD5D11"/>
                </a:solidFill>
                <a:latin typeface="Microsoft JhengHei"/>
                <a:cs typeface="Microsoft JhengHei"/>
              </a:rPr>
              <a:t> 溫室氣體自願減量暨抵換資訊平臺：https://carbonoffset.moenv.gov.tw/</a:t>
            </a:r>
            <a:endParaRPr sz="1200">
              <a:latin typeface="Microsoft JhengHei"/>
              <a:cs typeface="Microsoft JhengHe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哪裡可以下載各項申請表單？</a:t>
            </a:r>
          </a:p>
        </p:txBody>
      </p:sp>
      <p:graphicFrame>
        <p:nvGraphicFramePr>
          <p:cNvPr id="3" name="object 3" descr=""/>
          <p:cNvGraphicFramePr>
            <a:graphicFrameLocks noGrp="1"/>
          </p:cNvGraphicFramePr>
          <p:nvPr/>
        </p:nvGraphicFramePr>
        <p:xfrm>
          <a:off x="6082665" y="1617472"/>
          <a:ext cx="5787390" cy="4188460"/>
        </p:xfrm>
        <a:graphic>
          <a:graphicData uri="http://schemas.openxmlformats.org/drawingml/2006/table">
            <a:tbl>
              <a:tblPr firstRow="1" bandRow="1">
                <a:tableStyleId>{2D5ABB26-0587-4C30-8999-92F81FD0307C}</a:tableStyleId>
              </a:tblPr>
              <a:tblGrid>
                <a:gridCol w="1430020"/>
                <a:gridCol w="4280534"/>
              </a:tblGrid>
              <a:tr h="508000">
                <a:tc>
                  <a:txBody>
                    <a:bodyPr/>
                    <a:lstStyle/>
                    <a:p>
                      <a:pPr algn="ctr" marL="31115">
                        <a:lnSpc>
                          <a:spcPct val="100000"/>
                        </a:lnSpc>
                        <a:spcBef>
                          <a:spcPts val="990"/>
                        </a:spcBef>
                      </a:pPr>
                      <a:r>
                        <a:rPr dirty="0" sz="1600" spc="-40" b="1">
                          <a:latin typeface="Microsoft JhengHei"/>
                          <a:cs typeface="Microsoft JhengHei"/>
                        </a:rPr>
                        <a:t>類型</a:t>
                      </a:r>
                      <a:endParaRPr sz="1600">
                        <a:latin typeface="Microsoft JhengHei"/>
                        <a:cs typeface="Microsoft JhengHei"/>
                      </a:endParaRPr>
                    </a:p>
                  </a:txBody>
                  <a:tcPr marL="0" marR="0" marB="0" marT="125730">
                    <a:lnT w="28575">
                      <a:solidFill>
                        <a:srgbClr val="000000"/>
                      </a:solidFill>
                      <a:prstDash val="solid"/>
                    </a:lnT>
                    <a:lnB w="28575">
                      <a:solidFill>
                        <a:srgbClr val="000000"/>
                      </a:solidFill>
                      <a:prstDash val="solid"/>
                    </a:lnB>
                    <a:solidFill>
                      <a:srgbClr val="DDE4E8"/>
                    </a:solidFill>
                  </a:tcPr>
                </a:tc>
                <a:tc>
                  <a:txBody>
                    <a:bodyPr/>
                    <a:lstStyle/>
                    <a:p>
                      <a:pPr algn="ctr" marL="31750">
                        <a:lnSpc>
                          <a:spcPct val="100000"/>
                        </a:lnSpc>
                        <a:spcBef>
                          <a:spcPts val="990"/>
                        </a:spcBef>
                      </a:pPr>
                      <a:r>
                        <a:rPr dirty="0" sz="1600" spc="-35" b="1">
                          <a:latin typeface="Microsoft JhengHei"/>
                          <a:cs typeface="Microsoft JhengHei"/>
                        </a:rPr>
                        <a:t>文件名稱</a:t>
                      </a:r>
                      <a:endParaRPr sz="1600">
                        <a:latin typeface="Microsoft JhengHei"/>
                        <a:cs typeface="Microsoft JhengHei"/>
                      </a:endParaRPr>
                    </a:p>
                  </a:txBody>
                  <a:tcPr marL="0" marR="0" marB="0" marT="125730">
                    <a:lnT w="28575">
                      <a:solidFill>
                        <a:srgbClr val="000000"/>
                      </a:solidFill>
                      <a:prstDash val="solid"/>
                    </a:lnT>
                    <a:lnB w="28575">
                      <a:solidFill>
                        <a:srgbClr val="000000"/>
                      </a:solidFill>
                      <a:prstDash val="solid"/>
                    </a:lnB>
                    <a:solidFill>
                      <a:srgbClr val="DDE4E8"/>
                    </a:solidFill>
                  </a:tcPr>
                </a:tc>
              </a:tr>
              <a:tr h="793115">
                <a:tc>
                  <a:txBody>
                    <a:bodyPr/>
                    <a:lstStyle/>
                    <a:p>
                      <a:pPr>
                        <a:lnSpc>
                          <a:spcPct val="100000"/>
                        </a:lnSpc>
                        <a:spcBef>
                          <a:spcPts val="275"/>
                        </a:spcBef>
                      </a:pPr>
                      <a:endParaRPr sz="1600">
                        <a:latin typeface="Times New Roman"/>
                        <a:cs typeface="Times New Roman"/>
                      </a:endParaRPr>
                    </a:p>
                    <a:p>
                      <a:pPr marL="92075">
                        <a:lnSpc>
                          <a:spcPct val="100000"/>
                        </a:lnSpc>
                      </a:pPr>
                      <a:r>
                        <a:rPr dirty="0" sz="1600" spc="-35">
                          <a:latin typeface="Microsoft JhengHei"/>
                          <a:cs typeface="Microsoft JhengHei"/>
                        </a:rPr>
                        <a:t>註冊申請</a:t>
                      </a:r>
                      <a:endParaRPr sz="1600">
                        <a:latin typeface="Microsoft JhengHei"/>
                        <a:cs typeface="Microsoft JhengHei"/>
                      </a:endParaRPr>
                    </a:p>
                  </a:txBody>
                  <a:tcPr marL="0" marR="0" marB="0" marT="34925">
                    <a:lnT w="28575">
                      <a:solidFill>
                        <a:srgbClr val="000000"/>
                      </a:solidFill>
                      <a:prstDash val="solid"/>
                    </a:lnT>
                    <a:solidFill>
                      <a:srgbClr val="E7E7E7"/>
                    </a:solidFill>
                  </a:tcPr>
                </a:tc>
                <a:tc>
                  <a:txBody>
                    <a:bodyPr/>
                    <a:lstStyle/>
                    <a:p>
                      <a:pPr marL="407670" indent="-286385">
                        <a:lnSpc>
                          <a:spcPct val="100000"/>
                        </a:lnSpc>
                        <a:spcBef>
                          <a:spcPts val="1155"/>
                        </a:spcBef>
                        <a:buFont typeface="Arial"/>
                        <a:buChar char="•"/>
                        <a:tabLst>
                          <a:tab pos="407670" algn="l"/>
                        </a:tabLst>
                      </a:pPr>
                      <a:r>
                        <a:rPr dirty="0" sz="1600" spc="-25">
                          <a:latin typeface="Microsoft JhengHei"/>
                          <a:cs typeface="Microsoft JhengHei"/>
                        </a:rPr>
                        <a:t>微型規模專案計畫書格式</a:t>
                      </a:r>
                      <a:r>
                        <a:rPr dirty="0" sz="1600" spc="-35">
                          <a:latin typeface="Microsoft JhengHei"/>
                          <a:cs typeface="Microsoft JhengHei"/>
                        </a:rPr>
                        <a:t>(ODT</a:t>
                      </a:r>
                      <a:r>
                        <a:rPr dirty="0" sz="1600" spc="-40">
                          <a:latin typeface="Microsoft JhengHei"/>
                          <a:cs typeface="Microsoft JhengHei"/>
                        </a:rPr>
                        <a:t>檔)</a:t>
                      </a:r>
                      <a:endParaRPr sz="1600">
                        <a:latin typeface="Microsoft JhengHei"/>
                        <a:cs typeface="Microsoft JhengHei"/>
                      </a:endParaRPr>
                    </a:p>
                    <a:p>
                      <a:pPr marL="407670" indent="-286385">
                        <a:lnSpc>
                          <a:spcPct val="100000"/>
                        </a:lnSpc>
                        <a:buFont typeface="Arial"/>
                        <a:buChar char="•"/>
                        <a:tabLst>
                          <a:tab pos="407670" algn="l"/>
                        </a:tabLst>
                      </a:pPr>
                      <a:r>
                        <a:rPr dirty="0" sz="1600" spc="-25">
                          <a:latin typeface="Microsoft JhengHei"/>
                          <a:cs typeface="Microsoft JhengHei"/>
                        </a:rPr>
                        <a:t>大/小規模專案計畫書格式</a:t>
                      </a:r>
                      <a:r>
                        <a:rPr dirty="0" sz="1600" spc="-35">
                          <a:latin typeface="Microsoft JhengHei"/>
                          <a:cs typeface="Microsoft JhengHei"/>
                        </a:rPr>
                        <a:t>(ODT</a:t>
                      </a:r>
                      <a:r>
                        <a:rPr dirty="0" sz="1600" spc="-40">
                          <a:latin typeface="Microsoft JhengHei"/>
                          <a:cs typeface="Microsoft JhengHei"/>
                        </a:rPr>
                        <a:t>檔)</a:t>
                      </a:r>
                      <a:endParaRPr sz="1600">
                        <a:latin typeface="Microsoft JhengHei"/>
                        <a:cs typeface="Microsoft JhengHei"/>
                      </a:endParaRPr>
                    </a:p>
                  </a:txBody>
                  <a:tcPr marL="0" marR="0" marB="0" marT="146685">
                    <a:lnT w="28575">
                      <a:solidFill>
                        <a:srgbClr val="000000"/>
                      </a:solidFill>
                      <a:prstDash val="solid"/>
                    </a:lnT>
                    <a:solidFill>
                      <a:srgbClr val="E7E7E7"/>
                    </a:solidFill>
                  </a:tcPr>
                </a:tc>
              </a:tr>
              <a:tr h="793115">
                <a:tc>
                  <a:txBody>
                    <a:bodyPr/>
                    <a:lstStyle/>
                    <a:p>
                      <a:pPr>
                        <a:lnSpc>
                          <a:spcPct val="100000"/>
                        </a:lnSpc>
                        <a:spcBef>
                          <a:spcPts val="275"/>
                        </a:spcBef>
                      </a:pPr>
                      <a:endParaRPr sz="1600">
                        <a:latin typeface="Times New Roman"/>
                        <a:cs typeface="Times New Roman"/>
                      </a:endParaRPr>
                    </a:p>
                    <a:p>
                      <a:pPr marL="92075">
                        <a:lnSpc>
                          <a:spcPct val="100000"/>
                        </a:lnSpc>
                      </a:pPr>
                      <a:r>
                        <a:rPr dirty="0" sz="1600" spc="-35">
                          <a:latin typeface="Microsoft JhengHei"/>
                          <a:cs typeface="Microsoft JhengHei"/>
                        </a:rPr>
                        <a:t>額度申請</a:t>
                      </a:r>
                      <a:endParaRPr sz="1600">
                        <a:latin typeface="Microsoft JhengHei"/>
                        <a:cs typeface="Microsoft JhengHei"/>
                      </a:endParaRPr>
                    </a:p>
                  </a:txBody>
                  <a:tcPr marL="0" marR="0" marB="0" marT="34925"/>
                </a:tc>
                <a:tc>
                  <a:txBody>
                    <a:bodyPr/>
                    <a:lstStyle/>
                    <a:p>
                      <a:pPr marL="407670" indent="-286385">
                        <a:lnSpc>
                          <a:spcPct val="100000"/>
                        </a:lnSpc>
                        <a:spcBef>
                          <a:spcPts val="1155"/>
                        </a:spcBef>
                        <a:buFont typeface="Arial"/>
                        <a:buChar char="•"/>
                        <a:tabLst>
                          <a:tab pos="407670" algn="l"/>
                        </a:tabLst>
                      </a:pPr>
                      <a:r>
                        <a:rPr dirty="0" sz="1600" spc="-25">
                          <a:latin typeface="Microsoft JhengHei"/>
                          <a:cs typeface="Microsoft JhengHei"/>
                        </a:rPr>
                        <a:t>微型規模監測報告書格式</a:t>
                      </a:r>
                      <a:r>
                        <a:rPr dirty="0" sz="1600" spc="-35">
                          <a:latin typeface="Microsoft JhengHei"/>
                          <a:cs typeface="Microsoft JhengHei"/>
                        </a:rPr>
                        <a:t>(ODT</a:t>
                      </a:r>
                      <a:r>
                        <a:rPr dirty="0" sz="1600" spc="-40">
                          <a:latin typeface="Microsoft JhengHei"/>
                          <a:cs typeface="Microsoft JhengHei"/>
                        </a:rPr>
                        <a:t>檔)</a:t>
                      </a:r>
                      <a:endParaRPr sz="1600">
                        <a:latin typeface="Microsoft JhengHei"/>
                        <a:cs typeface="Microsoft JhengHei"/>
                      </a:endParaRPr>
                    </a:p>
                    <a:p>
                      <a:pPr marL="407670" indent="-286385">
                        <a:lnSpc>
                          <a:spcPct val="100000"/>
                        </a:lnSpc>
                        <a:buFont typeface="Arial"/>
                        <a:buChar char="•"/>
                        <a:tabLst>
                          <a:tab pos="407670" algn="l"/>
                        </a:tabLst>
                      </a:pPr>
                      <a:r>
                        <a:rPr dirty="0" sz="1600" spc="-30">
                          <a:latin typeface="Microsoft JhengHei"/>
                          <a:cs typeface="Microsoft JhengHei"/>
                        </a:rPr>
                        <a:t>大/小規模監測報告書格式</a:t>
                      </a:r>
                      <a:r>
                        <a:rPr dirty="0" sz="1600" spc="-40">
                          <a:latin typeface="Microsoft JhengHei"/>
                          <a:cs typeface="Microsoft JhengHei"/>
                        </a:rPr>
                        <a:t>(ODT檔)</a:t>
                      </a:r>
                      <a:endParaRPr sz="1600">
                        <a:latin typeface="Microsoft JhengHei"/>
                        <a:cs typeface="Microsoft JhengHei"/>
                      </a:endParaRPr>
                    </a:p>
                  </a:txBody>
                  <a:tcPr marL="0" marR="0" marB="0" marT="146685"/>
                </a:tc>
              </a:tr>
              <a:tr h="508000">
                <a:tc>
                  <a:txBody>
                    <a:bodyPr/>
                    <a:lstStyle/>
                    <a:p>
                      <a:pPr marL="92075">
                        <a:lnSpc>
                          <a:spcPct val="100000"/>
                        </a:lnSpc>
                        <a:spcBef>
                          <a:spcPts val="994"/>
                        </a:spcBef>
                      </a:pPr>
                      <a:r>
                        <a:rPr dirty="0" sz="1600" spc="-40">
                          <a:latin typeface="Microsoft JhengHei"/>
                          <a:cs typeface="Microsoft JhengHei"/>
                        </a:rPr>
                        <a:t>其他</a:t>
                      </a:r>
                      <a:endParaRPr sz="1600">
                        <a:latin typeface="Microsoft JhengHei"/>
                        <a:cs typeface="Microsoft JhengHei"/>
                      </a:endParaRPr>
                    </a:p>
                  </a:txBody>
                  <a:tcPr marL="0" marR="0" marB="0" marT="126364">
                    <a:solidFill>
                      <a:srgbClr val="E7E7E7"/>
                    </a:solidFill>
                  </a:tcPr>
                </a:tc>
                <a:tc>
                  <a:txBody>
                    <a:bodyPr/>
                    <a:lstStyle/>
                    <a:p>
                      <a:pPr marL="407670" indent="-286385">
                        <a:lnSpc>
                          <a:spcPct val="100000"/>
                        </a:lnSpc>
                        <a:spcBef>
                          <a:spcPts val="994"/>
                        </a:spcBef>
                        <a:buFont typeface="Arial"/>
                        <a:buChar char="•"/>
                        <a:tabLst>
                          <a:tab pos="407670" algn="l"/>
                        </a:tabLst>
                      </a:pPr>
                      <a:r>
                        <a:rPr dirty="0" sz="1600" spc="-25">
                          <a:latin typeface="Microsoft JhengHei"/>
                          <a:cs typeface="Microsoft JhengHei"/>
                        </a:rPr>
                        <a:t>專案計畫書變更對照表格式</a:t>
                      </a:r>
                      <a:r>
                        <a:rPr dirty="0" sz="1600" spc="-35">
                          <a:latin typeface="Microsoft JhengHei"/>
                          <a:cs typeface="Microsoft JhengHei"/>
                        </a:rPr>
                        <a:t>(ODT</a:t>
                      </a:r>
                      <a:r>
                        <a:rPr dirty="0" sz="1600" spc="-40">
                          <a:latin typeface="Microsoft JhengHei"/>
                          <a:cs typeface="Microsoft JhengHei"/>
                        </a:rPr>
                        <a:t>檔)</a:t>
                      </a:r>
                      <a:endParaRPr sz="1600">
                        <a:latin typeface="Microsoft JhengHei"/>
                        <a:cs typeface="Microsoft JhengHei"/>
                      </a:endParaRPr>
                    </a:p>
                  </a:txBody>
                  <a:tcPr marL="0" marR="0" marB="0" marT="126364">
                    <a:solidFill>
                      <a:srgbClr val="E7E7E7"/>
                    </a:solidFill>
                  </a:tcPr>
                </a:tc>
              </a:tr>
              <a:tr h="793115">
                <a:tc>
                  <a:txBody>
                    <a:bodyPr/>
                    <a:lstStyle/>
                    <a:p>
                      <a:pPr>
                        <a:lnSpc>
                          <a:spcPct val="100000"/>
                        </a:lnSpc>
                        <a:spcBef>
                          <a:spcPts val="280"/>
                        </a:spcBef>
                      </a:pPr>
                      <a:endParaRPr sz="1600">
                        <a:latin typeface="Times New Roman"/>
                        <a:cs typeface="Times New Roman"/>
                      </a:endParaRPr>
                    </a:p>
                    <a:p>
                      <a:pPr marL="92075">
                        <a:lnSpc>
                          <a:spcPct val="100000"/>
                        </a:lnSpc>
                      </a:pPr>
                      <a:r>
                        <a:rPr dirty="0" sz="1600" spc="-30">
                          <a:latin typeface="Microsoft JhengHei"/>
                          <a:cs typeface="Microsoft JhengHei"/>
                        </a:rPr>
                        <a:t>減量方法申請</a:t>
                      </a:r>
                      <a:endParaRPr sz="1600">
                        <a:latin typeface="Microsoft JhengHei"/>
                        <a:cs typeface="Microsoft JhengHei"/>
                      </a:endParaRPr>
                    </a:p>
                  </a:txBody>
                  <a:tcPr marL="0" marR="0" marB="0" marT="35560"/>
                </a:tc>
                <a:tc>
                  <a:txBody>
                    <a:bodyPr/>
                    <a:lstStyle/>
                    <a:p>
                      <a:pPr marL="407670" indent="-286385">
                        <a:lnSpc>
                          <a:spcPct val="100000"/>
                        </a:lnSpc>
                        <a:spcBef>
                          <a:spcPts val="1160"/>
                        </a:spcBef>
                        <a:buFont typeface="Arial"/>
                        <a:buChar char="•"/>
                        <a:tabLst>
                          <a:tab pos="407670" algn="l"/>
                        </a:tabLst>
                      </a:pPr>
                      <a:r>
                        <a:rPr dirty="0" sz="1600" spc="-25">
                          <a:latin typeface="Microsoft JhengHei"/>
                          <a:cs typeface="Microsoft JhengHei"/>
                        </a:rPr>
                        <a:t>新減量方法格式</a:t>
                      </a:r>
                      <a:r>
                        <a:rPr dirty="0" sz="1600">
                          <a:latin typeface="Microsoft JhengHei"/>
                          <a:cs typeface="Microsoft JhengHei"/>
                        </a:rPr>
                        <a:t>_</a:t>
                      </a:r>
                      <a:r>
                        <a:rPr dirty="0" sz="1600" spc="-25">
                          <a:latin typeface="Microsoft JhengHei"/>
                          <a:cs typeface="Microsoft JhengHei"/>
                        </a:rPr>
                        <a:t>小規模減量方法</a:t>
                      </a:r>
                      <a:r>
                        <a:rPr dirty="0" sz="1600" spc="-35">
                          <a:latin typeface="Microsoft JhengHei"/>
                          <a:cs typeface="Microsoft JhengHei"/>
                        </a:rPr>
                        <a:t>(ODT</a:t>
                      </a:r>
                      <a:r>
                        <a:rPr dirty="0" sz="1600" spc="-40">
                          <a:latin typeface="Microsoft JhengHei"/>
                          <a:cs typeface="Microsoft JhengHei"/>
                        </a:rPr>
                        <a:t>檔)</a:t>
                      </a:r>
                      <a:endParaRPr sz="1600">
                        <a:latin typeface="Microsoft JhengHei"/>
                        <a:cs typeface="Microsoft JhengHei"/>
                      </a:endParaRPr>
                    </a:p>
                    <a:p>
                      <a:pPr marL="407670" indent="-286385">
                        <a:lnSpc>
                          <a:spcPct val="100000"/>
                        </a:lnSpc>
                        <a:buFont typeface="Arial"/>
                        <a:buChar char="•"/>
                        <a:tabLst>
                          <a:tab pos="407670" algn="l"/>
                        </a:tabLst>
                      </a:pPr>
                      <a:r>
                        <a:rPr dirty="0" sz="1600" spc="-25">
                          <a:latin typeface="Microsoft JhengHei"/>
                          <a:cs typeface="Microsoft JhengHei"/>
                        </a:rPr>
                        <a:t>新減量方法格式</a:t>
                      </a:r>
                      <a:r>
                        <a:rPr dirty="0" sz="1600">
                          <a:latin typeface="Microsoft JhengHei"/>
                          <a:cs typeface="Microsoft JhengHei"/>
                        </a:rPr>
                        <a:t>_</a:t>
                      </a:r>
                      <a:r>
                        <a:rPr dirty="0" sz="1600" spc="-25">
                          <a:latin typeface="Microsoft JhengHei"/>
                          <a:cs typeface="Microsoft JhengHei"/>
                        </a:rPr>
                        <a:t>大規模減量方法</a:t>
                      </a:r>
                      <a:r>
                        <a:rPr dirty="0" sz="1600" spc="-35">
                          <a:latin typeface="Microsoft JhengHei"/>
                          <a:cs typeface="Microsoft JhengHei"/>
                        </a:rPr>
                        <a:t>(ODT</a:t>
                      </a:r>
                      <a:r>
                        <a:rPr dirty="0" sz="1600" spc="-40">
                          <a:latin typeface="Microsoft JhengHei"/>
                          <a:cs typeface="Microsoft JhengHei"/>
                        </a:rPr>
                        <a:t>檔)</a:t>
                      </a:r>
                      <a:endParaRPr sz="1600">
                        <a:latin typeface="Microsoft JhengHei"/>
                        <a:cs typeface="Microsoft JhengHei"/>
                      </a:endParaRPr>
                    </a:p>
                  </a:txBody>
                  <a:tcPr marL="0" marR="0" marB="0" marT="147320"/>
                </a:tc>
              </a:tr>
              <a:tr h="793115">
                <a:tc>
                  <a:txBody>
                    <a:bodyPr/>
                    <a:lstStyle/>
                    <a:p>
                      <a:pPr>
                        <a:lnSpc>
                          <a:spcPct val="100000"/>
                        </a:lnSpc>
                        <a:spcBef>
                          <a:spcPts val="280"/>
                        </a:spcBef>
                      </a:pPr>
                      <a:endParaRPr sz="1600">
                        <a:latin typeface="Times New Roman"/>
                        <a:cs typeface="Times New Roman"/>
                      </a:endParaRPr>
                    </a:p>
                    <a:p>
                      <a:pPr marL="92075">
                        <a:lnSpc>
                          <a:spcPct val="100000"/>
                        </a:lnSpc>
                      </a:pPr>
                      <a:r>
                        <a:rPr dirty="0" sz="1600" spc="-30">
                          <a:latin typeface="Microsoft JhengHei"/>
                          <a:cs typeface="Microsoft JhengHei"/>
                        </a:rPr>
                        <a:t>額度帳戶開立</a:t>
                      </a:r>
                      <a:endParaRPr sz="1600">
                        <a:latin typeface="Microsoft JhengHei"/>
                        <a:cs typeface="Microsoft JhengHei"/>
                      </a:endParaRPr>
                    </a:p>
                  </a:txBody>
                  <a:tcPr marL="0" marR="0" marB="0" marT="35560">
                    <a:lnB w="28575">
                      <a:solidFill>
                        <a:srgbClr val="000000"/>
                      </a:solidFill>
                      <a:prstDash val="solid"/>
                    </a:lnB>
                    <a:solidFill>
                      <a:srgbClr val="E7E7E7"/>
                    </a:solidFill>
                  </a:tcPr>
                </a:tc>
                <a:tc>
                  <a:txBody>
                    <a:bodyPr/>
                    <a:lstStyle/>
                    <a:p>
                      <a:pPr marL="407670" indent="-286385">
                        <a:lnSpc>
                          <a:spcPct val="100000"/>
                        </a:lnSpc>
                        <a:spcBef>
                          <a:spcPts val="1160"/>
                        </a:spcBef>
                        <a:buFont typeface="Arial"/>
                        <a:buChar char="•"/>
                        <a:tabLst>
                          <a:tab pos="407670" algn="l"/>
                        </a:tabLst>
                      </a:pPr>
                      <a:r>
                        <a:rPr dirty="0" sz="1600" spc="-25">
                          <a:latin typeface="Microsoft JhengHei"/>
                          <a:cs typeface="Microsoft JhengHei"/>
                        </a:rPr>
                        <a:t>額度帳戶申請切結書格式</a:t>
                      </a:r>
                      <a:r>
                        <a:rPr dirty="0" sz="1600" spc="-35">
                          <a:latin typeface="Microsoft JhengHei"/>
                          <a:cs typeface="Microsoft JhengHei"/>
                        </a:rPr>
                        <a:t>(ODT</a:t>
                      </a:r>
                      <a:r>
                        <a:rPr dirty="0" sz="1600" spc="-40">
                          <a:latin typeface="Microsoft JhengHei"/>
                          <a:cs typeface="Microsoft JhengHei"/>
                        </a:rPr>
                        <a:t>檔)</a:t>
                      </a:r>
                      <a:endParaRPr sz="1600">
                        <a:latin typeface="Microsoft JhengHei"/>
                        <a:cs typeface="Microsoft JhengHei"/>
                      </a:endParaRPr>
                    </a:p>
                    <a:p>
                      <a:pPr marL="407670" indent="-286385">
                        <a:lnSpc>
                          <a:spcPct val="100000"/>
                        </a:lnSpc>
                        <a:buFont typeface="Arial"/>
                        <a:buChar char="•"/>
                        <a:tabLst>
                          <a:tab pos="407670" algn="l"/>
                        </a:tabLst>
                      </a:pPr>
                      <a:r>
                        <a:rPr dirty="0" sz="1600" spc="-25">
                          <a:latin typeface="Microsoft JhengHei"/>
                          <a:cs typeface="Microsoft JhengHei"/>
                        </a:rPr>
                        <a:t>額度帳戶使用約定書格式</a:t>
                      </a:r>
                      <a:r>
                        <a:rPr dirty="0" sz="1600" spc="-35">
                          <a:latin typeface="Microsoft JhengHei"/>
                          <a:cs typeface="Microsoft JhengHei"/>
                        </a:rPr>
                        <a:t>(ODT</a:t>
                      </a:r>
                      <a:r>
                        <a:rPr dirty="0" sz="1600" spc="-40">
                          <a:latin typeface="Microsoft JhengHei"/>
                          <a:cs typeface="Microsoft JhengHei"/>
                        </a:rPr>
                        <a:t>檔)</a:t>
                      </a:r>
                      <a:endParaRPr sz="1600">
                        <a:latin typeface="Microsoft JhengHei"/>
                        <a:cs typeface="Microsoft JhengHei"/>
                      </a:endParaRPr>
                    </a:p>
                  </a:txBody>
                  <a:tcPr marL="0" marR="0" marB="0" marT="147320">
                    <a:lnB w="28575">
                      <a:solidFill>
                        <a:srgbClr val="000000"/>
                      </a:solidFill>
                      <a:prstDash val="solid"/>
                    </a:lnB>
                    <a:solidFill>
                      <a:srgbClr val="E7E7E7"/>
                    </a:solidFill>
                  </a:tcPr>
                </a:tc>
              </a:tr>
            </a:tbl>
          </a:graphicData>
        </a:graphic>
      </p:graphicFrame>
      <p:grpSp>
        <p:nvGrpSpPr>
          <p:cNvPr id="4" name="object 4" descr=""/>
          <p:cNvGrpSpPr/>
          <p:nvPr/>
        </p:nvGrpSpPr>
        <p:grpSpPr>
          <a:xfrm>
            <a:off x="426719" y="2057400"/>
            <a:ext cx="5593080" cy="3256915"/>
            <a:chOff x="426719" y="2057400"/>
            <a:chExt cx="5593080" cy="3256915"/>
          </a:xfrm>
        </p:grpSpPr>
        <p:pic>
          <p:nvPicPr>
            <p:cNvPr id="5" name="object 5" descr=""/>
            <p:cNvPicPr/>
            <p:nvPr/>
          </p:nvPicPr>
          <p:blipFill>
            <a:blip r:embed="rId2" cstate="print"/>
            <a:stretch>
              <a:fillRect/>
            </a:stretch>
          </p:blipFill>
          <p:spPr>
            <a:xfrm>
              <a:off x="426719" y="2057400"/>
              <a:ext cx="5280660" cy="3256788"/>
            </a:xfrm>
            <a:prstGeom prst="rect">
              <a:avLst/>
            </a:prstGeom>
          </p:spPr>
        </p:pic>
        <p:sp>
          <p:nvSpPr>
            <p:cNvPr id="6" name="object 6" descr=""/>
            <p:cNvSpPr/>
            <p:nvPr/>
          </p:nvSpPr>
          <p:spPr>
            <a:xfrm>
              <a:off x="4028693" y="4078985"/>
              <a:ext cx="1355090" cy="242570"/>
            </a:xfrm>
            <a:custGeom>
              <a:avLst/>
              <a:gdLst/>
              <a:ahLst/>
              <a:cxnLst/>
              <a:rect l="l" t="t" r="r" b="b"/>
              <a:pathLst>
                <a:path w="1355089" h="242570">
                  <a:moveTo>
                    <a:pt x="0" y="242315"/>
                  </a:moveTo>
                  <a:lnTo>
                    <a:pt x="1354836" y="242315"/>
                  </a:lnTo>
                  <a:lnTo>
                    <a:pt x="1354836" y="0"/>
                  </a:lnTo>
                  <a:lnTo>
                    <a:pt x="0" y="0"/>
                  </a:lnTo>
                  <a:lnTo>
                    <a:pt x="0" y="242315"/>
                  </a:lnTo>
                  <a:close/>
                </a:path>
              </a:pathLst>
            </a:custGeom>
            <a:ln w="28575">
              <a:solidFill>
                <a:srgbClr val="C00000"/>
              </a:solidFill>
            </a:ln>
          </p:spPr>
          <p:txBody>
            <a:bodyPr wrap="square" lIns="0" tIns="0" rIns="0" bIns="0" rtlCol="0"/>
            <a:lstStyle/>
            <a:p/>
          </p:txBody>
        </p:sp>
        <p:sp>
          <p:nvSpPr>
            <p:cNvPr id="7" name="object 7" descr=""/>
            <p:cNvSpPr/>
            <p:nvPr/>
          </p:nvSpPr>
          <p:spPr>
            <a:xfrm>
              <a:off x="5382767" y="4160520"/>
              <a:ext cx="636905" cy="76200"/>
            </a:xfrm>
            <a:custGeom>
              <a:avLst/>
              <a:gdLst/>
              <a:ahLst/>
              <a:cxnLst/>
              <a:rect l="l" t="t" r="r" b="b"/>
              <a:pathLst>
                <a:path w="636904" h="76200">
                  <a:moveTo>
                    <a:pt x="560705" y="0"/>
                  </a:moveTo>
                  <a:lnTo>
                    <a:pt x="560705" y="76199"/>
                  </a:lnTo>
                  <a:lnTo>
                    <a:pt x="624205" y="44449"/>
                  </a:lnTo>
                  <a:lnTo>
                    <a:pt x="573405" y="44449"/>
                  </a:lnTo>
                  <a:lnTo>
                    <a:pt x="573405" y="31749"/>
                  </a:lnTo>
                  <a:lnTo>
                    <a:pt x="624205" y="31749"/>
                  </a:lnTo>
                  <a:lnTo>
                    <a:pt x="560705" y="0"/>
                  </a:lnTo>
                  <a:close/>
                </a:path>
                <a:path w="636904" h="76200">
                  <a:moveTo>
                    <a:pt x="560705" y="31749"/>
                  </a:moveTo>
                  <a:lnTo>
                    <a:pt x="0" y="31749"/>
                  </a:lnTo>
                  <a:lnTo>
                    <a:pt x="0" y="44449"/>
                  </a:lnTo>
                  <a:lnTo>
                    <a:pt x="560705" y="44449"/>
                  </a:lnTo>
                  <a:lnTo>
                    <a:pt x="560705" y="31749"/>
                  </a:lnTo>
                  <a:close/>
                </a:path>
                <a:path w="636904" h="76200">
                  <a:moveTo>
                    <a:pt x="624205" y="31749"/>
                  </a:moveTo>
                  <a:lnTo>
                    <a:pt x="573405" y="31749"/>
                  </a:lnTo>
                  <a:lnTo>
                    <a:pt x="573405" y="44449"/>
                  </a:lnTo>
                  <a:lnTo>
                    <a:pt x="624205" y="44449"/>
                  </a:lnTo>
                  <a:lnTo>
                    <a:pt x="636905" y="38099"/>
                  </a:lnTo>
                  <a:lnTo>
                    <a:pt x="624205" y="31749"/>
                  </a:lnTo>
                  <a:close/>
                </a:path>
              </a:pathLst>
            </a:custGeom>
            <a:solidFill>
              <a:srgbClr val="C00000"/>
            </a:solidFill>
          </p:spPr>
          <p:txBody>
            <a:bodyPr wrap="square" lIns="0" tIns="0" rIns="0" bIns="0" rtlCol="0"/>
            <a:lstStyle/>
            <a:p/>
          </p:txBody>
        </p:sp>
      </p:grpSp>
      <p:sp>
        <p:nvSpPr>
          <p:cNvPr id="8" name="object 8" descr=""/>
          <p:cNvSpPr txBox="1"/>
          <p:nvPr/>
        </p:nvSpPr>
        <p:spPr>
          <a:xfrm>
            <a:off x="504850" y="1200657"/>
            <a:ext cx="3840479" cy="330835"/>
          </a:xfrm>
          <a:prstGeom prst="rect">
            <a:avLst/>
          </a:prstGeom>
        </p:spPr>
        <p:txBody>
          <a:bodyPr wrap="square" lIns="0" tIns="13335" rIns="0" bIns="0" rtlCol="0" vert="horz">
            <a:spAutoFit/>
          </a:bodyPr>
          <a:lstStyle/>
          <a:p>
            <a:pPr marL="12700">
              <a:lnSpc>
                <a:spcPct val="100000"/>
              </a:lnSpc>
              <a:spcBef>
                <a:spcPts val="105"/>
              </a:spcBef>
            </a:pPr>
            <a:r>
              <a:rPr dirty="0" sz="2000" spc="-15" b="1">
                <a:solidFill>
                  <a:srgbClr val="00695C"/>
                </a:solidFill>
                <a:latin typeface="Microsoft JhengHei"/>
                <a:cs typeface="Microsoft JhengHei"/>
              </a:rPr>
              <a:t>溫室氣體自願減量暨抵換資訊平臺</a:t>
            </a:r>
            <a:endParaRPr sz="2000">
              <a:latin typeface="Microsoft JhengHei"/>
              <a:cs typeface="Microsoft JhengHei"/>
            </a:endParaRPr>
          </a:p>
        </p:txBody>
      </p:sp>
      <p:sp>
        <p:nvSpPr>
          <p:cNvPr id="10" name="object 10"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29</a:t>
            </a:fld>
          </a:p>
        </p:txBody>
      </p:sp>
      <p:sp>
        <p:nvSpPr>
          <p:cNvPr id="11" name="object 11"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9" name="object 9" descr=""/>
          <p:cNvSpPr txBox="1"/>
          <p:nvPr/>
        </p:nvSpPr>
        <p:spPr>
          <a:xfrm>
            <a:off x="520700" y="1513078"/>
            <a:ext cx="2545715" cy="208279"/>
          </a:xfrm>
          <a:prstGeom prst="rect">
            <a:avLst/>
          </a:prstGeom>
        </p:spPr>
        <p:txBody>
          <a:bodyPr wrap="square" lIns="0" tIns="12700" rIns="0" bIns="0" rtlCol="0" vert="horz">
            <a:spAutoFit/>
          </a:bodyPr>
          <a:lstStyle/>
          <a:p>
            <a:pPr marL="12700">
              <a:lnSpc>
                <a:spcPct val="100000"/>
              </a:lnSpc>
              <a:spcBef>
                <a:spcPts val="100"/>
              </a:spcBef>
            </a:pPr>
            <a:r>
              <a:rPr dirty="0" sz="1200" spc="-10">
                <a:latin typeface="Microsoft JhengHei"/>
                <a:cs typeface="Microsoft JhengHei"/>
              </a:rPr>
              <a:t>https://carbonoffset.moenv.gov.tw/</a:t>
            </a:r>
            <a:endParaRPr sz="1200">
              <a:latin typeface="Microsoft JhengHei"/>
              <a:cs typeface="Microsoft JhengHe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
          <p:cNvSpPr/>
          <p:nvPr/>
        </p:nvSpPr>
        <p:spPr>
          <a:xfrm>
            <a:off x="5215128" y="5725667"/>
            <a:ext cx="2196465" cy="751840"/>
          </a:xfrm>
          <a:custGeom>
            <a:avLst/>
            <a:gdLst/>
            <a:ahLst/>
            <a:cxnLst/>
            <a:rect l="l" t="t" r="r" b="b"/>
            <a:pathLst>
              <a:path w="2196465" h="751839">
                <a:moveTo>
                  <a:pt x="1810512" y="0"/>
                </a:moveTo>
                <a:lnTo>
                  <a:pt x="370332" y="0"/>
                </a:lnTo>
                <a:lnTo>
                  <a:pt x="370332" y="108204"/>
                </a:lnTo>
                <a:lnTo>
                  <a:pt x="1810512" y="108204"/>
                </a:lnTo>
                <a:lnTo>
                  <a:pt x="1810512" y="0"/>
                </a:lnTo>
                <a:close/>
              </a:path>
              <a:path w="2196465" h="751839">
                <a:moveTo>
                  <a:pt x="2196084" y="644652"/>
                </a:moveTo>
                <a:lnTo>
                  <a:pt x="0" y="644652"/>
                </a:lnTo>
                <a:lnTo>
                  <a:pt x="0" y="751332"/>
                </a:lnTo>
                <a:lnTo>
                  <a:pt x="2196084" y="751332"/>
                </a:lnTo>
                <a:lnTo>
                  <a:pt x="2196084" y="644652"/>
                </a:lnTo>
                <a:close/>
              </a:path>
            </a:pathLst>
          </a:custGeom>
          <a:solidFill>
            <a:srgbClr val="F8CAAC"/>
          </a:solidFill>
        </p:spPr>
        <p:txBody>
          <a:bodyPr wrap="square" lIns="0" tIns="0" rIns="0" bIns="0" rtlCol="0"/>
          <a:lstStyle/>
          <a:p/>
        </p:txBody>
      </p:sp>
      <p:sp>
        <p:nvSpPr>
          <p:cNvPr id="3" name="object 3"/>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審查及補正規定為何？</a:t>
            </a:r>
          </a:p>
        </p:txBody>
      </p:sp>
      <p:grpSp>
        <p:nvGrpSpPr>
          <p:cNvPr id="4" name="object 4" descr=""/>
          <p:cNvGrpSpPr/>
          <p:nvPr/>
        </p:nvGrpSpPr>
        <p:grpSpPr>
          <a:xfrm>
            <a:off x="733044" y="1024140"/>
            <a:ext cx="2028189" cy="4126229"/>
            <a:chOff x="733044" y="1024140"/>
            <a:chExt cx="2028189" cy="4126229"/>
          </a:xfrm>
        </p:grpSpPr>
        <p:sp>
          <p:nvSpPr>
            <p:cNvPr id="5" name="object 5" descr=""/>
            <p:cNvSpPr/>
            <p:nvPr/>
          </p:nvSpPr>
          <p:spPr>
            <a:xfrm>
              <a:off x="745236" y="1844039"/>
              <a:ext cx="1518285" cy="3299460"/>
            </a:xfrm>
            <a:custGeom>
              <a:avLst/>
              <a:gdLst/>
              <a:ahLst/>
              <a:cxnLst/>
              <a:rect l="l" t="t" r="r" b="b"/>
              <a:pathLst>
                <a:path w="1518285" h="3299460">
                  <a:moveTo>
                    <a:pt x="1517903" y="0"/>
                  </a:moveTo>
                  <a:lnTo>
                    <a:pt x="0" y="0"/>
                  </a:lnTo>
                  <a:lnTo>
                    <a:pt x="0" y="3299460"/>
                  </a:lnTo>
                  <a:lnTo>
                    <a:pt x="1517903" y="3299460"/>
                  </a:lnTo>
                  <a:lnTo>
                    <a:pt x="1517903" y="0"/>
                  </a:lnTo>
                  <a:close/>
                </a:path>
              </a:pathLst>
            </a:custGeom>
            <a:solidFill>
              <a:srgbClr val="BCD6ED"/>
            </a:solidFill>
          </p:spPr>
          <p:txBody>
            <a:bodyPr wrap="square" lIns="0" tIns="0" rIns="0" bIns="0" rtlCol="0"/>
            <a:lstStyle/>
            <a:p/>
          </p:txBody>
        </p:sp>
        <p:sp>
          <p:nvSpPr>
            <p:cNvPr id="6" name="object 6" descr=""/>
            <p:cNvSpPr/>
            <p:nvPr/>
          </p:nvSpPr>
          <p:spPr>
            <a:xfrm>
              <a:off x="745236" y="1844039"/>
              <a:ext cx="1518285" cy="3299460"/>
            </a:xfrm>
            <a:custGeom>
              <a:avLst/>
              <a:gdLst/>
              <a:ahLst/>
              <a:cxnLst/>
              <a:rect l="l" t="t" r="r" b="b"/>
              <a:pathLst>
                <a:path w="1518285" h="3299460">
                  <a:moveTo>
                    <a:pt x="0" y="3299460"/>
                  </a:moveTo>
                  <a:lnTo>
                    <a:pt x="1517903" y="3299460"/>
                  </a:lnTo>
                  <a:lnTo>
                    <a:pt x="1517903" y="0"/>
                  </a:lnTo>
                  <a:lnTo>
                    <a:pt x="0" y="0"/>
                  </a:lnTo>
                  <a:lnTo>
                    <a:pt x="0" y="3299460"/>
                  </a:lnTo>
                  <a:close/>
                </a:path>
              </a:pathLst>
            </a:custGeom>
            <a:ln w="12700">
              <a:solidFill>
                <a:srgbClr val="7E7E7E"/>
              </a:solidFill>
            </a:ln>
          </p:spPr>
          <p:txBody>
            <a:bodyPr wrap="square" lIns="0" tIns="0" rIns="0" bIns="0" rtlCol="0"/>
            <a:lstStyle/>
            <a:p/>
          </p:txBody>
        </p:sp>
        <p:sp>
          <p:nvSpPr>
            <p:cNvPr id="7" name="object 7" descr=""/>
            <p:cNvSpPr/>
            <p:nvPr/>
          </p:nvSpPr>
          <p:spPr>
            <a:xfrm>
              <a:off x="2263902" y="2805430"/>
              <a:ext cx="497840" cy="699770"/>
            </a:xfrm>
            <a:custGeom>
              <a:avLst/>
              <a:gdLst/>
              <a:ahLst/>
              <a:cxnLst/>
              <a:rect l="l" t="t" r="r" b="b"/>
              <a:pathLst>
                <a:path w="497839" h="699770">
                  <a:moveTo>
                    <a:pt x="239141" y="680339"/>
                  </a:moveTo>
                  <a:lnTo>
                    <a:pt x="0" y="680339"/>
                  </a:lnTo>
                  <a:lnTo>
                    <a:pt x="0" y="699389"/>
                  </a:lnTo>
                  <a:lnTo>
                    <a:pt x="258191" y="699389"/>
                  </a:lnTo>
                  <a:lnTo>
                    <a:pt x="258191" y="689864"/>
                  </a:lnTo>
                  <a:lnTo>
                    <a:pt x="239141" y="689864"/>
                  </a:lnTo>
                  <a:lnTo>
                    <a:pt x="239141" y="680339"/>
                  </a:lnTo>
                  <a:close/>
                </a:path>
                <a:path w="497839" h="699770">
                  <a:moveTo>
                    <a:pt x="456107" y="64643"/>
                  </a:moveTo>
                  <a:lnTo>
                    <a:pt x="239141" y="64643"/>
                  </a:lnTo>
                  <a:lnTo>
                    <a:pt x="239141" y="689864"/>
                  </a:lnTo>
                  <a:lnTo>
                    <a:pt x="248666" y="680339"/>
                  </a:lnTo>
                  <a:lnTo>
                    <a:pt x="258191" y="680339"/>
                  </a:lnTo>
                  <a:lnTo>
                    <a:pt x="258191" y="83693"/>
                  </a:lnTo>
                  <a:lnTo>
                    <a:pt x="248666" y="83693"/>
                  </a:lnTo>
                  <a:lnTo>
                    <a:pt x="258191" y="74168"/>
                  </a:lnTo>
                  <a:lnTo>
                    <a:pt x="467537" y="74168"/>
                  </a:lnTo>
                  <a:lnTo>
                    <a:pt x="456107" y="64643"/>
                  </a:lnTo>
                  <a:close/>
                </a:path>
                <a:path w="497839" h="699770">
                  <a:moveTo>
                    <a:pt x="258191" y="680339"/>
                  </a:moveTo>
                  <a:lnTo>
                    <a:pt x="248666" y="680339"/>
                  </a:lnTo>
                  <a:lnTo>
                    <a:pt x="239141" y="689864"/>
                  </a:lnTo>
                  <a:lnTo>
                    <a:pt x="258191" y="689864"/>
                  </a:lnTo>
                  <a:lnTo>
                    <a:pt x="258191" y="680339"/>
                  </a:lnTo>
                  <a:close/>
                </a:path>
                <a:path w="497839" h="699770">
                  <a:moveTo>
                    <a:pt x="467537" y="74168"/>
                  </a:moveTo>
                  <a:lnTo>
                    <a:pt x="400177" y="130302"/>
                  </a:lnTo>
                  <a:lnTo>
                    <a:pt x="396113" y="133731"/>
                  </a:lnTo>
                  <a:lnTo>
                    <a:pt x="395605" y="139700"/>
                  </a:lnTo>
                  <a:lnTo>
                    <a:pt x="398906" y="143764"/>
                  </a:lnTo>
                  <a:lnTo>
                    <a:pt x="402336" y="147828"/>
                  </a:lnTo>
                  <a:lnTo>
                    <a:pt x="408305" y="148336"/>
                  </a:lnTo>
                  <a:lnTo>
                    <a:pt x="412369" y="145034"/>
                  </a:lnTo>
                  <a:lnTo>
                    <a:pt x="485912" y="83693"/>
                  </a:lnTo>
                  <a:lnTo>
                    <a:pt x="482473" y="83693"/>
                  </a:lnTo>
                  <a:lnTo>
                    <a:pt x="482473" y="81534"/>
                  </a:lnTo>
                  <a:lnTo>
                    <a:pt x="476377" y="81534"/>
                  </a:lnTo>
                  <a:lnTo>
                    <a:pt x="467537" y="74168"/>
                  </a:lnTo>
                  <a:close/>
                </a:path>
                <a:path w="497839" h="699770">
                  <a:moveTo>
                    <a:pt x="258191" y="74168"/>
                  </a:moveTo>
                  <a:lnTo>
                    <a:pt x="248666" y="83693"/>
                  </a:lnTo>
                  <a:lnTo>
                    <a:pt x="258191" y="83693"/>
                  </a:lnTo>
                  <a:lnTo>
                    <a:pt x="258191" y="74168"/>
                  </a:lnTo>
                  <a:close/>
                </a:path>
                <a:path w="497839" h="699770">
                  <a:moveTo>
                    <a:pt x="467537" y="74168"/>
                  </a:moveTo>
                  <a:lnTo>
                    <a:pt x="258191" y="74168"/>
                  </a:lnTo>
                  <a:lnTo>
                    <a:pt x="258191" y="83693"/>
                  </a:lnTo>
                  <a:lnTo>
                    <a:pt x="456107" y="83693"/>
                  </a:lnTo>
                  <a:lnTo>
                    <a:pt x="467537" y="74168"/>
                  </a:lnTo>
                  <a:close/>
                </a:path>
                <a:path w="497839" h="699770">
                  <a:moveTo>
                    <a:pt x="485912" y="64643"/>
                  </a:moveTo>
                  <a:lnTo>
                    <a:pt x="482473" y="64643"/>
                  </a:lnTo>
                  <a:lnTo>
                    <a:pt x="482473" y="83693"/>
                  </a:lnTo>
                  <a:lnTo>
                    <a:pt x="485912" y="83693"/>
                  </a:lnTo>
                  <a:lnTo>
                    <a:pt x="497331" y="74168"/>
                  </a:lnTo>
                  <a:lnTo>
                    <a:pt x="485912" y="64643"/>
                  </a:lnTo>
                  <a:close/>
                </a:path>
                <a:path w="497839" h="699770">
                  <a:moveTo>
                    <a:pt x="476377" y="66802"/>
                  </a:moveTo>
                  <a:lnTo>
                    <a:pt x="467537" y="74168"/>
                  </a:lnTo>
                  <a:lnTo>
                    <a:pt x="476377" y="81534"/>
                  </a:lnTo>
                  <a:lnTo>
                    <a:pt x="476377" y="66802"/>
                  </a:lnTo>
                  <a:close/>
                </a:path>
                <a:path w="497839" h="699770">
                  <a:moveTo>
                    <a:pt x="482473" y="66802"/>
                  </a:moveTo>
                  <a:lnTo>
                    <a:pt x="476377" y="66802"/>
                  </a:lnTo>
                  <a:lnTo>
                    <a:pt x="476377" y="81534"/>
                  </a:lnTo>
                  <a:lnTo>
                    <a:pt x="482473" y="81534"/>
                  </a:lnTo>
                  <a:lnTo>
                    <a:pt x="482473" y="66802"/>
                  </a:lnTo>
                  <a:close/>
                </a:path>
                <a:path w="497839" h="699770">
                  <a:moveTo>
                    <a:pt x="408305" y="0"/>
                  </a:moveTo>
                  <a:lnTo>
                    <a:pt x="402336" y="508"/>
                  </a:lnTo>
                  <a:lnTo>
                    <a:pt x="398906" y="4572"/>
                  </a:lnTo>
                  <a:lnTo>
                    <a:pt x="395605" y="8636"/>
                  </a:lnTo>
                  <a:lnTo>
                    <a:pt x="396113" y="14605"/>
                  </a:lnTo>
                  <a:lnTo>
                    <a:pt x="400177" y="18034"/>
                  </a:lnTo>
                  <a:lnTo>
                    <a:pt x="467537" y="74168"/>
                  </a:lnTo>
                  <a:lnTo>
                    <a:pt x="476377" y="66802"/>
                  </a:lnTo>
                  <a:lnTo>
                    <a:pt x="482473" y="66802"/>
                  </a:lnTo>
                  <a:lnTo>
                    <a:pt x="482473" y="64643"/>
                  </a:lnTo>
                  <a:lnTo>
                    <a:pt x="485912" y="64643"/>
                  </a:lnTo>
                  <a:lnTo>
                    <a:pt x="412369" y="3302"/>
                  </a:lnTo>
                  <a:lnTo>
                    <a:pt x="408305" y="0"/>
                  </a:lnTo>
                  <a:close/>
                </a:path>
              </a:pathLst>
            </a:custGeom>
            <a:solidFill>
              <a:srgbClr val="000000"/>
            </a:solidFill>
          </p:spPr>
          <p:txBody>
            <a:bodyPr wrap="square" lIns="0" tIns="0" rIns="0" bIns="0" rtlCol="0"/>
            <a:lstStyle/>
            <a:p/>
          </p:txBody>
        </p:sp>
        <p:sp>
          <p:nvSpPr>
            <p:cNvPr id="8" name="object 8" descr=""/>
            <p:cNvSpPr/>
            <p:nvPr/>
          </p:nvSpPr>
          <p:spPr>
            <a:xfrm>
              <a:off x="733044" y="1056131"/>
              <a:ext cx="1606550" cy="360045"/>
            </a:xfrm>
            <a:custGeom>
              <a:avLst/>
              <a:gdLst/>
              <a:ahLst/>
              <a:cxnLst/>
              <a:rect l="l" t="t" r="r" b="b"/>
              <a:pathLst>
                <a:path w="1606550" h="360044">
                  <a:moveTo>
                    <a:pt x="1606295" y="0"/>
                  </a:moveTo>
                  <a:lnTo>
                    <a:pt x="0" y="0"/>
                  </a:lnTo>
                  <a:lnTo>
                    <a:pt x="0" y="359663"/>
                  </a:lnTo>
                  <a:lnTo>
                    <a:pt x="1606295" y="359663"/>
                  </a:lnTo>
                  <a:lnTo>
                    <a:pt x="1606295" y="0"/>
                  </a:lnTo>
                  <a:close/>
                </a:path>
              </a:pathLst>
            </a:custGeom>
            <a:solidFill>
              <a:srgbClr val="2E5496"/>
            </a:solidFill>
          </p:spPr>
          <p:txBody>
            <a:bodyPr wrap="square" lIns="0" tIns="0" rIns="0" bIns="0" rtlCol="0"/>
            <a:lstStyle/>
            <a:p/>
          </p:txBody>
        </p:sp>
        <p:pic>
          <p:nvPicPr>
            <p:cNvPr id="9" name="object 9" descr=""/>
            <p:cNvPicPr/>
            <p:nvPr/>
          </p:nvPicPr>
          <p:blipFill>
            <a:blip r:embed="rId2" cstate="print"/>
            <a:stretch>
              <a:fillRect/>
            </a:stretch>
          </p:blipFill>
          <p:spPr>
            <a:xfrm>
              <a:off x="934212" y="1024140"/>
              <a:ext cx="1219962" cy="511289"/>
            </a:xfrm>
            <a:prstGeom prst="rect">
              <a:avLst/>
            </a:prstGeom>
          </p:spPr>
        </p:pic>
        <p:sp>
          <p:nvSpPr>
            <p:cNvPr id="10" name="object 10" descr=""/>
            <p:cNvSpPr/>
            <p:nvPr/>
          </p:nvSpPr>
          <p:spPr>
            <a:xfrm>
              <a:off x="795528" y="1892808"/>
              <a:ext cx="1423670" cy="654050"/>
            </a:xfrm>
            <a:custGeom>
              <a:avLst/>
              <a:gdLst/>
              <a:ahLst/>
              <a:cxnLst/>
              <a:rect l="l" t="t" r="r" b="b"/>
              <a:pathLst>
                <a:path w="1423670" h="654050">
                  <a:moveTo>
                    <a:pt x="1423416" y="0"/>
                  </a:moveTo>
                  <a:lnTo>
                    <a:pt x="0" y="0"/>
                  </a:lnTo>
                  <a:lnTo>
                    <a:pt x="0" y="653796"/>
                  </a:lnTo>
                  <a:lnTo>
                    <a:pt x="1423416" y="653796"/>
                  </a:lnTo>
                  <a:lnTo>
                    <a:pt x="1423416" y="0"/>
                  </a:lnTo>
                  <a:close/>
                </a:path>
              </a:pathLst>
            </a:custGeom>
            <a:solidFill>
              <a:srgbClr val="2D75B6"/>
            </a:solidFill>
          </p:spPr>
          <p:txBody>
            <a:bodyPr wrap="square" lIns="0" tIns="0" rIns="0" bIns="0" rtlCol="0"/>
            <a:lstStyle/>
            <a:p/>
          </p:txBody>
        </p:sp>
        <p:sp>
          <p:nvSpPr>
            <p:cNvPr id="11" name="object 11" descr=""/>
            <p:cNvSpPr/>
            <p:nvPr/>
          </p:nvSpPr>
          <p:spPr>
            <a:xfrm>
              <a:off x="795528" y="1892808"/>
              <a:ext cx="1423670" cy="654050"/>
            </a:xfrm>
            <a:custGeom>
              <a:avLst/>
              <a:gdLst/>
              <a:ahLst/>
              <a:cxnLst/>
              <a:rect l="l" t="t" r="r" b="b"/>
              <a:pathLst>
                <a:path w="1423670" h="654050">
                  <a:moveTo>
                    <a:pt x="0" y="653796"/>
                  </a:moveTo>
                  <a:lnTo>
                    <a:pt x="1423416" y="653796"/>
                  </a:lnTo>
                  <a:lnTo>
                    <a:pt x="1423416" y="0"/>
                  </a:lnTo>
                  <a:lnTo>
                    <a:pt x="0" y="0"/>
                  </a:lnTo>
                  <a:lnTo>
                    <a:pt x="0" y="653796"/>
                  </a:lnTo>
                  <a:close/>
                </a:path>
              </a:pathLst>
            </a:custGeom>
            <a:ln w="12700">
              <a:solidFill>
                <a:srgbClr val="7E7E7E"/>
              </a:solidFill>
            </a:ln>
          </p:spPr>
          <p:txBody>
            <a:bodyPr wrap="square" lIns="0" tIns="0" rIns="0" bIns="0" rtlCol="0"/>
            <a:lstStyle/>
            <a:p/>
          </p:txBody>
        </p:sp>
      </p:grpSp>
      <p:sp>
        <p:nvSpPr>
          <p:cNvPr id="12" name="object 12" descr=""/>
          <p:cNvSpPr txBox="1"/>
          <p:nvPr/>
        </p:nvSpPr>
        <p:spPr>
          <a:xfrm>
            <a:off x="1088847" y="1957577"/>
            <a:ext cx="836294" cy="513080"/>
          </a:xfrm>
          <a:prstGeom prst="rect">
            <a:avLst/>
          </a:prstGeom>
        </p:spPr>
        <p:txBody>
          <a:bodyPr wrap="square" lIns="0" tIns="12065" rIns="0" bIns="0" rtlCol="0" vert="horz">
            <a:spAutoFit/>
          </a:bodyPr>
          <a:lstStyle/>
          <a:p>
            <a:pPr marL="12700" marR="5080">
              <a:lnSpc>
                <a:spcPct val="100000"/>
              </a:lnSpc>
              <a:spcBef>
                <a:spcPts val="95"/>
              </a:spcBef>
            </a:pPr>
            <a:r>
              <a:rPr dirty="0" sz="1600" spc="-35">
                <a:solidFill>
                  <a:srgbClr val="FFFFFF"/>
                </a:solidFill>
                <a:latin typeface="Microsoft JhengHei"/>
                <a:cs typeface="Microsoft JhengHei"/>
              </a:rPr>
              <a:t>抵換專案額度申請</a:t>
            </a:r>
            <a:endParaRPr sz="1600">
              <a:latin typeface="Microsoft JhengHei"/>
              <a:cs typeface="Microsoft JhengHei"/>
            </a:endParaRPr>
          </a:p>
        </p:txBody>
      </p:sp>
      <p:grpSp>
        <p:nvGrpSpPr>
          <p:cNvPr id="13" name="object 13" descr=""/>
          <p:cNvGrpSpPr/>
          <p:nvPr/>
        </p:nvGrpSpPr>
        <p:grpSpPr>
          <a:xfrm>
            <a:off x="2752725" y="2383917"/>
            <a:ext cx="1530985" cy="989965"/>
            <a:chOff x="2752725" y="2383917"/>
            <a:chExt cx="1530985" cy="989965"/>
          </a:xfrm>
        </p:grpSpPr>
        <p:sp>
          <p:nvSpPr>
            <p:cNvPr id="14" name="object 14" descr=""/>
            <p:cNvSpPr/>
            <p:nvPr/>
          </p:nvSpPr>
          <p:spPr>
            <a:xfrm>
              <a:off x="2762250" y="2393442"/>
              <a:ext cx="1511935" cy="970915"/>
            </a:xfrm>
            <a:custGeom>
              <a:avLst/>
              <a:gdLst/>
              <a:ahLst/>
              <a:cxnLst/>
              <a:rect l="l" t="t" r="r" b="b"/>
              <a:pathLst>
                <a:path w="1511935" h="970914">
                  <a:moveTo>
                    <a:pt x="755903" y="0"/>
                  </a:moveTo>
                  <a:lnTo>
                    <a:pt x="0" y="485394"/>
                  </a:lnTo>
                  <a:lnTo>
                    <a:pt x="755903" y="970788"/>
                  </a:lnTo>
                  <a:lnTo>
                    <a:pt x="1511808" y="485394"/>
                  </a:lnTo>
                  <a:lnTo>
                    <a:pt x="755903" y="0"/>
                  </a:lnTo>
                  <a:close/>
                </a:path>
              </a:pathLst>
            </a:custGeom>
            <a:solidFill>
              <a:srgbClr val="8FAADC"/>
            </a:solidFill>
          </p:spPr>
          <p:txBody>
            <a:bodyPr wrap="square" lIns="0" tIns="0" rIns="0" bIns="0" rtlCol="0"/>
            <a:lstStyle/>
            <a:p/>
          </p:txBody>
        </p:sp>
        <p:sp>
          <p:nvSpPr>
            <p:cNvPr id="15" name="object 15" descr=""/>
            <p:cNvSpPr/>
            <p:nvPr/>
          </p:nvSpPr>
          <p:spPr>
            <a:xfrm>
              <a:off x="2762250" y="2393442"/>
              <a:ext cx="1511935" cy="970915"/>
            </a:xfrm>
            <a:custGeom>
              <a:avLst/>
              <a:gdLst/>
              <a:ahLst/>
              <a:cxnLst/>
              <a:rect l="l" t="t" r="r" b="b"/>
              <a:pathLst>
                <a:path w="1511935" h="970914">
                  <a:moveTo>
                    <a:pt x="0" y="485394"/>
                  </a:moveTo>
                  <a:lnTo>
                    <a:pt x="755903" y="0"/>
                  </a:lnTo>
                  <a:lnTo>
                    <a:pt x="1511808" y="485394"/>
                  </a:lnTo>
                  <a:lnTo>
                    <a:pt x="755903" y="970788"/>
                  </a:lnTo>
                  <a:lnTo>
                    <a:pt x="0" y="485394"/>
                  </a:lnTo>
                  <a:close/>
                </a:path>
              </a:pathLst>
            </a:custGeom>
            <a:ln w="19050">
              <a:solidFill>
                <a:srgbClr val="7E7E7E"/>
              </a:solidFill>
            </a:ln>
          </p:spPr>
          <p:txBody>
            <a:bodyPr wrap="square" lIns="0" tIns="0" rIns="0" bIns="0" rtlCol="0"/>
            <a:lstStyle/>
            <a:p/>
          </p:txBody>
        </p:sp>
      </p:grpSp>
      <p:sp>
        <p:nvSpPr>
          <p:cNvPr id="16" name="object 16" descr=""/>
          <p:cNvSpPr txBox="1"/>
          <p:nvPr/>
        </p:nvSpPr>
        <p:spPr>
          <a:xfrm>
            <a:off x="3094735" y="2714624"/>
            <a:ext cx="836294" cy="269240"/>
          </a:xfrm>
          <a:prstGeom prst="rect">
            <a:avLst/>
          </a:prstGeom>
        </p:spPr>
        <p:txBody>
          <a:bodyPr wrap="square" lIns="0" tIns="12065" rIns="0" bIns="0" rtlCol="0" vert="horz">
            <a:spAutoFit/>
          </a:bodyPr>
          <a:lstStyle/>
          <a:p>
            <a:pPr marL="12700">
              <a:lnSpc>
                <a:spcPct val="100000"/>
              </a:lnSpc>
              <a:spcBef>
                <a:spcPts val="95"/>
              </a:spcBef>
            </a:pPr>
            <a:r>
              <a:rPr dirty="0" sz="1600" spc="-35" b="1">
                <a:solidFill>
                  <a:srgbClr val="FFFFFF"/>
                </a:solidFill>
                <a:latin typeface="Microsoft JhengHei"/>
                <a:cs typeface="Microsoft JhengHei"/>
              </a:rPr>
              <a:t>形式審查</a:t>
            </a:r>
            <a:endParaRPr sz="1600">
              <a:latin typeface="Microsoft JhengHei"/>
              <a:cs typeface="Microsoft JhengHei"/>
            </a:endParaRPr>
          </a:p>
        </p:txBody>
      </p:sp>
      <p:grpSp>
        <p:nvGrpSpPr>
          <p:cNvPr id="17" name="object 17" descr=""/>
          <p:cNvGrpSpPr/>
          <p:nvPr/>
        </p:nvGrpSpPr>
        <p:grpSpPr>
          <a:xfrm>
            <a:off x="1430782" y="1606677"/>
            <a:ext cx="2096770" cy="2206625"/>
            <a:chOff x="1430782" y="1606677"/>
            <a:chExt cx="2096770" cy="2206625"/>
          </a:xfrm>
        </p:grpSpPr>
        <p:sp>
          <p:nvSpPr>
            <p:cNvPr id="18" name="object 18" descr=""/>
            <p:cNvSpPr/>
            <p:nvPr/>
          </p:nvSpPr>
          <p:spPr>
            <a:xfrm>
              <a:off x="1430782" y="1606677"/>
              <a:ext cx="2096770" cy="786765"/>
            </a:xfrm>
            <a:custGeom>
              <a:avLst/>
              <a:gdLst/>
              <a:ahLst/>
              <a:cxnLst/>
              <a:rect l="l" t="t" r="r" b="b"/>
              <a:pathLst>
                <a:path w="2096770" h="786764">
                  <a:moveTo>
                    <a:pt x="2077212" y="9525"/>
                  </a:moveTo>
                  <a:lnTo>
                    <a:pt x="2077212" y="786384"/>
                  </a:lnTo>
                  <a:lnTo>
                    <a:pt x="2096262" y="786384"/>
                  </a:lnTo>
                  <a:lnTo>
                    <a:pt x="2096262" y="19050"/>
                  </a:lnTo>
                  <a:lnTo>
                    <a:pt x="2086737" y="19050"/>
                  </a:lnTo>
                  <a:lnTo>
                    <a:pt x="2077212" y="9525"/>
                  </a:lnTo>
                  <a:close/>
                </a:path>
                <a:path w="2096770" h="786764">
                  <a:moveTo>
                    <a:pt x="8636" y="136398"/>
                  </a:moveTo>
                  <a:lnTo>
                    <a:pt x="4571" y="139700"/>
                  </a:lnTo>
                  <a:lnTo>
                    <a:pt x="508" y="143128"/>
                  </a:lnTo>
                  <a:lnTo>
                    <a:pt x="0" y="149098"/>
                  </a:lnTo>
                  <a:lnTo>
                    <a:pt x="3302" y="153162"/>
                  </a:lnTo>
                  <a:lnTo>
                    <a:pt x="74168" y="238125"/>
                  </a:lnTo>
                  <a:lnTo>
                    <a:pt x="86561" y="223265"/>
                  </a:lnTo>
                  <a:lnTo>
                    <a:pt x="64643" y="223265"/>
                  </a:lnTo>
                  <a:lnTo>
                    <a:pt x="64643" y="196900"/>
                  </a:lnTo>
                  <a:lnTo>
                    <a:pt x="18034" y="140970"/>
                  </a:lnTo>
                  <a:lnTo>
                    <a:pt x="14605" y="136906"/>
                  </a:lnTo>
                  <a:lnTo>
                    <a:pt x="8636" y="136398"/>
                  </a:lnTo>
                  <a:close/>
                </a:path>
                <a:path w="2096770" h="786764">
                  <a:moveTo>
                    <a:pt x="64643" y="196900"/>
                  </a:moveTo>
                  <a:lnTo>
                    <a:pt x="64643" y="223265"/>
                  </a:lnTo>
                  <a:lnTo>
                    <a:pt x="83693" y="223265"/>
                  </a:lnTo>
                  <a:lnTo>
                    <a:pt x="83693" y="217170"/>
                  </a:lnTo>
                  <a:lnTo>
                    <a:pt x="66802" y="217170"/>
                  </a:lnTo>
                  <a:lnTo>
                    <a:pt x="74168" y="208330"/>
                  </a:lnTo>
                  <a:lnTo>
                    <a:pt x="64643" y="196900"/>
                  </a:lnTo>
                  <a:close/>
                </a:path>
                <a:path w="2096770" h="786764">
                  <a:moveTo>
                    <a:pt x="139700" y="136398"/>
                  </a:moveTo>
                  <a:lnTo>
                    <a:pt x="133731" y="136906"/>
                  </a:lnTo>
                  <a:lnTo>
                    <a:pt x="130302" y="140970"/>
                  </a:lnTo>
                  <a:lnTo>
                    <a:pt x="83693" y="196900"/>
                  </a:lnTo>
                  <a:lnTo>
                    <a:pt x="83693" y="223265"/>
                  </a:lnTo>
                  <a:lnTo>
                    <a:pt x="86561" y="223265"/>
                  </a:lnTo>
                  <a:lnTo>
                    <a:pt x="145034" y="153162"/>
                  </a:lnTo>
                  <a:lnTo>
                    <a:pt x="148336" y="149098"/>
                  </a:lnTo>
                  <a:lnTo>
                    <a:pt x="147828" y="143128"/>
                  </a:lnTo>
                  <a:lnTo>
                    <a:pt x="143764" y="139700"/>
                  </a:lnTo>
                  <a:lnTo>
                    <a:pt x="139700" y="136398"/>
                  </a:lnTo>
                  <a:close/>
                </a:path>
                <a:path w="2096770" h="786764">
                  <a:moveTo>
                    <a:pt x="74168" y="208330"/>
                  </a:moveTo>
                  <a:lnTo>
                    <a:pt x="66802" y="217170"/>
                  </a:lnTo>
                  <a:lnTo>
                    <a:pt x="81534" y="217170"/>
                  </a:lnTo>
                  <a:lnTo>
                    <a:pt x="74168" y="208330"/>
                  </a:lnTo>
                  <a:close/>
                </a:path>
                <a:path w="2096770" h="786764">
                  <a:moveTo>
                    <a:pt x="83693" y="196900"/>
                  </a:moveTo>
                  <a:lnTo>
                    <a:pt x="74168" y="208330"/>
                  </a:lnTo>
                  <a:lnTo>
                    <a:pt x="81534" y="217170"/>
                  </a:lnTo>
                  <a:lnTo>
                    <a:pt x="83693" y="217170"/>
                  </a:lnTo>
                  <a:lnTo>
                    <a:pt x="83693" y="196900"/>
                  </a:lnTo>
                  <a:close/>
                </a:path>
                <a:path w="2096770" h="786764">
                  <a:moveTo>
                    <a:pt x="2096262" y="0"/>
                  </a:moveTo>
                  <a:lnTo>
                    <a:pt x="64643" y="0"/>
                  </a:lnTo>
                  <a:lnTo>
                    <a:pt x="64643" y="196900"/>
                  </a:lnTo>
                  <a:lnTo>
                    <a:pt x="74168" y="208330"/>
                  </a:lnTo>
                  <a:lnTo>
                    <a:pt x="83693" y="196900"/>
                  </a:lnTo>
                  <a:lnTo>
                    <a:pt x="83693" y="19050"/>
                  </a:lnTo>
                  <a:lnTo>
                    <a:pt x="74168" y="19050"/>
                  </a:lnTo>
                  <a:lnTo>
                    <a:pt x="83693" y="9525"/>
                  </a:lnTo>
                  <a:lnTo>
                    <a:pt x="2096262" y="9525"/>
                  </a:lnTo>
                  <a:lnTo>
                    <a:pt x="2096262" y="0"/>
                  </a:lnTo>
                  <a:close/>
                </a:path>
                <a:path w="2096770" h="786764">
                  <a:moveTo>
                    <a:pt x="83693" y="9525"/>
                  </a:moveTo>
                  <a:lnTo>
                    <a:pt x="74168" y="19050"/>
                  </a:lnTo>
                  <a:lnTo>
                    <a:pt x="83693" y="19050"/>
                  </a:lnTo>
                  <a:lnTo>
                    <a:pt x="83693" y="9525"/>
                  </a:lnTo>
                  <a:close/>
                </a:path>
                <a:path w="2096770" h="786764">
                  <a:moveTo>
                    <a:pt x="2077212" y="9525"/>
                  </a:moveTo>
                  <a:lnTo>
                    <a:pt x="83693" y="9525"/>
                  </a:lnTo>
                  <a:lnTo>
                    <a:pt x="83693" y="19050"/>
                  </a:lnTo>
                  <a:lnTo>
                    <a:pt x="2077212" y="19050"/>
                  </a:lnTo>
                  <a:lnTo>
                    <a:pt x="2077212" y="9525"/>
                  </a:lnTo>
                  <a:close/>
                </a:path>
                <a:path w="2096770" h="786764">
                  <a:moveTo>
                    <a:pt x="2096262" y="9525"/>
                  </a:moveTo>
                  <a:lnTo>
                    <a:pt x="2077212" y="9525"/>
                  </a:lnTo>
                  <a:lnTo>
                    <a:pt x="2086737" y="19050"/>
                  </a:lnTo>
                  <a:lnTo>
                    <a:pt x="2096262" y="19050"/>
                  </a:lnTo>
                  <a:lnTo>
                    <a:pt x="2096262" y="9525"/>
                  </a:lnTo>
                  <a:close/>
                </a:path>
              </a:pathLst>
            </a:custGeom>
            <a:solidFill>
              <a:srgbClr val="000000"/>
            </a:solidFill>
          </p:spPr>
          <p:txBody>
            <a:bodyPr wrap="square" lIns="0" tIns="0" rIns="0" bIns="0" rtlCol="0"/>
            <a:lstStyle/>
            <a:p/>
          </p:txBody>
        </p:sp>
        <p:sp>
          <p:nvSpPr>
            <p:cNvPr id="19" name="object 19" descr=""/>
            <p:cNvSpPr/>
            <p:nvPr/>
          </p:nvSpPr>
          <p:spPr>
            <a:xfrm>
              <a:off x="2343912" y="2982468"/>
              <a:ext cx="370840" cy="830580"/>
            </a:xfrm>
            <a:custGeom>
              <a:avLst/>
              <a:gdLst/>
              <a:ahLst/>
              <a:cxnLst/>
              <a:rect l="l" t="t" r="r" b="b"/>
              <a:pathLst>
                <a:path w="370839" h="830579">
                  <a:moveTo>
                    <a:pt x="370331" y="0"/>
                  </a:moveTo>
                  <a:lnTo>
                    <a:pt x="0" y="0"/>
                  </a:lnTo>
                  <a:lnTo>
                    <a:pt x="0" y="830579"/>
                  </a:lnTo>
                  <a:lnTo>
                    <a:pt x="370331" y="830579"/>
                  </a:lnTo>
                  <a:lnTo>
                    <a:pt x="370331" y="0"/>
                  </a:lnTo>
                  <a:close/>
                </a:path>
              </a:pathLst>
            </a:custGeom>
            <a:solidFill>
              <a:srgbClr val="F1F1F1"/>
            </a:solidFill>
          </p:spPr>
          <p:txBody>
            <a:bodyPr wrap="square" lIns="0" tIns="0" rIns="0" bIns="0" rtlCol="0"/>
            <a:lstStyle/>
            <a:p/>
          </p:txBody>
        </p:sp>
      </p:grpSp>
      <p:sp>
        <p:nvSpPr>
          <p:cNvPr id="20" name="object 20" descr=""/>
          <p:cNvSpPr txBox="1"/>
          <p:nvPr/>
        </p:nvSpPr>
        <p:spPr>
          <a:xfrm>
            <a:off x="2343911" y="2982467"/>
            <a:ext cx="370840" cy="222885"/>
          </a:xfrm>
          <a:prstGeom prst="rect">
            <a:avLst/>
          </a:prstGeom>
          <a:solidFill>
            <a:srgbClr val="F1F1F1"/>
          </a:solidFill>
        </p:spPr>
        <p:txBody>
          <a:bodyPr wrap="square" lIns="0" tIns="41275" rIns="0" bIns="0" rtlCol="0" vert="horz">
            <a:spAutoFit/>
          </a:bodyPr>
          <a:lstStyle/>
          <a:p>
            <a:pPr marL="108585">
              <a:lnSpc>
                <a:spcPts val="1425"/>
              </a:lnSpc>
              <a:spcBef>
                <a:spcPts val="325"/>
              </a:spcBef>
            </a:pPr>
            <a:r>
              <a:rPr dirty="0" sz="1200" spc="-50" b="1">
                <a:latin typeface="Microsoft JhengHei"/>
                <a:cs typeface="Microsoft JhengHei"/>
              </a:rPr>
              <a:t>提</a:t>
            </a:r>
            <a:endParaRPr sz="1200">
              <a:latin typeface="Microsoft JhengHei"/>
              <a:cs typeface="Microsoft JhengHei"/>
            </a:endParaRPr>
          </a:p>
        </p:txBody>
      </p:sp>
      <p:sp>
        <p:nvSpPr>
          <p:cNvPr id="21" name="object 21" descr=""/>
          <p:cNvSpPr txBox="1"/>
          <p:nvPr/>
        </p:nvSpPr>
        <p:spPr>
          <a:xfrm>
            <a:off x="2343911" y="3205127"/>
            <a:ext cx="370840" cy="182880"/>
          </a:xfrm>
          <a:prstGeom prst="rect">
            <a:avLst/>
          </a:prstGeom>
          <a:solidFill>
            <a:srgbClr val="F1F1F1"/>
          </a:solidFill>
        </p:spPr>
        <p:txBody>
          <a:bodyPr wrap="square" lIns="0" tIns="1270" rIns="0" bIns="0" rtlCol="0" vert="horz">
            <a:spAutoFit/>
          </a:bodyPr>
          <a:lstStyle/>
          <a:p>
            <a:pPr marL="108585">
              <a:lnSpc>
                <a:spcPts val="1425"/>
              </a:lnSpc>
              <a:spcBef>
                <a:spcPts val="10"/>
              </a:spcBef>
            </a:pPr>
            <a:r>
              <a:rPr dirty="0" sz="1200" spc="-50" b="1">
                <a:latin typeface="Microsoft JhengHei"/>
                <a:cs typeface="Microsoft JhengHei"/>
              </a:rPr>
              <a:t>送</a:t>
            </a:r>
            <a:endParaRPr sz="1200">
              <a:latin typeface="Microsoft JhengHei"/>
              <a:cs typeface="Microsoft JhengHei"/>
            </a:endParaRPr>
          </a:p>
        </p:txBody>
      </p:sp>
      <p:sp>
        <p:nvSpPr>
          <p:cNvPr id="22" name="object 22" descr=""/>
          <p:cNvSpPr txBox="1"/>
          <p:nvPr/>
        </p:nvSpPr>
        <p:spPr>
          <a:xfrm>
            <a:off x="2343911" y="3388007"/>
            <a:ext cx="370840" cy="182880"/>
          </a:xfrm>
          <a:prstGeom prst="rect">
            <a:avLst/>
          </a:prstGeom>
          <a:solidFill>
            <a:srgbClr val="F1F1F1"/>
          </a:solidFill>
        </p:spPr>
        <p:txBody>
          <a:bodyPr wrap="square" lIns="0" tIns="1270" rIns="0" bIns="0" rtlCol="0" vert="horz">
            <a:spAutoFit/>
          </a:bodyPr>
          <a:lstStyle/>
          <a:p>
            <a:pPr marL="108585">
              <a:lnSpc>
                <a:spcPts val="1425"/>
              </a:lnSpc>
              <a:spcBef>
                <a:spcPts val="10"/>
              </a:spcBef>
            </a:pPr>
            <a:r>
              <a:rPr dirty="0" sz="1200" spc="-50" b="1">
                <a:latin typeface="Microsoft JhengHei"/>
                <a:cs typeface="Microsoft JhengHei"/>
              </a:rPr>
              <a:t>申</a:t>
            </a:r>
            <a:endParaRPr sz="1200">
              <a:latin typeface="Microsoft JhengHei"/>
              <a:cs typeface="Microsoft JhengHei"/>
            </a:endParaRPr>
          </a:p>
        </p:txBody>
      </p:sp>
      <p:sp>
        <p:nvSpPr>
          <p:cNvPr id="23" name="object 23" descr=""/>
          <p:cNvSpPr txBox="1"/>
          <p:nvPr/>
        </p:nvSpPr>
        <p:spPr>
          <a:xfrm>
            <a:off x="2343911" y="3570887"/>
            <a:ext cx="370840" cy="242570"/>
          </a:xfrm>
          <a:prstGeom prst="rect">
            <a:avLst/>
          </a:prstGeom>
          <a:solidFill>
            <a:srgbClr val="F1F1F1"/>
          </a:solidFill>
        </p:spPr>
        <p:txBody>
          <a:bodyPr wrap="square" lIns="0" tIns="1270" rIns="0" bIns="0" rtlCol="0" vert="horz">
            <a:spAutoFit/>
          </a:bodyPr>
          <a:lstStyle/>
          <a:p>
            <a:pPr marL="108585">
              <a:lnSpc>
                <a:spcPct val="100000"/>
              </a:lnSpc>
              <a:spcBef>
                <a:spcPts val="10"/>
              </a:spcBef>
            </a:pPr>
            <a:r>
              <a:rPr dirty="0" sz="1200" spc="-50" b="1">
                <a:latin typeface="Microsoft JhengHei"/>
                <a:cs typeface="Microsoft JhengHei"/>
              </a:rPr>
              <a:t>請</a:t>
            </a:r>
            <a:endParaRPr sz="1200">
              <a:latin typeface="Microsoft JhengHei"/>
              <a:cs typeface="Microsoft JhengHei"/>
            </a:endParaRPr>
          </a:p>
        </p:txBody>
      </p:sp>
      <p:sp>
        <p:nvSpPr>
          <p:cNvPr id="24" name="object 24" descr=""/>
          <p:cNvSpPr/>
          <p:nvPr/>
        </p:nvSpPr>
        <p:spPr>
          <a:xfrm>
            <a:off x="4274058" y="2336038"/>
            <a:ext cx="661035" cy="553085"/>
          </a:xfrm>
          <a:custGeom>
            <a:avLst/>
            <a:gdLst/>
            <a:ahLst/>
            <a:cxnLst/>
            <a:rect l="l" t="t" r="r" b="b"/>
            <a:pathLst>
              <a:path w="661035" h="553085">
                <a:moveTo>
                  <a:pt x="320928" y="533781"/>
                </a:moveTo>
                <a:lnTo>
                  <a:pt x="0" y="533781"/>
                </a:lnTo>
                <a:lnTo>
                  <a:pt x="0" y="552831"/>
                </a:lnTo>
                <a:lnTo>
                  <a:pt x="339978" y="552831"/>
                </a:lnTo>
                <a:lnTo>
                  <a:pt x="339978" y="543306"/>
                </a:lnTo>
                <a:lnTo>
                  <a:pt x="320928" y="543306"/>
                </a:lnTo>
                <a:lnTo>
                  <a:pt x="320928" y="533781"/>
                </a:lnTo>
                <a:close/>
              </a:path>
              <a:path w="661035" h="553085">
                <a:moveTo>
                  <a:pt x="619683" y="64642"/>
                </a:moveTo>
                <a:lnTo>
                  <a:pt x="320928" y="64642"/>
                </a:lnTo>
                <a:lnTo>
                  <a:pt x="320928" y="543306"/>
                </a:lnTo>
                <a:lnTo>
                  <a:pt x="330453" y="533781"/>
                </a:lnTo>
                <a:lnTo>
                  <a:pt x="339978" y="533781"/>
                </a:lnTo>
                <a:lnTo>
                  <a:pt x="339978" y="83692"/>
                </a:lnTo>
                <a:lnTo>
                  <a:pt x="330453" y="83692"/>
                </a:lnTo>
                <a:lnTo>
                  <a:pt x="339978" y="74167"/>
                </a:lnTo>
                <a:lnTo>
                  <a:pt x="631113" y="74167"/>
                </a:lnTo>
                <a:lnTo>
                  <a:pt x="619683" y="64642"/>
                </a:lnTo>
                <a:close/>
              </a:path>
              <a:path w="661035" h="553085">
                <a:moveTo>
                  <a:pt x="339978" y="533781"/>
                </a:moveTo>
                <a:lnTo>
                  <a:pt x="330453" y="533781"/>
                </a:lnTo>
                <a:lnTo>
                  <a:pt x="320928" y="543306"/>
                </a:lnTo>
                <a:lnTo>
                  <a:pt x="339978" y="543306"/>
                </a:lnTo>
                <a:lnTo>
                  <a:pt x="339978" y="533781"/>
                </a:lnTo>
                <a:close/>
              </a:path>
              <a:path w="661035" h="553085">
                <a:moveTo>
                  <a:pt x="631113" y="74167"/>
                </a:moveTo>
                <a:lnTo>
                  <a:pt x="563752" y="130301"/>
                </a:lnTo>
                <a:lnTo>
                  <a:pt x="559688" y="133731"/>
                </a:lnTo>
                <a:lnTo>
                  <a:pt x="559180" y="139700"/>
                </a:lnTo>
                <a:lnTo>
                  <a:pt x="562482" y="143763"/>
                </a:lnTo>
                <a:lnTo>
                  <a:pt x="565912" y="147827"/>
                </a:lnTo>
                <a:lnTo>
                  <a:pt x="571880" y="148336"/>
                </a:lnTo>
                <a:lnTo>
                  <a:pt x="575944" y="145034"/>
                </a:lnTo>
                <a:lnTo>
                  <a:pt x="649488" y="83692"/>
                </a:lnTo>
                <a:lnTo>
                  <a:pt x="646049" y="83692"/>
                </a:lnTo>
                <a:lnTo>
                  <a:pt x="646049" y="81534"/>
                </a:lnTo>
                <a:lnTo>
                  <a:pt x="639952" y="81534"/>
                </a:lnTo>
                <a:lnTo>
                  <a:pt x="631113" y="74167"/>
                </a:lnTo>
                <a:close/>
              </a:path>
              <a:path w="661035" h="553085">
                <a:moveTo>
                  <a:pt x="339978" y="74167"/>
                </a:moveTo>
                <a:lnTo>
                  <a:pt x="330453" y="83692"/>
                </a:lnTo>
                <a:lnTo>
                  <a:pt x="339978" y="83692"/>
                </a:lnTo>
                <a:lnTo>
                  <a:pt x="339978" y="74167"/>
                </a:lnTo>
                <a:close/>
              </a:path>
              <a:path w="661035" h="553085">
                <a:moveTo>
                  <a:pt x="631113" y="74167"/>
                </a:moveTo>
                <a:lnTo>
                  <a:pt x="339978" y="74167"/>
                </a:lnTo>
                <a:lnTo>
                  <a:pt x="339978" y="83692"/>
                </a:lnTo>
                <a:lnTo>
                  <a:pt x="619683" y="83692"/>
                </a:lnTo>
                <a:lnTo>
                  <a:pt x="631113" y="74167"/>
                </a:lnTo>
                <a:close/>
              </a:path>
              <a:path w="661035" h="553085">
                <a:moveTo>
                  <a:pt x="649488" y="64642"/>
                </a:moveTo>
                <a:lnTo>
                  <a:pt x="646049" y="64642"/>
                </a:lnTo>
                <a:lnTo>
                  <a:pt x="646049" y="83692"/>
                </a:lnTo>
                <a:lnTo>
                  <a:pt x="649488" y="83692"/>
                </a:lnTo>
                <a:lnTo>
                  <a:pt x="660907" y="74167"/>
                </a:lnTo>
                <a:lnTo>
                  <a:pt x="649488" y="64642"/>
                </a:lnTo>
                <a:close/>
              </a:path>
              <a:path w="661035" h="553085">
                <a:moveTo>
                  <a:pt x="639952" y="66801"/>
                </a:moveTo>
                <a:lnTo>
                  <a:pt x="631113" y="74167"/>
                </a:lnTo>
                <a:lnTo>
                  <a:pt x="639952" y="81534"/>
                </a:lnTo>
                <a:lnTo>
                  <a:pt x="639952" y="66801"/>
                </a:lnTo>
                <a:close/>
              </a:path>
              <a:path w="661035" h="553085">
                <a:moveTo>
                  <a:pt x="646049" y="66801"/>
                </a:moveTo>
                <a:lnTo>
                  <a:pt x="639952" y="66801"/>
                </a:lnTo>
                <a:lnTo>
                  <a:pt x="639952" y="81534"/>
                </a:lnTo>
                <a:lnTo>
                  <a:pt x="646049" y="81534"/>
                </a:lnTo>
                <a:lnTo>
                  <a:pt x="646049" y="66801"/>
                </a:lnTo>
                <a:close/>
              </a:path>
              <a:path w="661035" h="553085">
                <a:moveTo>
                  <a:pt x="571880" y="0"/>
                </a:moveTo>
                <a:lnTo>
                  <a:pt x="565912" y="508"/>
                </a:lnTo>
                <a:lnTo>
                  <a:pt x="562482" y="4572"/>
                </a:lnTo>
                <a:lnTo>
                  <a:pt x="559180" y="8636"/>
                </a:lnTo>
                <a:lnTo>
                  <a:pt x="559688" y="14604"/>
                </a:lnTo>
                <a:lnTo>
                  <a:pt x="563752" y="18034"/>
                </a:lnTo>
                <a:lnTo>
                  <a:pt x="631113" y="74167"/>
                </a:lnTo>
                <a:lnTo>
                  <a:pt x="639952" y="66801"/>
                </a:lnTo>
                <a:lnTo>
                  <a:pt x="646049" y="66801"/>
                </a:lnTo>
                <a:lnTo>
                  <a:pt x="646049" y="64642"/>
                </a:lnTo>
                <a:lnTo>
                  <a:pt x="649488" y="64642"/>
                </a:lnTo>
                <a:lnTo>
                  <a:pt x="575944" y="3301"/>
                </a:lnTo>
                <a:lnTo>
                  <a:pt x="571880" y="0"/>
                </a:lnTo>
                <a:close/>
              </a:path>
            </a:pathLst>
          </a:custGeom>
          <a:solidFill>
            <a:srgbClr val="000000"/>
          </a:solidFill>
        </p:spPr>
        <p:txBody>
          <a:bodyPr wrap="square" lIns="0" tIns="0" rIns="0" bIns="0" rtlCol="0"/>
          <a:lstStyle/>
          <a:p/>
        </p:txBody>
      </p:sp>
      <p:sp>
        <p:nvSpPr>
          <p:cNvPr id="25" name="object 25" descr=""/>
          <p:cNvSpPr txBox="1"/>
          <p:nvPr/>
        </p:nvSpPr>
        <p:spPr>
          <a:xfrm>
            <a:off x="3301746" y="2181225"/>
            <a:ext cx="148590" cy="208279"/>
          </a:xfrm>
          <a:prstGeom prst="rect">
            <a:avLst/>
          </a:prstGeom>
        </p:spPr>
        <p:txBody>
          <a:bodyPr wrap="square" lIns="0" tIns="12700" rIns="0" bIns="0" rtlCol="0" vert="horz">
            <a:spAutoFit/>
          </a:bodyPr>
          <a:lstStyle/>
          <a:p>
            <a:pPr marL="12700">
              <a:lnSpc>
                <a:spcPct val="100000"/>
              </a:lnSpc>
              <a:spcBef>
                <a:spcPts val="100"/>
              </a:spcBef>
            </a:pPr>
            <a:r>
              <a:rPr dirty="0" sz="1200" spc="-50">
                <a:solidFill>
                  <a:srgbClr val="C00000"/>
                </a:solidFill>
                <a:latin typeface="Microsoft JhengHei"/>
                <a:cs typeface="Microsoft JhengHei"/>
              </a:rPr>
              <a:t>N</a:t>
            </a:r>
            <a:endParaRPr sz="1200">
              <a:latin typeface="Microsoft JhengHei"/>
              <a:cs typeface="Microsoft JhengHei"/>
            </a:endParaRPr>
          </a:p>
        </p:txBody>
      </p:sp>
      <p:sp>
        <p:nvSpPr>
          <p:cNvPr id="26" name="object 26" descr=""/>
          <p:cNvSpPr txBox="1"/>
          <p:nvPr/>
        </p:nvSpPr>
        <p:spPr>
          <a:xfrm>
            <a:off x="4368546" y="2633217"/>
            <a:ext cx="116205" cy="208279"/>
          </a:xfrm>
          <a:prstGeom prst="rect">
            <a:avLst/>
          </a:prstGeom>
        </p:spPr>
        <p:txBody>
          <a:bodyPr wrap="square" lIns="0" tIns="12700" rIns="0" bIns="0" rtlCol="0" vert="horz">
            <a:spAutoFit/>
          </a:bodyPr>
          <a:lstStyle/>
          <a:p>
            <a:pPr marL="12700">
              <a:lnSpc>
                <a:spcPct val="100000"/>
              </a:lnSpc>
              <a:spcBef>
                <a:spcPts val="100"/>
              </a:spcBef>
            </a:pPr>
            <a:r>
              <a:rPr dirty="0" sz="1200" spc="-50">
                <a:solidFill>
                  <a:srgbClr val="C00000"/>
                </a:solidFill>
                <a:latin typeface="Microsoft JhengHei"/>
                <a:cs typeface="Microsoft JhengHei"/>
              </a:rPr>
              <a:t>Y</a:t>
            </a:r>
            <a:endParaRPr sz="1200">
              <a:latin typeface="Microsoft JhengHei"/>
              <a:cs typeface="Microsoft JhengHei"/>
            </a:endParaRPr>
          </a:p>
        </p:txBody>
      </p:sp>
      <p:grpSp>
        <p:nvGrpSpPr>
          <p:cNvPr id="27" name="object 27" descr=""/>
          <p:cNvGrpSpPr/>
          <p:nvPr/>
        </p:nvGrpSpPr>
        <p:grpSpPr>
          <a:xfrm>
            <a:off x="4924425" y="1914525"/>
            <a:ext cx="1532890" cy="991869"/>
            <a:chOff x="4924425" y="1914525"/>
            <a:chExt cx="1532890" cy="991869"/>
          </a:xfrm>
        </p:grpSpPr>
        <p:sp>
          <p:nvSpPr>
            <p:cNvPr id="28" name="object 28" descr=""/>
            <p:cNvSpPr/>
            <p:nvPr/>
          </p:nvSpPr>
          <p:spPr>
            <a:xfrm>
              <a:off x="4933950" y="1924050"/>
              <a:ext cx="1513840" cy="972819"/>
            </a:xfrm>
            <a:custGeom>
              <a:avLst/>
              <a:gdLst/>
              <a:ahLst/>
              <a:cxnLst/>
              <a:rect l="l" t="t" r="r" b="b"/>
              <a:pathLst>
                <a:path w="1513839" h="972819">
                  <a:moveTo>
                    <a:pt x="756665" y="0"/>
                  </a:moveTo>
                  <a:lnTo>
                    <a:pt x="0" y="486155"/>
                  </a:lnTo>
                  <a:lnTo>
                    <a:pt x="756665" y="972312"/>
                  </a:lnTo>
                  <a:lnTo>
                    <a:pt x="1513332" y="486155"/>
                  </a:lnTo>
                  <a:lnTo>
                    <a:pt x="756665" y="0"/>
                  </a:lnTo>
                  <a:close/>
                </a:path>
              </a:pathLst>
            </a:custGeom>
            <a:solidFill>
              <a:srgbClr val="44536A"/>
            </a:solidFill>
          </p:spPr>
          <p:txBody>
            <a:bodyPr wrap="square" lIns="0" tIns="0" rIns="0" bIns="0" rtlCol="0"/>
            <a:lstStyle/>
            <a:p/>
          </p:txBody>
        </p:sp>
        <p:sp>
          <p:nvSpPr>
            <p:cNvPr id="29" name="object 29" descr=""/>
            <p:cNvSpPr/>
            <p:nvPr/>
          </p:nvSpPr>
          <p:spPr>
            <a:xfrm>
              <a:off x="4933950" y="1924050"/>
              <a:ext cx="1513840" cy="972819"/>
            </a:xfrm>
            <a:custGeom>
              <a:avLst/>
              <a:gdLst/>
              <a:ahLst/>
              <a:cxnLst/>
              <a:rect l="l" t="t" r="r" b="b"/>
              <a:pathLst>
                <a:path w="1513839" h="972819">
                  <a:moveTo>
                    <a:pt x="0" y="486155"/>
                  </a:moveTo>
                  <a:lnTo>
                    <a:pt x="756665" y="0"/>
                  </a:lnTo>
                  <a:lnTo>
                    <a:pt x="1513332" y="486155"/>
                  </a:lnTo>
                  <a:lnTo>
                    <a:pt x="756665" y="972312"/>
                  </a:lnTo>
                  <a:lnTo>
                    <a:pt x="0" y="486155"/>
                  </a:lnTo>
                  <a:close/>
                </a:path>
              </a:pathLst>
            </a:custGeom>
            <a:ln w="19050">
              <a:solidFill>
                <a:srgbClr val="7E7E7E"/>
              </a:solidFill>
            </a:ln>
          </p:spPr>
          <p:txBody>
            <a:bodyPr wrap="square" lIns="0" tIns="0" rIns="0" bIns="0" rtlCol="0"/>
            <a:lstStyle/>
            <a:p/>
          </p:txBody>
        </p:sp>
      </p:grpSp>
      <p:sp>
        <p:nvSpPr>
          <p:cNvPr id="30" name="object 30" descr=""/>
          <p:cNvSpPr txBox="1"/>
          <p:nvPr/>
        </p:nvSpPr>
        <p:spPr>
          <a:xfrm>
            <a:off x="5279263" y="2246198"/>
            <a:ext cx="836294" cy="269240"/>
          </a:xfrm>
          <a:prstGeom prst="rect">
            <a:avLst/>
          </a:prstGeom>
        </p:spPr>
        <p:txBody>
          <a:bodyPr wrap="square" lIns="0" tIns="12065" rIns="0" bIns="0" rtlCol="0" vert="horz">
            <a:spAutoFit/>
          </a:bodyPr>
          <a:lstStyle/>
          <a:p>
            <a:pPr marL="12700">
              <a:lnSpc>
                <a:spcPct val="100000"/>
              </a:lnSpc>
              <a:spcBef>
                <a:spcPts val="95"/>
              </a:spcBef>
            </a:pPr>
            <a:r>
              <a:rPr dirty="0" sz="1600" spc="-35" b="1">
                <a:solidFill>
                  <a:srgbClr val="FFFFFF"/>
                </a:solidFill>
                <a:latin typeface="Microsoft JhengHei"/>
                <a:cs typeface="Microsoft JhengHei"/>
              </a:rPr>
              <a:t>實質審查</a:t>
            </a:r>
            <a:endParaRPr sz="1600">
              <a:latin typeface="Microsoft JhengHei"/>
              <a:cs typeface="Microsoft JhengHei"/>
            </a:endParaRPr>
          </a:p>
        </p:txBody>
      </p:sp>
      <p:grpSp>
        <p:nvGrpSpPr>
          <p:cNvPr id="31" name="object 31" descr=""/>
          <p:cNvGrpSpPr/>
          <p:nvPr/>
        </p:nvGrpSpPr>
        <p:grpSpPr>
          <a:xfrm>
            <a:off x="6447282" y="2383917"/>
            <a:ext cx="2064385" cy="1445895"/>
            <a:chOff x="6447282" y="2383917"/>
            <a:chExt cx="2064385" cy="1445895"/>
          </a:xfrm>
        </p:grpSpPr>
        <p:sp>
          <p:nvSpPr>
            <p:cNvPr id="32" name="object 32" descr=""/>
            <p:cNvSpPr/>
            <p:nvPr/>
          </p:nvSpPr>
          <p:spPr>
            <a:xfrm>
              <a:off x="6447282" y="2805430"/>
              <a:ext cx="470534" cy="1024255"/>
            </a:xfrm>
            <a:custGeom>
              <a:avLst/>
              <a:gdLst/>
              <a:ahLst/>
              <a:cxnLst/>
              <a:rect l="l" t="t" r="r" b="b"/>
              <a:pathLst>
                <a:path w="470534" h="1024254">
                  <a:moveTo>
                    <a:pt x="225678" y="1004951"/>
                  </a:moveTo>
                  <a:lnTo>
                    <a:pt x="0" y="1004951"/>
                  </a:lnTo>
                  <a:lnTo>
                    <a:pt x="0" y="1024001"/>
                  </a:lnTo>
                  <a:lnTo>
                    <a:pt x="244728" y="1024001"/>
                  </a:lnTo>
                  <a:lnTo>
                    <a:pt x="244728" y="1014476"/>
                  </a:lnTo>
                  <a:lnTo>
                    <a:pt x="225678" y="1014476"/>
                  </a:lnTo>
                  <a:lnTo>
                    <a:pt x="225678" y="1004951"/>
                  </a:lnTo>
                  <a:close/>
                </a:path>
                <a:path w="470534" h="1024254">
                  <a:moveTo>
                    <a:pt x="429183" y="64643"/>
                  </a:moveTo>
                  <a:lnTo>
                    <a:pt x="225678" y="64643"/>
                  </a:lnTo>
                  <a:lnTo>
                    <a:pt x="225678" y="1014476"/>
                  </a:lnTo>
                  <a:lnTo>
                    <a:pt x="235203" y="1004951"/>
                  </a:lnTo>
                  <a:lnTo>
                    <a:pt x="244728" y="1004951"/>
                  </a:lnTo>
                  <a:lnTo>
                    <a:pt x="244728" y="83693"/>
                  </a:lnTo>
                  <a:lnTo>
                    <a:pt x="235203" y="83693"/>
                  </a:lnTo>
                  <a:lnTo>
                    <a:pt x="244728" y="74168"/>
                  </a:lnTo>
                  <a:lnTo>
                    <a:pt x="440613" y="74168"/>
                  </a:lnTo>
                  <a:lnTo>
                    <a:pt x="429183" y="64643"/>
                  </a:lnTo>
                  <a:close/>
                </a:path>
                <a:path w="470534" h="1024254">
                  <a:moveTo>
                    <a:pt x="244728" y="1004951"/>
                  </a:moveTo>
                  <a:lnTo>
                    <a:pt x="235203" y="1004951"/>
                  </a:lnTo>
                  <a:lnTo>
                    <a:pt x="225678" y="1014476"/>
                  </a:lnTo>
                  <a:lnTo>
                    <a:pt x="244728" y="1014476"/>
                  </a:lnTo>
                  <a:lnTo>
                    <a:pt x="244728" y="1004951"/>
                  </a:lnTo>
                  <a:close/>
                </a:path>
                <a:path w="470534" h="1024254">
                  <a:moveTo>
                    <a:pt x="440613" y="74168"/>
                  </a:moveTo>
                  <a:lnTo>
                    <a:pt x="373252" y="130302"/>
                  </a:lnTo>
                  <a:lnTo>
                    <a:pt x="369188" y="133731"/>
                  </a:lnTo>
                  <a:lnTo>
                    <a:pt x="368681" y="139700"/>
                  </a:lnTo>
                  <a:lnTo>
                    <a:pt x="371983" y="143764"/>
                  </a:lnTo>
                  <a:lnTo>
                    <a:pt x="375412" y="147828"/>
                  </a:lnTo>
                  <a:lnTo>
                    <a:pt x="381381" y="148336"/>
                  </a:lnTo>
                  <a:lnTo>
                    <a:pt x="385444" y="145034"/>
                  </a:lnTo>
                  <a:lnTo>
                    <a:pt x="458988" y="83693"/>
                  </a:lnTo>
                  <a:lnTo>
                    <a:pt x="455548" y="83693"/>
                  </a:lnTo>
                  <a:lnTo>
                    <a:pt x="455548" y="81534"/>
                  </a:lnTo>
                  <a:lnTo>
                    <a:pt x="449452" y="81534"/>
                  </a:lnTo>
                  <a:lnTo>
                    <a:pt x="440613" y="74168"/>
                  </a:lnTo>
                  <a:close/>
                </a:path>
                <a:path w="470534" h="1024254">
                  <a:moveTo>
                    <a:pt x="244728" y="74168"/>
                  </a:moveTo>
                  <a:lnTo>
                    <a:pt x="235203" y="83693"/>
                  </a:lnTo>
                  <a:lnTo>
                    <a:pt x="244728" y="83693"/>
                  </a:lnTo>
                  <a:lnTo>
                    <a:pt x="244728" y="74168"/>
                  </a:lnTo>
                  <a:close/>
                </a:path>
                <a:path w="470534" h="1024254">
                  <a:moveTo>
                    <a:pt x="440613" y="74168"/>
                  </a:moveTo>
                  <a:lnTo>
                    <a:pt x="244728" y="74168"/>
                  </a:lnTo>
                  <a:lnTo>
                    <a:pt x="244728" y="83693"/>
                  </a:lnTo>
                  <a:lnTo>
                    <a:pt x="429183" y="83693"/>
                  </a:lnTo>
                  <a:lnTo>
                    <a:pt x="440613" y="74168"/>
                  </a:lnTo>
                  <a:close/>
                </a:path>
                <a:path w="470534" h="1024254">
                  <a:moveTo>
                    <a:pt x="458988" y="64643"/>
                  </a:moveTo>
                  <a:lnTo>
                    <a:pt x="455548" y="64643"/>
                  </a:lnTo>
                  <a:lnTo>
                    <a:pt x="455548" y="83693"/>
                  </a:lnTo>
                  <a:lnTo>
                    <a:pt x="458988" y="83693"/>
                  </a:lnTo>
                  <a:lnTo>
                    <a:pt x="470408" y="74168"/>
                  </a:lnTo>
                  <a:lnTo>
                    <a:pt x="458988" y="64643"/>
                  </a:lnTo>
                  <a:close/>
                </a:path>
                <a:path w="470534" h="1024254">
                  <a:moveTo>
                    <a:pt x="449452" y="66802"/>
                  </a:moveTo>
                  <a:lnTo>
                    <a:pt x="440613" y="74168"/>
                  </a:lnTo>
                  <a:lnTo>
                    <a:pt x="449452" y="81534"/>
                  </a:lnTo>
                  <a:lnTo>
                    <a:pt x="449452" y="66802"/>
                  </a:lnTo>
                  <a:close/>
                </a:path>
                <a:path w="470534" h="1024254">
                  <a:moveTo>
                    <a:pt x="455548" y="66802"/>
                  </a:moveTo>
                  <a:lnTo>
                    <a:pt x="449452" y="66802"/>
                  </a:lnTo>
                  <a:lnTo>
                    <a:pt x="449452" y="81534"/>
                  </a:lnTo>
                  <a:lnTo>
                    <a:pt x="455548" y="81534"/>
                  </a:lnTo>
                  <a:lnTo>
                    <a:pt x="455548" y="66802"/>
                  </a:lnTo>
                  <a:close/>
                </a:path>
                <a:path w="470534" h="1024254">
                  <a:moveTo>
                    <a:pt x="381381" y="0"/>
                  </a:moveTo>
                  <a:lnTo>
                    <a:pt x="375412" y="508"/>
                  </a:lnTo>
                  <a:lnTo>
                    <a:pt x="371983" y="4572"/>
                  </a:lnTo>
                  <a:lnTo>
                    <a:pt x="368681" y="8636"/>
                  </a:lnTo>
                  <a:lnTo>
                    <a:pt x="369188" y="14605"/>
                  </a:lnTo>
                  <a:lnTo>
                    <a:pt x="373252" y="18034"/>
                  </a:lnTo>
                  <a:lnTo>
                    <a:pt x="440613" y="74168"/>
                  </a:lnTo>
                  <a:lnTo>
                    <a:pt x="449452" y="66802"/>
                  </a:lnTo>
                  <a:lnTo>
                    <a:pt x="455548" y="66802"/>
                  </a:lnTo>
                  <a:lnTo>
                    <a:pt x="455548" y="64643"/>
                  </a:lnTo>
                  <a:lnTo>
                    <a:pt x="458988" y="64643"/>
                  </a:lnTo>
                  <a:lnTo>
                    <a:pt x="385444" y="3302"/>
                  </a:lnTo>
                  <a:lnTo>
                    <a:pt x="381381" y="0"/>
                  </a:lnTo>
                  <a:close/>
                </a:path>
              </a:pathLst>
            </a:custGeom>
            <a:solidFill>
              <a:srgbClr val="000000"/>
            </a:solidFill>
          </p:spPr>
          <p:txBody>
            <a:bodyPr wrap="square" lIns="0" tIns="0" rIns="0" bIns="0" rtlCol="0"/>
            <a:lstStyle/>
            <a:p/>
          </p:txBody>
        </p:sp>
        <p:sp>
          <p:nvSpPr>
            <p:cNvPr id="33" name="object 33" descr=""/>
            <p:cNvSpPr/>
            <p:nvPr/>
          </p:nvSpPr>
          <p:spPr>
            <a:xfrm>
              <a:off x="6916674" y="2393442"/>
              <a:ext cx="1584960" cy="970915"/>
            </a:xfrm>
            <a:custGeom>
              <a:avLst/>
              <a:gdLst/>
              <a:ahLst/>
              <a:cxnLst/>
              <a:rect l="l" t="t" r="r" b="b"/>
              <a:pathLst>
                <a:path w="1584959" h="970914">
                  <a:moveTo>
                    <a:pt x="792479" y="0"/>
                  </a:moveTo>
                  <a:lnTo>
                    <a:pt x="0" y="485394"/>
                  </a:lnTo>
                  <a:lnTo>
                    <a:pt x="792479" y="970788"/>
                  </a:lnTo>
                  <a:lnTo>
                    <a:pt x="1584959" y="485394"/>
                  </a:lnTo>
                  <a:lnTo>
                    <a:pt x="792479" y="0"/>
                  </a:lnTo>
                  <a:close/>
                </a:path>
              </a:pathLst>
            </a:custGeom>
            <a:solidFill>
              <a:srgbClr val="538235"/>
            </a:solidFill>
          </p:spPr>
          <p:txBody>
            <a:bodyPr wrap="square" lIns="0" tIns="0" rIns="0" bIns="0" rtlCol="0"/>
            <a:lstStyle/>
            <a:p/>
          </p:txBody>
        </p:sp>
        <p:sp>
          <p:nvSpPr>
            <p:cNvPr id="34" name="object 34" descr=""/>
            <p:cNvSpPr/>
            <p:nvPr/>
          </p:nvSpPr>
          <p:spPr>
            <a:xfrm>
              <a:off x="6916674" y="2393442"/>
              <a:ext cx="1584960" cy="970915"/>
            </a:xfrm>
            <a:custGeom>
              <a:avLst/>
              <a:gdLst/>
              <a:ahLst/>
              <a:cxnLst/>
              <a:rect l="l" t="t" r="r" b="b"/>
              <a:pathLst>
                <a:path w="1584959" h="970914">
                  <a:moveTo>
                    <a:pt x="0" y="485394"/>
                  </a:moveTo>
                  <a:lnTo>
                    <a:pt x="792479" y="0"/>
                  </a:lnTo>
                  <a:lnTo>
                    <a:pt x="1584959" y="485394"/>
                  </a:lnTo>
                  <a:lnTo>
                    <a:pt x="792479" y="970788"/>
                  </a:lnTo>
                  <a:lnTo>
                    <a:pt x="0" y="485394"/>
                  </a:lnTo>
                  <a:close/>
                </a:path>
              </a:pathLst>
            </a:custGeom>
            <a:ln w="19050">
              <a:solidFill>
                <a:srgbClr val="7E7E7E"/>
              </a:solidFill>
            </a:ln>
          </p:spPr>
          <p:txBody>
            <a:bodyPr wrap="square" lIns="0" tIns="0" rIns="0" bIns="0" rtlCol="0"/>
            <a:lstStyle/>
            <a:p/>
          </p:txBody>
        </p:sp>
      </p:grpSp>
      <p:sp>
        <p:nvSpPr>
          <p:cNvPr id="35" name="object 35" descr=""/>
          <p:cNvSpPr txBox="1"/>
          <p:nvPr/>
        </p:nvSpPr>
        <p:spPr>
          <a:xfrm>
            <a:off x="7291196" y="2646933"/>
            <a:ext cx="836294" cy="513080"/>
          </a:xfrm>
          <a:prstGeom prst="rect">
            <a:avLst/>
          </a:prstGeom>
        </p:spPr>
        <p:txBody>
          <a:bodyPr wrap="square" lIns="0" tIns="12065" rIns="0" bIns="0" rtlCol="0" vert="horz">
            <a:spAutoFit/>
          </a:bodyPr>
          <a:lstStyle/>
          <a:p>
            <a:pPr algn="ctr">
              <a:lnSpc>
                <a:spcPct val="100000"/>
              </a:lnSpc>
              <a:spcBef>
                <a:spcPts val="95"/>
              </a:spcBef>
            </a:pPr>
            <a:r>
              <a:rPr dirty="0" sz="1600" spc="-35" b="1">
                <a:solidFill>
                  <a:srgbClr val="FFFFFF"/>
                </a:solidFill>
                <a:latin typeface="Microsoft JhengHei"/>
                <a:cs typeface="Microsoft JhengHei"/>
              </a:rPr>
              <a:t>專案小組</a:t>
            </a:r>
            <a:endParaRPr sz="1600">
              <a:latin typeface="Microsoft JhengHei"/>
              <a:cs typeface="Microsoft JhengHei"/>
            </a:endParaRPr>
          </a:p>
          <a:p>
            <a:pPr algn="ctr">
              <a:lnSpc>
                <a:spcPct val="100000"/>
              </a:lnSpc>
            </a:pPr>
            <a:r>
              <a:rPr dirty="0" sz="1600" spc="-40" b="1">
                <a:solidFill>
                  <a:srgbClr val="FFFFFF"/>
                </a:solidFill>
                <a:latin typeface="Microsoft JhengHei"/>
                <a:cs typeface="Microsoft JhengHei"/>
              </a:rPr>
              <a:t>會議</a:t>
            </a:r>
            <a:endParaRPr sz="1600">
              <a:latin typeface="Microsoft JhengHei"/>
              <a:cs typeface="Microsoft JhengHei"/>
            </a:endParaRPr>
          </a:p>
        </p:txBody>
      </p:sp>
      <p:sp>
        <p:nvSpPr>
          <p:cNvPr id="36" name="object 36" descr=""/>
          <p:cNvSpPr txBox="1"/>
          <p:nvPr/>
        </p:nvSpPr>
        <p:spPr>
          <a:xfrm>
            <a:off x="10541507" y="2709672"/>
            <a:ext cx="1009015" cy="335280"/>
          </a:xfrm>
          <a:prstGeom prst="rect">
            <a:avLst/>
          </a:prstGeom>
          <a:ln w="12700">
            <a:solidFill>
              <a:srgbClr val="7E7E7E"/>
            </a:solidFill>
          </a:ln>
        </p:spPr>
        <p:txBody>
          <a:bodyPr wrap="square" lIns="0" tIns="39370" rIns="0" bIns="0" rtlCol="0" vert="horz">
            <a:spAutoFit/>
          </a:bodyPr>
          <a:lstStyle/>
          <a:p>
            <a:pPr marL="99695">
              <a:lnSpc>
                <a:spcPct val="100000"/>
              </a:lnSpc>
              <a:spcBef>
                <a:spcPts val="310"/>
              </a:spcBef>
            </a:pPr>
            <a:r>
              <a:rPr dirty="0" sz="1600" spc="-35" b="1">
                <a:solidFill>
                  <a:srgbClr val="C00000"/>
                </a:solidFill>
                <a:latin typeface="Microsoft JhengHei"/>
                <a:cs typeface="Microsoft JhengHei"/>
              </a:rPr>
              <a:t>同意申請</a:t>
            </a:r>
            <a:endParaRPr sz="1600">
              <a:latin typeface="Microsoft JhengHei"/>
              <a:cs typeface="Microsoft JhengHei"/>
            </a:endParaRPr>
          </a:p>
        </p:txBody>
      </p:sp>
      <p:grpSp>
        <p:nvGrpSpPr>
          <p:cNvPr id="37" name="object 37" descr=""/>
          <p:cNvGrpSpPr/>
          <p:nvPr/>
        </p:nvGrpSpPr>
        <p:grpSpPr>
          <a:xfrm>
            <a:off x="9022460" y="2383917"/>
            <a:ext cx="1134745" cy="989965"/>
            <a:chOff x="9022460" y="2383917"/>
            <a:chExt cx="1134745" cy="989965"/>
          </a:xfrm>
        </p:grpSpPr>
        <p:sp>
          <p:nvSpPr>
            <p:cNvPr id="38" name="object 38" descr=""/>
            <p:cNvSpPr/>
            <p:nvPr/>
          </p:nvSpPr>
          <p:spPr>
            <a:xfrm>
              <a:off x="9031985" y="2393442"/>
              <a:ext cx="1115695" cy="970915"/>
            </a:xfrm>
            <a:custGeom>
              <a:avLst/>
              <a:gdLst/>
              <a:ahLst/>
              <a:cxnLst/>
              <a:rect l="l" t="t" r="r" b="b"/>
              <a:pathLst>
                <a:path w="1115695" h="970914">
                  <a:moveTo>
                    <a:pt x="557784" y="0"/>
                  </a:moveTo>
                  <a:lnTo>
                    <a:pt x="0" y="485394"/>
                  </a:lnTo>
                  <a:lnTo>
                    <a:pt x="557784" y="970788"/>
                  </a:lnTo>
                  <a:lnTo>
                    <a:pt x="1115568" y="485394"/>
                  </a:lnTo>
                  <a:lnTo>
                    <a:pt x="557784" y="0"/>
                  </a:lnTo>
                  <a:close/>
                </a:path>
              </a:pathLst>
            </a:custGeom>
            <a:solidFill>
              <a:srgbClr val="FFC000"/>
            </a:solidFill>
          </p:spPr>
          <p:txBody>
            <a:bodyPr wrap="square" lIns="0" tIns="0" rIns="0" bIns="0" rtlCol="0"/>
            <a:lstStyle/>
            <a:p/>
          </p:txBody>
        </p:sp>
        <p:sp>
          <p:nvSpPr>
            <p:cNvPr id="39" name="object 39" descr=""/>
            <p:cNvSpPr/>
            <p:nvPr/>
          </p:nvSpPr>
          <p:spPr>
            <a:xfrm>
              <a:off x="9031985" y="2393442"/>
              <a:ext cx="1115695" cy="970915"/>
            </a:xfrm>
            <a:custGeom>
              <a:avLst/>
              <a:gdLst/>
              <a:ahLst/>
              <a:cxnLst/>
              <a:rect l="l" t="t" r="r" b="b"/>
              <a:pathLst>
                <a:path w="1115695" h="970914">
                  <a:moveTo>
                    <a:pt x="0" y="485394"/>
                  </a:moveTo>
                  <a:lnTo>
                    <a:pt x="557784" y="0"/>
                  </a:lnTo>
                  <a:lnTo>
                    <a:pt x="1115568" y="485394"/>
                  </a:lnTo>
                  <a:lnTo>
                    <a:pt x="557784" y="970788"/>
                  </a:lnTo>
                  <a:lnTo>
                    <a:pt x="0" y="485394"/>
                  </a:lnTo>
                  <a:close/>
                </a:path>
              </a:pathLst>
            </a:custGeom>
            <a:ln w="19050">
              <a:solidFill>
                <a:srgbClr val="7E7E7E"/>
              </a:solidFill>
            </a:ln>
          </p:spPr>
          <p:txBody>
            <a:bodyPr wrap="square" lIns="0" tIns="0" rIns="0" bIns="0" rtlCol="0"/>
            <a:lstStyle/>
            <a:p/>
          </p:txBody>
        </p:sp>
      </p:grpSp>
      <p:sp>
        <p:nvSpPr>
          <p:cNvPr id="40" name="object 40" descr=""/>
          <p:cNvSpPr txBox="1"/>
          <p:nvPr/>
        </p:nvSpPr>
        <p:spPr>
          <a:xfrm>
            <a:off x="10541507" y="5047488"/>
            <a:ext cx="1009015" cy="335280"/>
          </a:xfrm>
          <a:prstGeom prst="rect">
            <a:avLst/>
          </a:prstGeom>
          <a:solidFill>
            <a:srgbClr val="FFFFFF"/>
          </a:solidFill>
          <a:ln w="12700">
            <a:solidFill>
              <a:srgbClr val="7E7E7E"/>
            </a:solidFill>
          </a:ln>
        </p:spPr>
        <p:txBody>
          <a:bodyPr wrap="square" lIns="0" tIns="40005" rIns="0" bIns="0" rtlCol="0" vert="horz">
            <a:spAutoFit/>
          </a:bodyPr>
          <a:lstStyle/>
          <a:p>
            <a:pPr marL="99695">
              <a:lnSpc>
                <a:spcPct val="100000"/>
              </a:lnSpc>
              <a:spcBef>
                <a:spcPts val="315"/>
              </a:spcBef>
            </a:pPr>
            <a:r>
              <a:rPr dirty="0" sz="1600" spc="-35" b="1">
                <a:solidFill>
                  <a:srgbClr val="C00000"/>
                </a:solidFill>
                <a:latin typeface="Microsoft JhengHei"/>
                <a:cs typeface="Microsoft JhengHei"/>
              </a:rPr>
              <a:t>駁回申請</a:t>
            </a:r>
            <a:endParaRPr sz="1600">
              <a:latin typeface="Microsoft JhengHei"/>
              <a:cs typeface="Microsoft JhengHei"/>
            </a:endParaRPr>
          </a:p>
        </p:txBody>
      </p:sp>
      <p:grpSp>
        <p:nvGrpSpPr>
          <p:cNvPr id="41" name="object 41" descr=""/>
          <p:cNvGrpSpPr/>
          <p:nvPr/>
        </p:nvGrpSpPr>
        <p:grpSpPr>
          <a:xfrm>
            <a:off x="4495800" y="1024140"/>
            <a:ext cx="7054850" cy="4022090"/>
            <a:chOff x="4495800" y="1024140"/>
            <a:chExt cx="7054850" cy="4022090"/>
          </a:xfrm>
        </p:grpSpPr>
        <p:sp>
          <p:nvSpPr>
            <p:cNvPr id="42" name="object 42" descr=""/>
            <p:cNvSpPr/>
            <p:nvPr/>
          </p:nvSpPr>
          <p:spPr>
            <a:xfrm>
              <a:off x="9582658" y="2803905"/>
              <a:ext cx="1533525" cy="2242820"/>
            </a:xfrm>
            <a:custGeom>
              <a:avLst/>
              <a:gdLst/>
              <a:ahLst/>
              <a:cxnLst/>
              <a:rect l="l" t="t" r="r" b="b"/>
              <a:pathLst>
                <a:path w="1533525" h="2242820">
                  <a:moveTo>
                    <a:pt x="12700" y="1270762"/>
                  </a:moveTo>
                  <a:lnTo>
                    <a:pt x="0" y="1270762"/>
                  </a:lnTo>
                  <a:lnTo>
                    <a:pt x="0" y="1321562"/>
                  </a:lnTo>
                  <a:lnTo>
                    <a:pt x="12700" y="1321562"/>
                  </a:lnTo>
                  <a:lnTo>
                    <a:pt x="12700" y="1270762"/>
                  </a:lnTo>
                  <a:close/>
                </a:path>
                <a:path w="1533525" h="2242820">
                  <a:moveTo>
                    <a:pt x="12700" y="1181862"/>
                  </a:moveTo>
                  <a:lnTo>
                    <a:pt x="0" y="1181862"/>
                  </a:lnTo>
                  <a:lnTo>
                    <a:pt x="0" y="1232662"/>
                  </a:lnTo>
                  <a:lnTo>
                    <a:pt x="12700" y="1232662"/>
                  </a:lnTo>
                  <a:lnTo>
                    <a:pt x="12700" y="1181862"/>
                  </a:lnTo>
                  <a:close/>
                </a:path>
                <a:path w="1533525" h="2242820">
                  <a:moveTo>
                    <a:pt x="12700" y="1092962"/>
                  </a:moveTo>
                  <a:lnTo>
                    <a:pt x="0" y="1092962"/>
                  </a:lnTo>
                  <a:lnTo>
                    <a:pt x="0" y="1143762"/>
                  </a:lnTo>
                  <a:lnTo>
                    <a:pt x="12700" y="1143762"/>
                  </a:lnTo>
                  <a:lnTo>
                    <a:pt x="12700" y="1092962"/>
                  </a:lnTo>
                  <a:close/>
                </a:path>
                <a:path w="1533525" h="2242820">
                  <a:moveTo>
                    <a:pt x="12700" y="1004062"/>
                  </a:moveTo>
                  <a:lnTo>
                    <a:pt x="0" y="1004062"/>
                  </a:lnTo>
                  <a:lnTo>
                    <a:pt x="0" y="1054862"/>
                  </a:lnTo>
                  <a:lnTo>
                    <a:pt x="12700" y="1054862"/>
                  </a:lnTo>
                  <a:lnTo>
                    <a:pt x="12700" y="1004062"/>
                  </a:lnTo>
                  <a:close/>
                </a:path>
                <a:path w="1533525" h="2242820">
                  <a:moveTo>
                    <a:pt x="12700" y="915162"/>
                  </a:moveTo>
                  <a:lnTo>
                    <a:pt x="0" y="915162"/>
                  </a:lnTo>
                  <a:lnTo>
                    <a:pt x="0" y="965962"/>
                  </a:lnTo>
                  <a:lnTo>
                    <a:pt x="12700" y="965962"/>
                  </a:lnTo>
                  <a:lnTo>
                    <a:pt x="12700" y="915162"/>
                  </a:lnTo>
                  <a:close/>
                </a:path>
                <a:path w="1533525" h="2242820">
                  <a:moveTo>
                    <a:pt x="12700" y="826262"/>
                  </a:moveTo>
                  <a:lnTo>
                    <a:pt x="0" y="826262"/>
                  </a:lnTo>
                  <a:lnTo>
                    <a:pt x="0" y="877062"/>
                  </a:lnTo>
                  <a:lnTo>
                    <a:pt x="12700" y="877062"/>
                  </a:lnTo>
                  <a:lnTo>
                    <a:pt x="12700" y="826262"/>
                  </a:lnTo>
                  <a:close/>
                </a:path>
                <a:path w="1533525" h="2242820">
                  <a:moveTo>
                    <a:pt x="12700" y="737362"/>
                  </a:moveTo>
                  <a:lnTo>
                    <a:pt x="0" y="737362"/>
                  </a:lnTo>
                  <a:lnTo>
                    <a:pt x="0" y="788162"/>
                  </a:lnTo>
                  <a:lnTo>
                    <a:pt x="12700" y="788162"/>
                  </a:lnTo>
                  <a:lnTo>
                    <a:pt x="12700" y="737362"/>
                  </a:lnTo>
                  <a:close/>
                </a:path>
                <a:path w="1533525" h="2242820">
                  <a:moveTo>
                    <a:pt x="12700" y="648462"/>
                  </a:moveTo>
                  <a:lnTo>
                    <a:pt x="0" y="648462"/>
                  </a:lnTo>
                  <a:lnTo>
                    <a:pt x="0" y="699262"/>
                  </a:lnTo>
                  <a:lnTo>
                    <a:pt x="12700" y="699262"/>
                  </a:lnTo>
                  <a:lnTo>
                    <a:pt x="12700" y="648462"/>
                  </a:lnTo>
                  <a:close/>
                </a:path>
                <a:path w="1533525" h="2242820">
                  <a:moveTo>
                    <a:pt x="12700" y="559562"/>
                  </a:moveTo>
                  <a:lnTo>
                    <a:pt x="0" y="559562"/>
                  </a:lnTo>
                  <a:lnTo>
                    <a:pt x="0" y="610362"/>
                  </a:lnTo>
                  <a:lnTo>
                    <a:pt x="12700" y="610362"/>
                  </a:lnTo>
                  <a:lnTo>
                    <a:pt x="12700" y="559562"/>
                  </a:lnTo>
                  <a:close/>
                </a:path>
                <a:path w="1533525" h="2242820">
                  <a:moveTo>
                    <a:pt x="15875" y="1394587"/>
                  </a:moveTo>
                  <a:lnTo>
                    <a:pt x="12700" y="1394587"/>
                  </a:lnTo>
                  <a:lnTo>
                    <a:pt x="12700" y="1359662"/>
                  </a:lnTo>
                  <a:lnTo>
                    <a:pt x="0" y="1359662"/>
                  </a:lnTo>
                  <a:lnTo>
                    <a:pt x="0" y="1407287"/>
                  </a:lnTo>
                  <a:lnTo>
                    <a:pt x="15875" y="1407287"/>
                  </a:lnTo>
                  <a:lnTo>
                    <a:pt x="15875" y="1400937"/>
                  </a:lnTo>
                  <a:lnTo>
                    <a:pt x="15875" y="1394587"/>
                  </a:lnTo>
                  <a:close/>
                </a:path>
                <a:path w="1533525" h="2242820">
                  <a:moveTo>
                    <a:pt x="104775" y="1394587"/>
                  </a:moveTo>
                  <a:lnTo>
                    <a:pt x="53975" y="1394587"/>
                  </a:lnTo>
                  <a:lnTo>
                    <a:pt x="53975" y="1407287"/>
                  </a:lnTo>
                  <a:lnTo>
                    <a:pt x="104775" y="1407287"/>
                  </a:lnTo>
                  <a:lnTo>
                    <a:pt x="104775" y="1394587"/>
                  </a:lnTo>
                  <a:close/>
                </a:path>
                <a:path w="1533525" h="2242820">
                  <a:moveTo>
                    <a:pt x="193675" y="1394587"/>
                  </a:moveTo>
                  <a:lnTo>
                    <a:pt x="142875" y="1394587"/>
                  </a:lnTo>
                  <a:lnTo>
                    <a:pt x="142875" y="1407287"/>
                  </a:lnTo>
                  <a:lnTo>
                    <a:pt x="193675" y="1407287"/>
                  </a:lnTo>
                  <a:lnTo>
                    <a:pt x="193675" y="1394587"/>
                  </a:lnTo>
                  <a:close/>
                </a:path>
                <a:path w="1533525" h="2242820">
                  <a:moveTo>
                    <a:pt x="282575" y="1394587"/>
                  </a:moveTo>
                  <a:lnTo>
                    <a:pt x="231775" y="1394587"/>
                  </a:lnTo>
                  <a:lnTo>
                    <a:pt x="231775" y="1407287"/>
                  </a:lnTo>
                  <a:lnTo>
                    <a:pt x="282575" y="1407287"/>
                  </a:lnTo>
                  <a:lnTo>
                    <a:pt x="282575" y="1394587"/>
                  </a:lnTo>
                  <a:close/>
                </a:path>
                <a:path w="1533525" h="2242820">
                  <a:moveTo>
                    <a:pt x="371475" y="1394587"/>
                  </a:moveTo>
                  <a:lnTo>
                    <a:pt x="320675" y="1394587"/>
                  </a:lnTo>
                  <a:lnTo>
                    <a:pt x="320675" y="1407287"/>
                  </a:lnTo>
                  <a:lnTo>
                    <a:pt x="371475" y="1407287"/>
                  </a:lnTo>
                  <a:lnTo>
                    <a:pt x="371475" y="1394587"/>
                  </a:lnTo>
                  <a:close/>
                </a:path>
                <a:path w="1533525" h="2242820">
                  <a:moveTo>
                    <a:pt x="460375" y="1394587"/>
                  </a:moveTo>
                  <a:lnTo>
                    <a:pt x="409575" y="1394587"/>
                  </a:lnTo>
                  <a:lnTo>
                    <a:pt x="409575" y="1407287"/>
                  </a:lnTo>
                  <a:lnTo>
                    <a:pt x="460375" y="1407287"/>
                  </a:lnTo>
                  <a:lnTo>
                    <a:pt x="460375" y="1394587"/>
                  </a:lnTo>
                  <a:close/>
                </a:path>
                <a:path w="1533525" h="2242820">
                  <a:moveTo>
                    <a:pt x="549275" y="1394587"/>
                  </a:moveTo>
                  <a:lnTo>
                    <a:pt x="498475" y="1394587"/>
                  </a:lnTo>
                  <a:lnTo>
                    <a:pt x="498475" y="1407287"/>
                  </a:lnTo>
                  <a:lnTo>
                    <a:pt x="549275" y="1407287"/>
                  </a:lnTo>
                  <a:lnTo>
                    <a:pt x="549275" y="1394587"/>
                  </a:lnTo>
                  <a:close/>
                </a:path>
                <a:path w="1533525" h="2242820">
                  <a:moveTo>
                    <a:pt x="638175" y="1394587"/>
                  </a:moveTo>
                  <a:lnTo>
                    <a:pt x="587375" y="1394587"/>
                  </a:lnTo>
                  <a:lnTo>
                    <a:pt x="587375" y="1407287"/>
                  </a:lnTo>
                  <a:lnTo>
                    <a:pt x="638175" y="1407287"/>
                  </a:lnTo>
                  <a:lnTo>
                    <a:pt x="638175" y="1394587"/>
                  </a:lnTo>
                  <a:close/>
                </a:path>
                <a:path w="1533525" h="2242820">
                  <a:moveTo>
                    <a:pt x="727075" y="1394587"/>
                  </a:moveTo>
                  <a:lnTo>
                    <a:pt x="676275" y="1394587"/>
                  </a:lnTo>
                  <a:lnTo>
                    <a:pt x="676275" y="1407287"/>
                  </a:lnTo>
                  <a:lnTo>
                    <a:pt x="727075" y="1407287"/>
                  </a:lnTo>
                  <a:lnTo>
                    <a:pt x="727075" y="1394587"/>
                  </a:lnTo>
                  <a:close/>
                </a:path>
                <a:path w="1533525" h="2242820">
                  <a:moveTo>
                    <a:pt x="815975" y="1394587"/>
                  </a:moveTo>
                  <a:lnTo>
                    <a:pt x="765175" y="1394587"/>
                  </a:lnTo>
                  <a:lnTo>
                    <a:pt x="765175" y="1407287"/>
                  </a:lnTo>
                  <a:lnTo>
                    <a:pt x="815975" y="1407287"/>
                  </a:lnTo>
                  <a:lnTo>
                    <a:pt x="815975" y="1394587"/>
                  </a:lnTo>
                  <a:close/>
                </a:path>
                <a:path w="1533525" h="2242820">
                  <a:moveTo>
                    <a:pt x="904875" y="1394587"/>
                  </a:moveTo>
                  <a:lnTo>
                    <a:pt x="854075" y="1394587"/>
                  </a:lnTo>
                  <a:lnTo>
                    <a:pt x="854075" y="1407287"/>
                  </a:lnTo>
                  <a:lnTo>
                    <a:pt x="904875" y="1407287"/>
                  </a:lnTo>
                  <a:lnTo>
                    <a:pt x="904875" y="1394587"/>
                  </a:lnTo>
                  <a:close/>
                </a:path>
                <a:path w="1533525" h="2242820">
                  <a:moveTo>
                    <a:pt x="959358" y="74168"/>
                  </a:moveTo>
                  <a:lnTo>
                    <a:pt x="947928" y="64643"/>
                  </a:lnTo>
                  <a:lnTo>
                    <a:pt x="874395" y="3302"/>
                  </a:lnTo>
                  <a:lnTo>
                    <a:pt x="870331" y="0"/>
                  </a:lnTo>
                  <a:lnTo>
                    <a:pt x="864362" y="508"/>
                  </a:lnTo>
                  <a:lnTo>
                    <a:pt x="861060" y="4572"/>
                  </a:lnTo>
                  <a:lnTo>
                    <a:pt x="857631" y="8636"/>
                  </a:lnTo>
                  <a:lnTo>
                    <a:pt x="858139" y="14605"/>
                  </a:lnTo>
                  <a:lnTo>
                    <a:pt x="862203" y="18034"/>
                  </a:lnTo>
                  <a:lnTo>
                    <a:pt x="918121" y="64643"/>
                  </a:lnTo>
                  <a:lnTo>
                    <a:pt x="752602" y="64643"/>
                  </a:lnTo>
                  <a:lnTo>
                    <a:pt x="752602" y="65532"/>
                  </a:lnTo>
                  <a:lnTo>
                    <a:pt x="564896" y="65532"/>
                  </a:lnTo>
                  <a:lnTo>
                    <a:pt x="564896" y="84582"/>
                  </a:lnTo>
                  <a:lnTo>
                    <a:pt x="771652" y="84582"/>
                  </a:lnTo>
                  <a:lnTo>
                    <a:pt x="771652" y="83693"/>
                  </a:lnTo>
                  <a:lnTo>
                    <a:pt x="918121" y="83693"/>
                  </a:lnTo>
                  <a:lnTo>
                    <a:pt x="862203" y="130302"/>
                  </a:lnTo>
                  <a:lnTo>
                    <a:pt x="858139" y="133731"/>
                  </a:lnTo>
                  <a:lnTo>
                    <a:pt x="857631" y="139700"/>
                  </a:lnTo>
                  <a:lnTo>
                    <a:pt x="861060" y="143764"/>
                  </a:lnTo>
                  <a:lnTo>
                    <a:pt x="864362" y="147828"/>
                  </a:lnTo>
                  <a:lnTo>
                    <a:pt x="870331" y="148336"/>
                  </a:lnTo>
                  <a:lnTo>
                    <a:pt x="874395" y="145034"/>
                  </a:lnTo>
                  <a:lnTo>
                    <a:pt x="947928" y="83693"/>
                  </a:lnTo>
                  <a:lnTo>
                    <a:pt x="959358" y="74168"/>
                  </a:lnTo>
                  <a:close/>
                </a:path>
                <a:path w="1533525" h="2242820">
                  <a:moveTo>
                    <a:pt x="993775" y="1394587"/>
                  </a:moveTo>
                  <a:lnTo>
                    <a:pt x="942975" y="1394587"/>
                  </a:lnTo>
                  <a:lnTo>
                    <a:pt x="942975" y="1407287"/>
                  </a:lnTo>
                  <a:lnTo>
                    <a:pt x="993775" y="1407287"/>
                  </a:lnTo>
                  <a:lnTo>
                    <a:pt x="993775" y="1394587"/>
                  </a:lnTo>
                  <a:close/>
                </a:path>
                <a:path w="1533525" h="2242820">
                  <a:moveTo>
                    <a:pt x="1082675" y="1394587"/>
                  </a:moveTo>
                  <a:lnTo>
                    <a:pt x="1031875" y="1394587"/>
                  </a:lnTo>
                  <a:lnTo>
                    <a:pt x="1031875" y="1407287"/>
                  </a:lnTo>
                  <a:lnTo>
                    <a:pt x="1082675" y="1407287"/>
                  </a:lnTo>
                  <a:lnTo>
                    <a:pt x="1082675" y="1394587"/>
                  </a:lnTo>
                  <a:close/>
                </a:path>
                <a:path w="1533525" h="2242820">
                  <a:moveTo>
                    <a:pt x="1171575" y="1394587"/>
                  </a:moveTo>
                  <a:lnTo>
                    <a:pt x="1120775" y="1394587"/>
                  </a:lnTo>
                  <a:lnTo>
                    <a:pt x="1120775" y="1407287"/>
                  </a:lnTo>
                  <a:lnTo>
                    <a:pt x="1171575" y="1407287"/>
                  </a:lnTo>
                  <a:lnTo>
                    <a:pt x="1171575" y="1394587"/>
                  </a:lnTo>
                  <a:close/>
                </a:path>
                <a:path w="1533525" h="2242820">
                  <a:moveTo>
                    <a:pt x="1260475" y="1394587"/>
                  </a:moveTo>
                  <a:lnTo>
                    <a:pt x="1209675" y="1394587"/>
                  </a:lnTo>
                  <a:lnTo>
                    <a:pt x="1209675" y="1407287"/>
                  </a:lnTo>
                  <a:lnTo>
                    <a:pt x="1260475" y="1407287"/>
                  </a:lnTo>
                  <a:lnTo>
                    <a:pt x="1260475" y="1394587"/>
                  </a:lnTo>
                  <a:close/>
                </a:path>
                <a:path w="1533525" h="2242820">
                  <a:moveTo>
                    <a:pt x="1349375" y="1394587"/>
                  </a:moveTo>
                  <a:lnTo>
                    <a:pt x="1298575" y="1394587"/>
                  </a:lnTo>
                  <a:lnTo>
                    <a:pt x="1298575" y="1407287"/>
                  </a:lnTo>
                  <a:lnTo>
                    <a:pt x="1349375" y="1407287"/>
                  </a:lnTo>
                  <a:lnTo>
                    <a:pt x="1349375" y="1394587"/>
                  </a:lnTo>
                  <a:close/>
                </a:path>
                <a:path w="1533525" h="2242820">
                  <a:moveTo>
                    <a:pt x="1438275" y="1394587"/>
                  </a:moveTo>
                  <a:lnTo>
                    <a:pt x="1387475" y="1394587"/>
                  </a:lnTo>
                  <a:lnTo>
                    <a:pt x="1387475" y="1407287"/>
                  </a:lnTo>
                  <a:lnTo>
                    <a:pt x="1438275" y="1407287"/>
                  </a:lnTo>
                  <a:lnTo>
                    <a:pt x="1438275" y="1394587"/>
                  </a:lnTo>
                  <a:close/>
                </a:path>
                <a:path w="1533525" h="2242820">
                  <a:moveTo>
                    <a:pt x="1469136" y="2125726"/>
                  </a:moveTo>
                  <a:lnTo>
                    <a:pt x="1456436" y="2125726"/>
                  </a:lnTo>
                  <a:lnTo>
                    <a:pt x="1456436" y="2176526"/>
                  </a:lnTo>
                  <a:lnTo>
                    <a:pt x="1469136" y="2176526"/>
                  </a:lnTo>
                  <a:lnTo>
                    <a:pt x="1469136" y="2125726"/>
                  </a:lnTo>
                  <a:close/>
                </a:path>
                <a:path w="1533525" h="2242820">
                  <a:moveTo>
                    <a:pt x="1469136" y="2036826"/>
                  </a:moveTo>
                  <a:lnTo>
                    <a:pt x="1456436" y="2036826"/>
                  </a:lnTo>
                  <a:lnTo>
                    <a:pt x="1456436" y="2087626"/>
                  </a:lnTo>
                  <a:lnTo>
                    <a:pt x="1469136" y="2087626"/>
                  </a:lnTo>
                  <a:lnTo>
                    <a:pt x="1469136" y="2036826"/>
                  </a:lnTo>
                  <a:close/>
                </a:path>
                <a:path w="1533525" h="2242820">
                  <a:moveTo>
                    <a:pt x="1469136" y="1947926"/>
                  </a:moveTo>
                  <a:lnTo>
                    <a:pt x="1456436" y="1947926"/>
                  </a:lnTo>
                  <a:lnTo>
                    <a:pt x="1456436" y="1998726"/>
                  </a:lnTo>
                  <a:lnTo>
                    <a:pt x="1469136" y="1998726"/>
                  </a:lnTo>
                  <a:lnTo>
                    <a:pt x="1469136" y="1947926"/>
                  </a:lnTo>
                  <a:close/>
                </a:path>
                <a:path w="1533525" h="2242820">
                  <a:moveTo>
                    <a:pt x="1469136" y="1859026"/>
                  </a:moveTo>
                  <a:lnTo>
                    <a:pt x="1456436" y="1859026"/>
                  </a:lnTo>
                  <a:lnTo>
                    <a:pt x="1456436" y="1909826"/>
                  </a:lnTo>
                  <a:lnTo>
                    <a:pt x="1469136" y="1909826"/>
                  </a:lnTo>
                  <a:lnTo>
                    <a:pt x="1469136" y="1859026"/>
                  </a:lnTo>
                  <a:close/>
                </a:path>
                <a:path w="1533525" h="2242820">
                  <a:moveTo>
                    <a:pt x="1469136" y="1770126"/>
                  </a:moveTo>
                  <a:lnTo>
                    <a:pt x="1456436" y="1770126"/>
                  </a:lnTo>
                  <a:lnTo>
                    <a:pt x="1456436" y="1820926"/>
                  </a:lnTo>
                  <a:lnTo>
                    <a:pt x="1469136" y="1820926"/>
                  </a:lnTo>
                  <a:lnTo>
                    <a:pt x="1469136" y="1770126"/>
                  </a:lnTo>
                  <a:close/>
                </a:path>
                <a:path w="1533525" h="2242820">
                  <a:moveTo>
                    <a:pt x="1469136" y="1681226"/>
                  </a:moveTo>
                  <a:lnTo>
                    <a:pt x="1456436" y="1681226"/>
                  </a:lnTo>
                  <a:lnTo>
                    <a:pt x="1456436" y="1732026"/>
                  </a:lnTo>
                  <a:lnTo>
                    <a:pt x="1469136" y="1732026"/>
                  </a:lnTo>
                  <a:lnTo>
                    <a:pt x="1469136" y="1681226"/>
                  </a:lnTo>
                  <a:close/>
                </a:path>
                <a:path w="1533525" h="2242820">
                  <a:moveTo>
                    <a:pt x="1469136" y="1592326"/>
                  </a:moveTo>
                  <a:lnTo>
                    <a:pt x="1456436" y="1592326"/>
                  </a:lnTo>
                  <a:lnTo>
                    <a:pt x="1456436" y="1643126"/>
                  </a:lnTo>
                  <a:lnTo>
                    <a:pt x="1469136" y="1643126"/>
                  </a:lnTo>
                  <a:lnTo>
                    <a:pt x="1469136" y="1592326"/>
                  </a:lnTo>
                  <a:close/>
                </a:path>
                <a:path w="1533525" h="2242820">
                  <a:moveTo>
                    <a:pt x="1469136" y="1503426"/>
                  </a:moveTo>
                  <a:lnTo>
                    <a:pt x="1456436" y="1503426"/>
                  </a:lnTo>
                  <a:lnTo>
                    <a:pt x="1456436" y="1554226"/>
                  </a:lnTo>
                  <a:lnTo>
                    <a:pt x="1469136" y="1554226"/>
                  </a:lnTo>
                  <a:lnTo>
                    <a:pt x="1469136" y="1503426"/>
                  </a:lnTo>
                  <a:close/>
                </a:path>
                <a:path w="1533525" h="2242820">
                  <a:moveTo>
                    <a:pt x="1469136" y="1414526"/>
                  </a:moveTo>
                  <a:lnTo>
                    <a:pt x="1456436" y="1414526"/>
                  </a:lnTo>
                  <a:lnTo>
                    <a:pt x="1456436" y="1465326"/>
                  </a:lnTo>
                  <a:lnTo>
                    <a:pt x="1469136" y="1465326"/>
                  </a:lnTo>
                  <a:lnTo>
                    <a:pt x="1469136" y="1414526"/>
                  </a:lnTo>
                  <a:close/>
                </a:path>
                <a:path w="1533525" h="2242820">
                  <a:moveTo>
                    <a:pt x="1533398" y="2157603"/>
                  </a:moveTo>
                  <a:lnTo>
                    <a:pt x="1533144" y="2153539"/>
                  </a:lnTo>
                  <a:lnTo>
                    <a:pt x="1527683" y="2149094"/>
                  </a:lnTo>
                  <a:lnTo>
                    <a:pt x="1523746" y="2149475"/>
                  </a:lnTo>
                  <a:lnTo>
                    <a:pt x="1521460" y="2152142"/>
                  </a:lnTo>
                  <a:lnTo>
                    <a:pt x="1469263" y="2214791"/>
                  </a:lnTo>
                  <a:lnTo>
                    <a:pt x="1469136" y="2232406"/>
                  </a:lnTo>
                  <a:lnTo>
                    <a:pt x="1469136" y="2228342"/>
                  </a:lnTo>
                  <a:lnTo>
                    <a:pt x="1469136" y="2214943"/>
                  </a:lnTo>
                  <a:lnTo>
                    <a:pt x="1469136" y="2214626"/>
                  </a:lnTo>
                  <a:lnTo>
                    <a:pt x="1456436" y="2214626"/>
                  </a:lnTo>
                  <a:lnTo>
                    <a:pt x="1456563" y="2214943"/>
                  </a:lnTo>
                  <a:lnTo>
                    <a:pt x="1456436" y="2214791"/>
                  </a:lnTo>
                  <a:lnTo>
                    <a:pt x="1456436" y="2232406"/>
                  </a:lnTo>
                  <a:lnTo>
                    <a:pt x="1456309" y="2214626"/>
                  </a:lnTo>
                  <a:lnTo>
                    <a:pt x="1404239" y="2152142"/>
                  </a:lnTo>
                  <a:lnTo>
                    <a:pt x="1401953" y="2149475"/>
                  </a:lnTo>
                  <a:lnTo>
                    <a:pt x="1398016" y="2149094"/>
                  </a:lnTo>
                  <a:lnTo>
                    <a:pt x="1395222" y="2151253"/>
                  </a:lnTo>
                  <a:lnTo>
                    <a:pt x="1392555" y="2153539"/>
                  </a:lnTo>
                  <a:lnTo>
                    <a:pt x="1392174" y="2157603"/>
                  </a:lnTo>
                  <a:lnTo>
                    <a:pt x="1394460" y="2160270"/>
                  </a:lnTo>
                  <a:lnTo>
                    <a:pt x="1462786" y="2242312"/>
                  </a:lnTo>
                  <a:lnTo>
                    <a:pt x="1471041" y="2232406"/>
                  </a:lnTo>
                  <a:lnTo>
                    <a:pt x="1531239" y="2160270"/>
                  </a:lnTo>
                  <a:lnTo>
                    <a:pt x="1533398" y="2157603"/>
                  </a:lnTo>
                  <a:close/>
                </a:path>
              </a:pathLst>
            </a:custGeom>
            <a:solidFill>
              <a:srgbClr val="000000"/>
            </a:solidFill>
          </p:spPr>
          <p:txBody>
            <a:bodyPr wrap="square" lIns="0" tIns="0" rIns="0" bIns="0" rtlCol="0"/>
            <a:lstStyle/>
            <a:p/>
          </p:txBody>
        </p:sp>
        <p:sp>
          <p:nvSpPr>
            <p:cNvPr id="43" name="object 43" descr=""/>
            <p:cNvSpPr/>
            <p:nvPr/>
          </p:nvSpPr>
          <p:spPr>
            <a:xfrm>
              <a:off x="4495800" y="1056131"/>
              <a:ext cx="7054850" cy="360045"/>
            </a:xfrm>
            <a:custGeom>
              <a:avLst/>
              <a:gdLst/>
              <a:ahLst/>
              <a:cxnLst/>
              <a:rect l="l" t="t" r="r" b="b"/>
              <a:pathLst>
                <a:path w="7054850" h="360044">
                  <a:moveTo>
                    <a:pt x="7054596" y="0"/>
                  </a:moveTo>
                  <a:lnTo>
                    <a:pt x="0" y="0"/>
                  </a:lnTo>
                  <a:lnTo>
                    <a:pt x="0" y="359663"/>
                  </a:lnTo>
                  <a:lnTo>
                    <a:pt x="7054596" y="359663"/>
                  </a:lnTo>
                  <a:lnTo>
                    <a:pt x="7054596" y="0"/>
                  </a:lnTo>
                  <a:close/>
                </a:path>
              </a:pathLst>
            </a:custGeom>
            <a:solidFill>
              <a:srgbClr val="2E5496"/>
            </a:solidFill>
          </p:spPr>
          <p:txBody>
            <a:bodyPr wrap="square" lIns="0" tIns="0" rIns="0" bIns="0" rtlCol="0"/>
            <a:lstStyle/>
            <a:p/>
          </p:txBody>
        </p:sp>
        <p:pic>
          <p:nvPicPr>
            <p:cNvPr id="44" name="object 44" descr=""/>
            <p:cNvPicPr/>
            <p:nvPr/>
          </p:nvPicPr>
          <p:blipFill>
            <a:blip r:embed="rId3" cstate="print"/>
            <a:stretch>
              <a:fillRect/>
            </a:stretch>
          </p:blipFill>
          <p:spPr>
            <a:xfrm>
              <a:off x="7421879" y="1024140"/>
              <a:ext cx="1219962" cy="511289"/>
            </a:xfrm>
            <a:prstGeom prst="rect">
              <a:avLst/>
            </a:prstGeom>
          </p:spPr>
        </p:pic>
      </p:grpSp>
      <p:sp>
        <p:nvSpPr>
          <p:cNvPr id="45" name="object 45" descr=""/>
          <p:cNvSpPr txBox="1"/>
          <p:nvPr/>
        </p:nvSpPr>
        <p:spPr>
          <a:xfrm>
            <a:off x="2394204" y="1080642"/>
            <a:ext cx="9137650" cy="299720"/>
          </a:xfrm>
          <a:prstGeom prst="rect">
            <a:avLst/>
          </a:prstGeom>
        </p:spPr>
        <p:txBody>
          <a:bodyPr wrap="square" lIns="0" tIns="12700" rIns="0" bIns="0" rtlCol="0" vert="horz">
            <a:spAutoFit/>
          </a:bodyPr>
          <a:lstStyle/>
          <a:p>
            <a:pPr algn="ctr" marL="2121535">
              <a:lnSpc>
                <a:spcPct val="100000"/>
              </a:lnSpc>
              <a:spcBef>
                <a:spcPts val="100"/>
              </a:spcBef>
            </a:pPr>
            <a:r>
              <a:rPr dirty="0" sz="1800" spc="-15" b="1">
                <a:solidFill>
                  <a:srgbClr val="FFFFFF"/>
                </a:solidFill>
                <a:latin typeface="Microsoft JhengHei"/>
                <a:cs typeface="Microsoft JhengHei"/>
              </a:rPr>
              <a:t>實質審查</a:t>
            </a:r>
            <a:endParaRPr sz="1800">
              <a:latin typeface="Microsoft JhengHei"/>
              <a:cs typeface="Microsoft JhengHei"/>
            </a:endParaRPr>
          </a:p>
        </p:txBody>
      </p:sp>
      <p:grpSp>
        <p:nvGrpSpPr>
          <p:cNvPr id="46" name="object 46" descr=""/>
          <p:cNvGrpSpPr/>
          <p:nvPr/>
        </p:nvGrpSpPr>
        <p:grpSpPr>
          <a:xfrm>
            <a:off x="4924425" y="3324225"/>
            <a:ext cx="1532890" cy="991869"/>
            <a:chOff x="4924425" y="3324225"/>
            <a:chExt cx="1532890" cy="991869"/>
          </a:xfrm>
        </p:grpSpPr>
        <p:sp>
          <p:nvSpPr>
            <p:cNvPr id="47" name="object 47" descr=""/>
            <p:cNvSpPr/>
            <p:nvPr/>
          </p:nvSpPr>
          <p:spPr>
            <a:xfrm>
              <a:off x="4933950" y="3333750"/>
              <a:ext cx="1513840" cy="972819"/>
            </a:xfrm>
            <a:custGeom>
              <a:avLst/>
              <a:gdLst/>
              <a:ahLst/>
              <a:cxnLst/>
              <a:rect l="l" t="t" r="r" b="b"/>
              <a:pathLst>
                <a:path w="1513839" h="972820">
                  <a:moveTo>
                    <a:pt x="756665" y="0"/>
                  </a:moveTo>
                  <a:lnTo>
                    <a:pt x="0" y="486156"/>
                  </a:lnTo>
                  <a:lnTo>
                    <a:pt x="756665" y="972312"/>
                  </a:lnTo>
                  <a:lnTo>
                    <a:pt x="1513332" y="486156"/>
                  </a:lnTo>
                  <a:lnTo>
                    <a:pt x="756665" y="0"/>
                  </a:lnTo>
                  <a:close/>
                </a:path>
              </a:pathLst>
            </a:custGeom>
            <a:solidFill>
              <a:srgbClr val="EC7C30"/>
            </a:solidFill>
          </p:spPr>
          <p:txBody>
            <a:bodyPr wrap="square" lIns="0" tIns="0" rIns="0" bIns="0" rtlCol="0"/>
            <a:lstStyle/>
            <a:p/>
          </p:txBody>
        </p:sp>
        <p:sp>
          <p:nvSpPr>
            <p:cNvPr id="48" name="object 48" descr=""/>
            <p:cNvSpPr/>
            <p:nvPr/>
          </p:nvSpPr>
          <p:spPr>
            <a:xfrm>
              <a:off x="4933950" y="3333750"/>
              <a:ext cx="1513840" cy="972819"/>
            </a:xfrm>
            <a:custGeom>
              <a:avLst/>
              <a:gdLst/>
              <a:ahLst/>
              <a:cxnLst/>
              <a:rect l="l" t="t" r="r" b="b"/>
              <a:pathLst>
                <a:path w="1513839" h="972820">
                  <a:moveTo>
                    <a:pt x="0" y="486156"/>
                  </a:moveTo>
                  <a:lnTo>
                    <a:pt x="756665" y="0"/>
                  </a:lnTo>
                  <a:lnTo>
                    <a:pt x="1513332" y="486156"/>
                  </a:lnTo>
                  <a:lnTo>
                    <a:pt x="756665" y="972312"/>
                  </a:lnTo>
                  <a:lnTo>
                    <a:pt x="0" y="486156"/>
                  </a:lnTo>
                  <a:close/>
                </a:path>
              </a:pathLst>
            </a:custGeom>
            <a:ln w="19050">
              <a:solidFill>
                <a:srgbClr val="7E7E7E"/>
              </a:solidFill>
            </a:ln>
          </p:spPr>
          <p:txBody>
            <a:bodyPr wrap="square" lIns="0" tIns="0" rIns="0" bIns="0" rtlCol="0"/>
            <a:lstStyle/>
            <a:p/>
          </p:txBody>
        </p:sp>
      </p:grpSp>
      <p:sp>
        <p:nvSpPr>
          <p:cNvPr id="49" name="object 49" descr=""/>
          <p:cNvSpPr txBox="1"/>
          <p:nvPr/>
        </p:nvSpPr>
        <p:spPr>
          <a:xfrm>
            <a:off x="5206365" y="3608578"/>
            <a:ext cx="1038860" cy="513080"/>
          </a:xfrm>
          <a:prstGeom prst="rect">
            <a:avLst/>
          </a:prstGeom>
        </p:spPr>
        <p:txBody>
          <a:bodyPr wrap="square" lIns="0" tIns="12065" rIns="0" bIns="0" rtlCol="0" vert="horz">
            <a:spAutoFit/>
          </a:bodyPr>
          <a:lstStyle/>
          <a:p>
            <a:pPr marL="317500" marR="5080" indent="-304800">
              <a:lnSpc>
                <a:spcPct val="100000"/>
              </a:lnSpc>
              <a:spcBef>
                <a:spcPts val="95"/>
              </a:spcBef>
            </a:pPr>
            <a:r>
              <a:rPr dirty="0" sz="1600" spc="-30" b="1">
                <a:solidFill>
                  <a:srgbClr val="FFFFFF"/>
                </a:solidFill>
                <a:latin typeface="Microsoft JhengHei"/>
                <a:cs typeface="Microsoft JhengHei"/>
              </a:rPr>
              <a:t>法規外加性</a:t>
            </a:r>
            <a:r>
              <a:rPr dirty="0" sz="1600" spc="-40" b="1">
                <a:solidFill>
                  <a:srgbClr val="FFFFFF"/>
                </a:solidFill>
                <a:latin typeface="Microsoft JhengHei"/>
                <a:cs typeface="Microsoft JhengHei"/>
              </a:rPr>
              <a:t>審查</a:t>
            </a:r>
            <a:endParaRPr sz="1600">
              <a:latin typeface="Microsoft JhengHei"/>
              <a:cs typeface="Microsoft JhengHei"/>
            </a:endParaRPr>
          </a:p>
        </p:txBody>
      </p:sp>
      <p:sp>
        <p:nvSpPr>
          <p:cNvPr id="50" name="object 50" descr=""/>
          <p:cNvSpPr/>
          <p:nvPr/>
        </p:nvSpPr>
        <p:spPr>
          <a:xfrm>
            <a:off x="1433575" y="3363467"/>
            <a:ext cx="6280785" cy="2014855"/>
          </a:xfrm>
          <a:custGeom>
            <a:avLst/>
            <a:gdLst/>
            <a:ahLst/>
            <a:cxnLst/>
            <a:rect l="l" t="t" r="r" b="b"/>
            <a:pathLst>
              <a:path w="6280784" h="2014854">
                <a:moveTo>
                  <a:pt x="6280784" y="0"/>
                </a:moveTo>
                <a:lnTo>
                  <a:pt x="6268084" y="0"/>
                </a:lnTo>
                <a:lnTo>
                  <a:pt x="6268084" y="50800"/>
                </a:lnTo>
                <a:lnTo>
                  <a:pt x="6280784" y="50800"/>
                </a:lnTo>
                <a:lnTo>
                  <a:pt x="6280784" y="0"/>
                </a:lnTo>
                <a:close/>
              </a:path>
              <a:path w="6280784" h="2014854">
                <a:moveTo>
                  <a:pt x="6280784" y="88900"/>
                </a:moveTo>
                <a:lnTo>
                  <a:pt x="6268084" y="88900"/>
                </a:lnTo>
                <a:lnTo>
                  <a:pt x="6268084" y="139700"/>
                </a:lnTo>
                <a:lnTo>
                  <a:pt x="6280784" y="139700"/>
                </a:lnTo>
                <a:lnTo>
                  <a:pt x="6280784" y="88900"/>
                </a:lnTo>
                <a:close/>
              </a:path>
              <a:path w="6280784" h="2014854">
                <a:moveTo>
                  <a:pt x="6280784" y="177800"/>
                </a:moveTo>
                <a:lnTo>
                  <a:pt x="6268084" y="177800"/>
                </a:lnTo>
                <a:lnTo>
                  <a:pt x="6268084" y="228600"/>
                </a:lnTo>
                <a:lnTo>
                  <a:pt x="6280784" y="228600"/>
                </a:lnTo>
                <a:lnTo>
                  <a:pt x="6280784" y="177800"/>
                </a:lnTo>
                <a:close/>
              </a:path>
              <a:path w="6280784" h="2014854">
                <a:moveTo>
                  <a:pt x="6280784" y="266700"/>
                </a:moveTo>
                <a:lnTo>
                  <a:pt x="6268084" y="266700"/>
                </a:lnTo>
                <a:lnTo>
                  <a:pt x="6268084" y="317500"/>
                </a:lnTo>
                <a:lnTo>
                  <a:pt x="6280784" y="317500"/>
                </a:lnTo>
                <a:lnTo>
                  <a:pt x="6280784" y="266700"/>
                </a:lnTo>
                <a:close/>
              </a:path>
              <a:path w="6280784" h="2014854">
                <a:moveTo>
                  <a:pt x="6280784" y="355600"/>
                </a:moveTo>
                <a:lnTo>
                  <a:pt x="6268084" y="355600"/>
                </a:lnTo>
                <a:lnTo>
                  <a:pt x="6268084" y="406400"/>
                </a:lnTo>
                <a:lnTo>
                  <a:pt x="6280784" y="406400"/>
                </a:lnTo>
                <a:lnTo>
                  <a:pt x="6280784" y="355600"/>
                </a:lnTo>
                <a:close/>
              </a:path>
              <a:path w="6280784" h="2014854">
                <a:moveTo>
                  <a:pt x="6280784" y="444500"/>
                </a:moveTo>
                <a:lnTo>
                  <a:pt x="6268084" y="444500"/>
                </a:lnTo>
                <a:lnTo>
                  <a:pt x="6268084" y="495300"/>
                </a:lnTo>
                <a:lnTo>
                  <a:pt x="6280784" y="495300"/>
                </a:lnTo>
                <a:lnTo>
                  <a:pt x="6280784" y="444500"/>
                </a:lnTo>
                <a:close/>
              </a:path>
              <a:path w="6280784" h="2014854">
                <a:moveTo>
                  <a:pt x="6280784" y="533400"/>
                </a:moveTo>
                <a:lnTo>
                  <a:pt x="6268084" y="533400"/>
                </a:lnTo>
                <a:lnTo>
                  <a:pt x="6268084" y="584200"/>
                </a:lnTo>
                <a:lnTo>
                  <a:pt x="6280784" y="584200"/>
                </a:lnTo>
                <a:lnTo>
                  <a:pt x="6280784" y="533400"/>
                </a:lnTo>
                <a:close/>
              </a:path>
              <a:path w="6280784" h="2014854">
                <a:moveTo>
                  <a:pt x="6280784" y="622300"/>
                </a:moveTo>
                <a:lnTo>
                  <a:pt x="6268084" y="622300"/>
                </a:lnTo>
                <a:lnTo>
                  <a:pt x="6268084" y="673100"/>
                </a:lnTo>
                <a:lnTo>
                  <a:pt x="6280784" y="673100"/>
                </a:lnTo>
                <a:lnTo>
                  <a:pt x="6280784" y="622300"/>
                </a:lnTo>
                <a:close/>
              </a:path>
              <a:path w="6280784" h="2014854">
                <a:moveTo>
                  <a:pt x="6280784" y="711200"/>
                </a:moveTo>
                <a:lnTo>
                  <a:pt x="6268084" y="711200"/>
                </a:lnTo>
                <a:lnTo>
                  <a:pt x="6268084" y="762000"/>
                </a:lnTo>
                <a:lnTo>
                  <a:pt x="6280784" y="762000"/>
                </a:lnTo>
                <a:lnTo>
                  <a:pt x="6280784" y="711200"/>
                </a:lnTo>
                <a:close/>
              </a:path>
              <a:path w="6280784" h="2014854">
                <a:moveTo>
                  <a:pt x="6280784" y="800100"/>
                </a:moveTo>
                <a:lnTo>
                  <a:pt x="6268084" y="800100"/>
                </a:lnTo>
                <a:lnTo>
                  <a:pt x="6268084" y="850900"/>
                </a:lnTo>
                <a:lnTo>
                  <a:pt x="6280784" y="850900"/>
                </a:lnTo>
                <a:lnTo>
                  <a:pt x="6280784" y="800100"/>
                </a:lnTo>
                <a:close/>
              </a:path>
              <a:path w="6280784" h="2014854">
                <a:moveTo>
                  <a:pt x="6280784" y="889000"/>
                </a:moveTo>
                <a:lnTo>
                  <a:pt x="6268084" y="889000"/>
                </a:lnTo>
                <a:lnTo>
                  <a:pt x="6268084" y="939800"/>
                </a:lnTo>
                <a:lnTo>
                  <a:pt x="6280784" y="939800"/>
                </a:lnTo>
                <a:lnTo>
                  <a:pt x="6280784" y="889000"/>
                </a:lnTo>
                <a:close/>
              </a:path>
              <a:path w="6280784" h="2014854">
                <a:moveTo>
                  <a:pt x="6280784" y="977900"/>
                </a:moveTo>
                <a:lnTo>
                  <a:pt x="6268084" y="977900"/>
                </a:lnTo>
                <a:lnTo>
                  <a:pt x="6268084" y="1028700"/>
                </a:lnTo>
                <a:lnTo>
                  <a:pt x="6280784" y="1028700"/>
                </a:lnTo>
                <a:lnTo>
                  <a:pt x="6280784" y="977900"/>
                </a:lnTo>
                <a:close/>
              </a:path>
              <a:path w="6280784" h="2014854">
                <a:moveTo>
                  <a:pt x="6280784" y="1066800"/>
                </a:moveTo>
                <a:lnTo>
                  <a:pt x="6268084" y="1066800"/>
                </a:lnTo>
                <a:lnTo>
                  <a:pt x="6268084" y="1117600"/>
                </a:lnTo>
                <a:lnTo>
                  <a:pt x="6280784" y="1117600"/>
                </a:lnTo>
                <a:lnTo>
                  <a:pt x="6280784" y="1066800"/>
                </a:lnTo>
                <a:close/>
              </a:path>
              <a:path w="6280784" h="2014854">
                <a:moveTo>
                  <a:pt x="6280784" y="1155700"/>
                </a:moveTo>
                <a:lnTo>
                  <a:pt x="6268084" y="1155700"/>
                </a:lnTo>
                <a:lnTo>
                  <a:pt x="6268084" y="1206500"/>
                </a:lnTo>
                <a:lnTo>
                  <a:pt x="6280784" y="1206500"/>
                </a:lnTo>
                <a:lnTo>
                  <a:pt x="6280784" y="1155700"/>
                </a:lnTo>
                <a:close/>
              </a:path>
              <a:path w="6280784" h="2014854">
                <a:moveTo>
                  <a:pt x="6280784" y="1244600"/>
                </a:moveTo>
                <a:lnTo>
                  <a:pt x="6268084" y="1244600"/>
                </a:lnTo>
                <a:lnTo>
                  <a:pt x="6268084" y="1295400"/>
                </a:lnTo>
                <a:lnTo>
                  <a:pt x="6280784" y="1295400"/>
                </a:lnTo>
                <a:lnTo>
                  <a:pt x="6280784" y="1244600"/>
                </a:lnTo>
                <a:close/>
              </a:path>
              <a:path w="6280784" h="2014854">
                <a:moveTo>
                  <a:pt x="6280784" y="1333500"/>
                </a:moveTo>
                <a:lnTo>
                  <a:pt x="6268084" y="1333500"/>
                </a:lnTo>
                <a:lnTo>
                  <a:pt x="6268084" y="1384300"/>
                </a:lnTo>
                <a:lnTo>
                  <a:pt x="6280784" y="1384300"/>
                </a:lnTo>
                <a:lnTo>
                  <a:pt x="6280784" y="1333500"/>
                </a:lnTo>
                <a:close/>
              </a:path>
              <a:path w="6280784" h="2014854">
                <a:moveTo>
                  <a:pt x="6280784" y="1422400"/>
                </a:moveTo>
                <a:lnTo>
                  <a:pt x="6268084" y="1422400"/>
                </a:lnTo>
                <a:lnTo>
                  <a:pt x="6268084" y="1473200"/>
                </a:lnTo>
                <a:lnTo>
                  <a:pt x="6280784" y="1473200"/>
                </a:lnTo>
                <a:lnTo>
                  <a:pt x="6280784" y="1422400"/>
                </a:lnTo>
                <a:close/>
              </a:path>
              <a:path w="6280784" h="2014854">
                <a:moveTo>
                  <a:pt x="6280784" y="1511300"/>
                </a:moveTo>
                <a:lnTo>
                  <a:pt x="6268084" y="1511300"/>
                </a:lnTo>
                <a:lnTo>
                  <a:pt x="6268084" y="1562100"/>
                </a:lnTo>
                <a:lnTo>
                  <a:pt x="6280784" y="1562100"/>
                </a:lnTo>
                <a:lnTo>
                  <a:pt x="6280784" y="1511300"/>
                </a:lnTo>
                <a:close/>
              </a:path>
              <a:path w="6280784" h="2014854">
                <a:moveTo>
                  <a:pt x="6280784" y="1600200"/>
                </a:moveTo>
                <a:lnTo>
                  <a:pt x="6268084" y="1600200"/>
                </a:lnTo>
                <a:lnTo>
                  <a:pt x="6268084" y="1651000"/>
                </a:lnTo>
                <a:lnTo>
                  <a:pt x="6280784" y="1651000"/>
                </a:lnTo>
                <a:lnTo>
                  <a:pt x="6280784" y="1600200"/>
                </a:lnTo>
                <a:close/>
              </a:path>
              <a:path w="6280784" h="2014854">
                <a:moveTo>
                  <a:pt x="6280784" y="1689100"/>
                </a:moveTo>
                <a:lnTo>
                  <a:pt x="6268084" y="1689100"/>
                </a:lnTo>
                <a:lnTo>
                  <a:pt x="6268084" y="1739900"/>
                </a:lnTo>
                <a:lnTo>
                  <a:pt x="6280784" y="1739900"/>
                </a:lnTo>
                <a:lnTo>
                  <a:pt x="6280784" y="1689100"/>
                </a:lnTo>
                <a:close/>
              </a:path>
              <a:path w="6280784" h="2014854">
                <a:moveTo>
                  <a:pt x="6280784" y="1778000"/>
                </a:moveTo>
                <a:lnTo>
                  <a:pt x="6268084" y="1778000"/>
                </a:lnTo>
                <a:lnTo>
                  <a:pt x="6268084" y="1828800"/>
                </a:lnTo>
                <a:lnTo>
                  <a:pt x="6280784" y="1828800"/>
                </a:lnTo>
                <a:lnTo>
                  <a:pt x="6280784" y="1778000"/>
                </a:lnTo>
                <a:close/>
              </a:path>
              <a:path w="6280784" h="2014854">
                <a:moveTo>
                  <a:pt x="6280784" y="1866900"/>
                </a:moveTo>
                <a:lnTo>
                  <a:pt x="6268084" y="1866900"/>
                </a:lnTo>
                <a:lnTo>
                  <a:pt x="6268084" y="1917700"/>
                </a:lnTo>
                <a:lnTo>
                  <a:pt x="6280784" y="1917700"/>
                </a:lnTo>
                <a:lnTo>
                  <a:pt x="6280784" y="1866900"/>
                </a:lnTo>
                <a:close/>
              </a:path>
              <a:path w="6280784" h="2014854">
                <a:moveTo>
                  <a:pt x="6280784" y="1955800"/>
                </a:moveTo>
                <a:lnTo>
                  <a:pt x="6268084" y="1955800"/>
                </a:lnTo>
                <a:lnTo>
                  <a:pt x="6268084" y="2006600"/>
                </a:lnTo>
                <a:lnTo>
                  <a:pt x="6280784" y="2006600"/>
                </a:lnTo>
                <a:lnTo>
                  <a:pt x="6280784" y="1955800"/>
                </a:lnTo>
                <a:close/>
              </a:path>
              <a:path w="6280784" h="2014854">
                <a:moveTo>
                  <a:pt x="6237858" y="2001901"/>
                </a:moveTo>
                <a:lnTo>
                  <a:pt x="6187058" y="2001901"/>
                </a:lnTo>
                <a:lnTo>
                  <a:pt x="6187058" y="2014601"/>
                </a:lnTo>
                <a:lnTo>
                  <a:pt x="6237858" y="2014601"/>
                </a:lnTo>
                <a:lnTo>
                  <a:pt x="6237858" y="2001901"/>
                </a:lnTo>
                <a:close/>
              </a:path>
              <a:path w="6280784" h="2014854">
                <a:moveTo>
                  <a:pt x="6148958" y="2001901"/>
                </a:moveTo>
                <a:lnTo>
                  <a:pt x="6098158" y="2001901"/>
                </a:lnTo>
                <a:lnTo>
                  <a:pt x="6098158" y="2014601"/>
                </a:lnTo>
                <a:lnTo>
                  <a:pt x="6148958" y="2014601"/>
                </a:lnTo>
                <a:lnTo>
                  <a:pt x="6148958" y="2001901"/>
                </a:lnTo>
                <a:close/>
              </a:path>
              <a:path w="6280784" h="2014854">
                <a:moveTo>
                  <a:pt x="6060058" y="2001901"/>
                </a:moveTo>
                <a:lnTo>
                  <a:pt x="6009258" y="2001901"/>
                </a:lnTo>
                <a:lnTo>
                  <a:pt x="6009258" y="2014601"/>
                </a:lnTo>
                <a:lnTo>
                  <a:pt x="6060058" y="2014601"/>
                </a:lnTo>
                <a:lnTo>
                  <a:pt x="6060058" y="2001901"/>
                </a:lnTo>
                <a:close/>
              </a:path>
              <a:path w="6280784" h="2014854">
                <a:moveTo>
                  <a:pt x="5971158" y="2001901"/>
                </a:moveTo>
                <a:lnTo>
                  <a:pt x="5920358" y="2001901"/>
                </a:lnTo>
                <a:lnTo>
                  <a:pt x="5920358" y="2014601"/>
                </a:lnTo>
                <a:lnTo>
                  <a:pt x="5971158" y="2014601"/>
                </a:lnTo>
                <a:lnTo>
                  <a:pt x="5971158" y="2001901"/>
                </a:lnTo>
                <a:close/>
              </a:path>
              <a:path w="6280784" h="2014854">
                <a:moveTo>
                  <a:pt x="5882258" y="2001901"/>
                </a:moveTo>
                <a:lnTo>
                  <a:pt x="5831458" y="2001901"/>
                </a:lnTo>
                <a:lnTo>
                  <a:pt x="5831458" y="2014601"/>
                </a:lnTo>
                <a:lnTo>
                  <a:pt x="5882258" y="2014601"/>
                </a:lnTo>
                <a:lnTo>
                  <a:pt x="5882258" y="2001901"/>
                </a:lnTo>
                <a:close/>
              </a:path>
              <a:path w="6280784" h="2014854">
                <a:moveTo>
                  <a:pt x="5793358" y="2001901"/>
                </a:moveTo>
                <a:lnTo>
                  <a:pt x="5742558" y="2001901"/>
                </a:lnTo>
                <a:lnTo>
                  <a:pt x="5742558" y="2014601"/>
                </a:lnTo>
                <a:lnTo>
                  <a:pt x="5793358" y="2014601"/>
                </a:lnTo>
                <a:lnTo>
                  <a:pt x="5793358" y="2001901"/>
                </a:lnTo>
                <a:close/>
              </a:path>
              <a:path w="6280784" h="2014854">
                <a:moveTo>
                  <a:pt x="5704458" y="2001901"/>
                </a:moveTo>
                <a:lnTo>
                  <a:pt x="5653658" y="2001901"/>
                </a:lnTo>
                <a:lnTo>
                  <a:pt x="5653658" y="2014601"/>
                </a:lnTo>
                <a:lnTo>
                  <a:pt x="5704458" y="2014601"/>
                </a:lnTo>
                <a:lnTo>
                  <a:pt x="5704458" y="2001901"/>
                </a:lnTo>
                <a:close/>
              </a:path>
              <a:path w="6280784" h="2014854">
                <a:moveTo>
                  <a:pt x="5615558" y="2001901"/>
                </a:moveTo>
                <a:lnTo>
                  <a:pt x="5564758" y="2001901"/>
                </a:lnTo>
                <a:lnTo>
                  <a:pt x="5564758" y="2014601"/>
                </a:lnTo>
                <a:lnTo>
                  <a:pt x="5615558" y="2014601"/>
                </a:lnTo>
                <a:lnTo>
                  <a:pt x="5615558" y="2001901"/>
                </a:lnTo>
                <a:close/>
              </a:path>
              <a:path w="6280784" h="2014854">
                <a:moveTo>
                  <a:pt x="5526658" y="2001901"/>
                </a:moveTo>
                <a:lnTo>
                  <a:pt x="5475858" y="2001901"/>
                </a:lnTo>
                <a:lnTo>
                  <a:pt x="5475858" y="2014601"/>
                </a:lnTo>
                <a:lnTo>
                  <a:pt x="5526658" y="2014601"/>
                </a:lnTo>
                <a:lnTo>
                  <a:pt x="5526658" y="2001901"/>
                </a:lnTo>
                <a:close/>
              </a:path>
              <a:path w="6280784" h="2014854">
                <a:moveTo>
                  <a:pt x="5437758" y="2001901"/>
                </a:moveTo>
                <a:lnTo>
                  <a:pt x="5386958" y="2001901"/>
                </a:lnTo>
                <a:lnTo>
                  <a:pt x="5386958" y="2014601"/>
                </a:lnTo>
                <a:lnTo>
                  <a:pt x="5437758" y="2014601"/>
                </a:lnTo>
                <a:lnTo>
                  <a:pt x="5437758" y="2001901"/>
                </a:lnTo>
                <a:close/>
              </a:path>
              <a:path w="6280784" h="2014854">
                <a:moveTo>
                  <a:pt x="5348858" y="2001901"/>
                </a:moveTo>
                <a:lnTo>
                  <a:pt x="5298058" y="2001901"/>
                </a:lnTo>
                <a:lnTo>
                  <a:pt x="5298058" y="2014601"/>
                </a:lnTo>
                <a:lnTo>
                  <a:pt x="5348858" y="2014601"/>
                </a:lnTo>
                <a:lnTo>
                  <a:pt x="5348858" y="2001901"/>
                </a:lnTo>
                <a:close/>
              </a:path>
              <a:path w="6280784" h="2014854">
                <a:moveTo>
                  <a:pt x="5259958" y="2001901"/>
                </a:moveTo>
                <a:lnTo>
                  <a:pt x="5209158" y="2001901"/>
                </a:lnTo>
                <a:lnTo>
                  <a:pt x="5209158" y="2014601"/>
                </a:lnTo>
                <a:lnTo>
                  <a:pt x="5259958" y="2014601"/>
                </a:lnTo>
                <a:lnTo>
                  <a:pt x="5259958" y="2001901"/>
                </a:lnTo>
                <a:close/>
              </a:path>
              <a:path w="6280784" h="2014854">
                <a:moveTo>
                  <a:pt x="5171058" y="2001901"/>
                </a:moveTo>
                <a:lnTo>
                  <a:pt x="5120258" y="2001901"/>
                </a:lnTo>
                <a:lnTo>
                  <a:pt x="5120258" y="2014601"/>
                </a:lnTo>
                <a:lnTo>
                  <a:pt x="5171058" y="2014601"/>
                </a:lnTo>
                <a:lnTo>
                  <a:pt x="5171058" y="2001901"/>
                </a:lnTo>
                <a:close/>
              </a:path>
              <a:path w="6280784" h="2014854">
                <a:moveTo>
                  <a:pt x="5082158" y="2001901"/>
                </a:moveTo>
                <a:lnTo>
                  <a:pt x="5031359" y="2001901"/>
                </a:lnTo>
                <a:lnTo>
                  <a:pt x="5031359" y="2014601"/>
                </a:lnTo>
                <a:lnTo>
                  <a:pt x="5082158" y="2014601"/>
                </a:lnTo>
                <a:lnTo>
                  <a:pt x="5082158" y="2001901"/>
                </a:lnTo>
                <a:close/>
              </a:path>
              <a:path w="6280784" h="2014854">
                <a:moveTo>
                  <a:pt x="4993259" y="2001901"/>
                </a:moveTo>
                <a:lnTo>
                  <a:pt x="4942459" y="2001901"/>
                </a:lnTo>
                <a:lnTo>
                  <a:pt x="4942459" y="2014601"/>
                </a:lnTo>
                <a:lnTo>
                  <a:pt x="4993259" y="2014601"/>
                </a:lnTo>
                <a:lnTo>
                  <a:pt x="4993259" y="2001901"/>
                </a:lnTo>
                <a:close/>
              </a:path>
              <a:path w="6280784" h="2014854">
                <a:moveTo>
                  <a:pt x="4904359" y="2001901"/>
                </a:moveTo>
                <a:lnTo>
                  <a:pt x="4853559" y="2001901"/>
                </a:lnTo>
                <a:lnTo>
                  <a:pt x="4853559" y="2014601"/>
                </a:lnTo>
                <a:lnTo>
                  <a:pt x="4904359" y="2014601"/>
                </a:lnTo>
                <a:lnTo>
                  <a:pt x="4904359" y="2001901"/>
                </a:lnTo>
                <a:close/>
              </a:path>
              <a:path w="6280784" h="2014854">
                <a:moveTo>
                  <a:pt x="4815459" y="2001901"/>
                </a:moveTo>
                <a:lnTo>
                  <a:pt x="4764659" y="2001901"/>
                </a:lnTo>
                <a:lnTo>
                  <a:pt x="4764659" y="2014601"/>
                </a:lnTo>
                <a:lnTo>
                  <a:pt x="4815459" y="2014601"/>
                </a:lnTo>
                <a:lnTo>
                  <a:pt x="4815459" y="2001901"/>
                </a:lnTo>
                <a:close/>
              </a:path>
              <a:path w="6280784" h="2014854">
                <a:moveTo>
                  <a:pt x="4726559" y="2001901"/>
                </a:moveTo>
                <a:lnTo>
                  <a:pt x="4675759" y="2001901"/>
                </a:lnTo>
                <a:lnTo>
                  <a:pt x="4675759" y="2014601"/>
                </a:lnTo>
                <a:lnTo>
                  <a:pt x="4726559" y="2014601"/>
                </a:lnTo>
                <a:lnTo>
                  <a:pt x="4726559" y="2001901"/>
                </a:lnTo>
                <a:close/>
              </a:path>
              <a:path w="6280784" h="2014854">
                <a:moveTo>
                  <a:pt x="4637659" y="2001901"/>
                </a:moveTo>
                <a:lnTo>
                  <a:pt x="4586859" y="2001901"/>
                </a:lnTo>
                <a:lnTo>
                  <a:pt x="4586859" y="2014601"/>
                </a:lnTo>
                <a:lnTo>
                  <a:pt x="4637659" y="2014601"/>
                </a:lnTo>
                <a:lnTo>
                  <a:pt x="4637659" y="2001901"/>
                </a:lnTo>
                <a:close/>
              </a:path>
              <a:path w="6280784" h="2014854">
                <a:moveTo>
                  <a:pt x="4548759" y="2001901"/>
                </a:moveTo>
                <a:lnTo>
                  <a:pt x="4497959" y="2001901"/>
                </a:lnTo>
                <a:lnTo>
                  <a:pt x="4497959" y="2014601"/>
                </a:lnTo>
                <a:lnTo>
                  <a:pt x="4548759" y="2014601"/>
                </a:lnTo>
                <a:lnTo>
                  <a:pt x="4548759" y="2001901"/>
                </a:lnTo>
                <a:close/>
              </a:path>
              <a:path w="6280784" h="2014854">
                <a:moveTo>
                  <a:pt x="4459859" y="2001901"/>
                </a:moveTo>
                <a:lnTo>
                  <a:pt x="4409059" y="2001901"/>
                </a:lnTo>
                <a:lnTo>
                  <a:pt x="4409059" y="2014601"/>
                </a:lnTo>
                <a:lnTo>
                  <a:pt x="4459859" y="2014601"/>
                </a:lnTo>
                <a:lnTo>
                  <a:pt x="4459859" y="2001901"/>
                </a:lnTo>
                <a:close/>
              </a:path>
              <a:path w="6280784" h="2014854">
                <a:moveTo>
                  <a:pt x="4370959" y="2001901"/>
                </a:moveTo>
                <a:lnTo>
                  <a:pt x="4320159" y="2001901"/>
                </a:lnTo>
                <a:lnTo>
                  <a:pt x="4320159" y="2014601"/>
                </a:lnTo>
                <a:lnTo>
                  <a:pt x="4370959" y="2014601"/>
                </a:lnTo>
                <a:lnTo>
                  <a:pt x="4370959" y="2001901"/>
                </a:lnTo>
                <a:close/>
              </a:path>
              <a:path w="6280784" h="2014854">
                <a:moveTo>
                  <a:pt x="4282059" y="2001901"/>
                </a:moveTo>
                <a:lnTo>
                  <a:pt x="4231259" y="2001901"/>
                </a:lnTo>
                <a:lnTo>
                  <a:pt x="4231259" y="2014601"/>
                </a:lnTo>
                <a:lnTo>
                  <a:pt x="4282059" y="2014601"/>
                </a:lnTo>
                <a:lnTo>
                  <a:pt x="4282059" y="2001901"/>
                </a:lnTo>
                <a:close/>
              </a:path>
              <a:path w="6280784" h="2014854">
                <a:moveTo>
                  <a:pt x="4193159" y="2001901"/>
                </a:moveTo>
                <a:lnTo>
                  <a:pt x="4142359" y="2001901"/>
                </a:lnTo>
                <a:lnTo>
                  <a:pt x="4142359" y="2014601"/>
                </a:lnTo>
                <a:lnTo>
                  <a:pt x="4193159" y="2014601"/>
                </a:lnTo>
                <a:lnTo>
                  <a:pt x="4193159" y="2001901"/>
                </a:lnTo>
                <a:close/>
              </a:path>
              <a:path w="6280784" h="2014854">
                <a:moveTo>
                  <a:pt x="4104259" y="2001901"/>
                </a:moveTo>
                <a:lnTo>
                  <a:pt x="4053459" y="2001901"/>
                </a:lnTo>
                <a:lnTo>
                  <a:pt x="4053459" y="2014601"/>
                </a:lnTo>
                <a:lnTo>
                  <a:pt x="4104259" y="2014601"/>
                </a:lnTo>
                <a:lnTo>
                  <a:pt x="4104259" y="2001901"/>
                </a:lnTo>
                <a:close/>
              </a:path>
              <a:path w="6280784" h="2014854">
                <a:moveTo>
                  <a:pt x="4015359" y="2001901"/>
                </a:moveTo>
                <a:lnTo>
                  <a:pt x="3964559" y="2001901"/>
                </a:lnTo>
                <a:lnTo>
                  <a:pt x="3964559" y="2014601"/>
                </a:lnTo>
                <a:lnTo>
                  <a:pt x="4015359" y="2014601"/>
                </a:lnTo>
                <a:lnTo>
                  <a:pt x="4015359" y="2001901"/>
                </a:lnTo>
                <a:close/>
              </a:path>
              <a:path w="6280784" h="2014854">
                <a:moveTo>
                  <a:pt x="3926459" y="2001901"/>
                </a:moveTo>
                <a:lnTo>
                  <a:pt x="3875659" y="2001901"/>
                </a:lnTo>
                <a:lnTo>
                  <a:pt x="3875659" y="2014601"/>
                </a:lnTo>
                <a:lnTo>
                  <a:pt x="3926459" y="2014601"/>
                </a:lnTo>
                <a:lnTo>
                  <a:pt x="3926459" y="2001901"/>
                </a:lnTo>
                <a:close/>
              </a:path>
              <a:path w="6280784" h="2014854">
                <a:moveTo>
                  <a:pt x="3837559" y="2001901"/>
                </a:moveTo>
                <a:lnTo>
                  <a:pt x="3786759" y="2001901"/>
                </a:lnTo>
                <a:lnTo>
                  <a:pt x="3786759" y="2014601"/>
                </a:lnTo>
                <a:lnTo>
                  <a:pt x="3837559" y="2014601"/>
                </a:lnTo>
                <a:lnTo>
                  <a:pt x="3837559" y="2001901"/>
                </a:lnTo>
                <a:close/>
              </a:path>
              <a:path w="6280784" h="2014854">
                <a:moveTo>
                  <a:pt x="3748659" y="2001901"/>
                </a:moveTo>
                <a:lnTo>
                  <a:pt x="3697859" y="2001901"/>
                </a:lnTo>
                <a:lnTo>
                  <a:pt x="3697859" y="2014601"/>
                </a:lnTo>
                <a:lnTo>
                  <a:pt x="3748659" y="2014601"/>
                </a:lnTo>
                <a:lnTo>
                  <a:pt x="3748659" y="2001901"/>
                </a:lnTo>
                <a:close/>
              </a:path>
              <a:path w="6280784" h="2014854">
                <a:moveTo>
                  <a:pt x="3659759" y="2001901"/>
                </a:moveTo>
                <a:lnTo>
                  <a:pt x="3608959" y="2001901"/>
                </a:lnTo>
                <a:lnTo>
                  <a:pt x="3608959" y="2014601"/>
                </a:lnTo>
                <a:lnTo>
                  <a:pt x="3659759" y="2014601"/>
                </a:lnTo>
                <a:lnTo>
                  <a:pt x="3659759" y="2001901"/>
                </a:lnTo>
                <a:close/>
              </a:path>
              <a:path w="6280784" h="2014854">
                <a:moveTo>
                  <a:pt x="3570859" y="2001901"/>
                </a:moveTo>
                <a:lnTo>
                  <a:pt x="3520059" y="2001901"/>
                </a:lnTo>
                <a:lnTo>
                  <a:pt x="3520059" y="2014601"/>
                </a:lnTo>
                <a:lnTo>
                  <a:pt x="3570859" y="2014601"/>
                </a:lnTo>
                <a:lnTo>
                  <a:pt x="3570859" y="2001901"/>
                </a:lnTo>
                <a:close/>
              </a:path>
              <a:path w="6280784" h="2014854">
                <a:moveTo>
                  <a:pt x="3481959" y="2001901"/>
                </a:moveTo>
                <a:lnTo>
                  <a:pt x="3431159" y="2001901"/>
                </a:lnTo>
                <a:lnTo>
                  <a:pt x="3431159" y="2014601"/>
                </a:lnTo>
                <a:lnTo>
                  <a:pt x="3481959" y="2014601"/>
                </a:lnTo>
                <a:lnTo>
                  <a:pt x="3481959" y="2001901"/>
                </a:lnTo>
                <a:close/>
              </a:path>
              <a:path w="6280784" h="2014854">
                <a:moveTo>
                  <a:pt x="3393059" y="2001901"/>
                </a:moveTo>
                <a:lnTo>
                  <a:pt x="3342259" y="2001901"/>
                </a:lnTo>
                <a:lnTo>
                  <a:pt x="3342259" y="2014601"/>
                </a:lnTo>
                <a:lnTo>
                  <a:pt x="3393059" y="2014601"/>
                </a:lnTo>
                <a:lnTo>
                  <a:pt x="3393059" y="2001901"/>
                </a:lnTo>
                <a:close/>
              </a:path>
              <a:path w="6280784" h="2014854">
                <a:moveTo>
                  <a:pt x="3304159" y="2001901"/>
                </a:moveTo>
                <a:lnTo>
                  <a:pt x="3253359" y="2001901"/>
                </a:lnTo>
                <a:lnTo>
                  <a:pt x="3253359" y="2014601"/>
                </a:lnTo>
                <a:lnTo>
                  <a:pt x="3304159" y="2014601"/>
                </a:lnTo>
                <a:lnTo>
                  <a:pt x="3304159" y="2001901"/>
                </a:lnTo>
                <a:close/>
              </a:path>
              <a:path w="6280784" h="2014854">
                <a:moveTo>
                  <a:pt x="3215259" y="2001901"/>
                </a:moveTo>
                <a:lnTo>
                  <a:pt x="3164459" y="2001901"/>
                </a:lnTo>
                <a:lnTo>
                  <a:pt x="3164459" y="2014601"/>
                </a:lnTo>
                <a:lnTo>
                  <a:pt x="3215259" y="2014601"/>
                </a:lnTo>
                <a:lnTo>
                  <a:pt x="3215259" y="2001901"/>
                </a:lnTo>
                <a:close/>
              </a:path>
              <a:path w="6280784" h="2014854">
                <a:moveTo>
                  <a:pt x="3126359" y="2001901"/>
                </a:moveTo>
                <a:lnTo>
                  <a:pt x="3075559" y="2001901"/>
                </a:lnTo>
                <a:lnTo>
                  <a:pt x="3075559" y="2014601"/>
                </a:lnTo>
                <a:lnTo>
                  <a:pt x="3126359" y="2014601"/>
                </a:lnTo>
                <a:lnTo>
                  <a:pt x="3126359" y="2001901"/>
                </a:lnTo>
                <a:close/>
              </a:path>
              <a:path w="6280784" h="2014854">
                <a:moveTo>
                  <a:pt x="3037459" y="2001901"/>
                </a:moveTo>
                <a:lnTo>
                  <a:pt x="2986659" y="2001901"/>
                </a:lnTo>
                <a:lnTo>
                  <a:pt x="2986659" y="2014601"/>
                </a:lnTo>
                <a:lnTo>
                  <a:pt x="3037459" y="2014601"/>
                </a:lnTo>
                <a:lnTo>
                  <a:pt x="3037459" y="2001901"/>
                </a:lnTo>
                <a:close/>
              </a:path>
              <a:path w="6280784" h="2014854">
                <a:moveTo>
                  <a:pt x="2948559" y="2001901"/>
                </a:moveTo>
                <a:lnTo>
                  <a:pt x="2897759" y="2001901"/>
                </a:lnTo>
                <a:lnTo>
                  <a:pt x="2897759" y="2014601"/>
                </a:lnTo>
                <a:lnTo>
                  <a:pt x="2948559" y="2014601"/>
                </a:lnTo>
                <a:lnTo>
                  <a:pt x="2948559" y="2001901"/>
                </a:lnTo>
                <a:close/>
              </a:path>
              <a:path w="6280784" h="2014854">
                <a:moveTo>
                  <a:pt x="2859659" y="2001901"/>
                </a:moveTo>
                <a:lnTo>
                  <a:pt x="2808859" y="2001901"/>
                </a:lnTo>
                <a:lnTo>
                  <a:pt x="2808859" y="2014601"/>
                </a:lnTo>
                <a:lnTo>
                  <a:pt x="2859659" y="2014601"/>
                </a:lnTo>
                <a:lnTo>
                  <a:pt x="2859659" y="2001901"/>
                </a:lnTo>
                <a:close/>
              </a:path>
              <a:path w="6280784" h="2014854">
                <a:moveTo>
                  <a:pt x="2770759" y="2001901"/>
                </a:moveTo>
                <a:lnTo>
                  <a:pt x="2719959" y="2001901"/>
                </a:lnTo>
                <a:lnTo>
                  <a:pt x="2719959" y="2014601"/>
                </a:lnTo>
                <a:lnTo>
                  <a:pt x="2770759" y="2014601"/>
                </a:lnTo>
                <a:lnTo>
                  <a:pt x="2770759" y="2001901"/>
                </a:lnTo>
                <a:close/>
              </a:path>
              <a:path w="6280784" h="2014854">
                <a:moveTo>
                  <a:pt x="2681859" y="2001901"/>
                </a:moveTo>
                <a:lnTo>
                  <a:pt x="2631059" y="2001901"/>
                </a:lnTo>
                <a:lnTo>
                  <a:pt x="2631059" y="2014601"/>
                </a:lnTo>
                <a:lnTo>
                  <a:pt x="2681859" y="2014601"/>
                </a:lnTo>
                <a:lnTo>
                  <a:pt x="2681859" y="2001901"/>
                </a:lnTo>
                <a:close/>
              </a:path>
              <a:path w="6280784" h="2014854">
                <a:moveTo>
                  <a:pt x="2592959" y="2001901"/>
                </a:moveTo>
                <a:lnTo>
                  <a:pt x="2542159" y="2001901"/>
                </a:lnTo>
                <a:lnTo>
                  <a:pt x="2542159" y="2014601"/>
                </a:lnTo>
                <a:lnTo>
                  <a:pt x="2592959" y="2014601"/>
                </a:lnTo>
                <a:lnTo>
                  <a:pt x="2592959" y="2001901"/>
                </a:lnTo>
                <a:close/>
              </a:path>
              <a:path w="6280784" h="2014854">
                <a:moveTo>
                  <a:pt x="2504059" y="2001901"/>
                </a:moveTo>
                <a:lnTo>
                  <a:pt x="2453259" y="2001901"/>
                </a:lnTo>
                <a:lnTo>
                  <a:pt x="2453259" y="2014601"/>
                </a:lnTo>
                <a:lnTo>
                  <a:pt x="2504059" y="2014601"/>
                </a:lnTo>
                <a:lnTo>
                  <a:pt x="2504059" y="2001901"/>
                </a:lnTo>
                <a:close/>
              </a:path>
              <a:path w="6280784" h="2014854">
                <a:moveTo>
                  <a:pt x="2415159" y="2001901"/>
                </a:moveTo>
                <a:lnTo>
                  <a:pt x="2364359" y="2001901"/>
                </a:lnTo>
                <a:lnTo>
                  <a:pt x="2364359" y="2014601"/>
                </a:lnTo>
                <a:lnTo>
                  <a:pt x="2415159" y="2014601"/>
                </a:lnTo>
                <a:lnTo>
                  <a:pt x="2415159" y="2001901"/>
                </a:lnTo>
                <a:close/>
              </a:path>
              <a:path w="6280784" h="2014854">
                <a:moveTo>
                  <a:pt x="2326259" y="2001901"/>
                </a:moveTo>
                <a:lnTo>
                  <a:pt x="2275459" y="2001901"/>
                </a:lnTo>
                <a:lnTo>
                  <a:pt x="2275459" y="2014601"/>
                </a:lnTo>
                <a:lnTo>
                  <a:pt x="2326259" y="2014601"/>
                </a:lnTo>
                <a:lnTo>
                  <a:pt x="2326259" y="2001901"/>
                </a:lnTo>
                <a:close/>
              </a:path>
              <a:path w="6280784" h="2014854">
                <a:moveTo>
                  <a:pt x="2237359" y="2001901"/>
                </a:moveTo>
                <a:lnTo>
                  <a:pt x="2186559" y="2001901"/>
                </a:lnTo>
                <a:lnTo>
                  <a:pt x="2186559" y="2014601"/>
                </a:lnTo>
                <a:lnTo>
                  <a:pt x="2237359" y="2014601"/>
                </a:lnTo>
                <a:lnTo>
                  <a:pt x="2237359" y="2001901"/>
                </a:lnTo>
                <a:close/>
              </a:path>
              <a:path w="6280784" h="2014854">
                <a:moveTo>
                  <a:pt x="2148459" y="2001901"/>
                </a:moveTo>
                <a:lnTo>
                  <a:pt x="2097659" y="2001901"/>
                </a:lnTo>
                <a:lnTo>
                  <a:pt x="2097659" y="2014601"/>
                </a:lnTo>
                <a:lnTo>
                  <a:pt x="2148459" y="2014601"/>
                </a:lnTo>
                <a:lnTo>
                  <a:pt x="2148459" y="2001901"/>
                </a:lnTo>
                <a:close/>
              </a:path>
              <a:path w="6280784" h="2014854">
                <a:moveTo>
                  <a:pt x="2059559" y="2001901"/>
                </a:moveTo>
                <a:lnTo>
                  <a:pt x="2008759" y="2001901"/>
                </a:lnTo>
                <a:lnTo>
                  <a:pt x="2008759" y="2014601"/>
                </a:lnTo>
                <a:lnTo>
                  <a:pt x="2059559" y="2014601"/>
                </a:lnTo>
                <a:lnTo>
                  <a:pt x="2059559" y="2001901"/>
                </a:lnTo>
                <a:close/>
              </a:path>
              <a:path w="6280784" h="2014854">
                <a:moveTo>
                  <a:pt x="1970659" y="2001901"/>
                </a:moveTo>
                <a:lnTo>
                  <a:pt x="1919859" y="2001901"/>
                </a:lnTo>
                <a:lnTo>
                  <a:pt x="1919859" y="2014601"/>
                </a:lnTo>
                <a:lnTo>
                  <a:pt x="1970659" y="2014601"/>
                </a:lnTo>
                <a:lnTo>
                  <a:pt x="1970659" y="2001901"/>
                </a:lnTo>
                <a:close/>
              </a:path>
              <a:path w="6280784" h="2014854">
                <a:moveTo>
                  <a:pt x="1881759" y="2001901"/>
                </a:moveTo>
                <a:lnTo>
                  <a:pt x="1830959" y="2001901"/>
                </a:lnTo>
                <a:lnTo>
                  <a:pt x="1830959" y="2014601"/>
                </a:lnTo>
                <a:lnTo>
                  <a:pt x="1881759" y="2014601"/>
                </a:lnTo>
                <a:lnTo>
                  <a:pt x="1881759" y="2001901"/>
                </a:lnTo>
                <a:close/>
              </a:path>
              <a:path w="6280784" h="2014854">
                <a:moveTo>
                  <a:pt x="1792859" y="2001901"/>
                </a:moveTo>
                <a:lnTo>
                  <a:pt x="1742059" y="2001901"/>
                </a:lnTo>
                <a:lnTo>
                  <a:pt x="1742059" y="2014601"/>
                </a:lnTo>
                <a:lnTo>
                  <a:pt x="1792859" y="2014601"/>
                </a:lnTo>
                <a:lnTo>
                  <a:pt x="1792859" y="2001901"/>
                </a:lnTo>
                <a:close/>
              </a:path>
              <a:path w="6280784" h="2014854">
                <a:moveTo>
                  <a:pt x="1703959" y="2001901"/>
                </a:moveTo>
                <a:lnTo>
                  <a:pt x="1653159" y="2001901"/>
                </a:lnTo>
                <a:lnTo>
                  <a:pt x="1653159" y="2014601"/>
                </a:lnTo>
                <a:lnTo>
                  <a:pt x="1703959" y="2014601"/>
                </a:lnTo>
                <a:lnTo>
                  <a:pt x="1703959" y="2001901"/>
                </a:lnTo>
                <a:close/>
              </a:path>
              <a:path w="6280784" h="2014854">
                <a:moveTo>
                  <a:pt x="1615059" y="2001901"/>
                </a:moveTo>
                <a:lnTo>
                  <a:pt x="1564259" y="2001901"/>
                </a:lnTo>
                <a:lnTo>
                  <a:pt x="1564259" y="2014601"/>
                </a:lnTo>
                <a:lnTo>
                  <a:pt x="1615059" y="2014601"/>
                </a:lnTo>
                <a:lnTo>
                  <a:pt x="1615059" y="2001901"/>
                </a:lnTo>
                <a:close/>
              </a:path>
              <a:path w="6280784" h="2014854">
                <a:moveTo>
                  <a:pt x="1526159" y="2001901"/>
                </a:moveTo>
                <a:lnTo>
                  <a:pt x="1475359" y="2001901"/>
                </a:lnTo>
                <a:lnTo>
                  <a:pt x="1475359" y="2014601"/>
                </a:lnTo>
                <a:lnTo>
                  <a:pt x="1526159" y="2014601"/>
                </a:lnTo>
                <a:lnTo>
                  <a:pt x="1526159" y="2001901"/>
                </a:lnTo>
                <a:close/>
              </a:path>
              <a:path w="6280784" h="2014854">
                <a:moveTo>
                  <a:pt x="1437259" y="2001901"/>
                </a:moveTo>
                <a:lnTo>
                  <a:pt x="1386459" y="2001901"/>
                </a:lnTo>
                <a:lnTo>
                  <a:pt x="1386459" y="2014601"/>
                </a:lnTo>
                <a:lnTo>
                  <a:pt x="1437259" y="2014601"/>
                </a:lnTo>
                <a:lnTo>
                  <a:pt x="1437259" y="2001901"/>
                </a:lnTo>
                <a:close/>
              </a:path>
              <a:path w="6280784" h="2014854">
                <a:moveTo>
                  <a:pt x="1348359" y="2001901"/>
                </a:moveTo>
                <a:lnTo>
                  <a:pt x="1297559" y="2001901"/>
                </a:lnTo>
                <a:lnTo>
                  <a:pt x="1297559" y="2014601"/>
                </a:lnTo>
                <a:lnTo>
                  <a:pt x="1348359" y="2014601"/>
                </a:lnTo>
                <a:lnTo>
                  <a:pt x="1348359" y="2001901"/>
                </a:lnTo>
                <a:close/>
              </a:path>
              <a:path w="6280784" h="2014854">
                <a:moveTo>
                  <a:pt x="1259459" y="2001901"/>
                </a:moveTo>
                <a:lnTo>
                  <a:pt x="1208659" y="2001901"/>
                </a:lnTo>
                <a:lnTo>
                  <a:pt x="1208659" y="2014601"/>
                </a:lnTo>
                <a:lnTo>
                  <a:pt x="1259459" y="2014601"/>
                </a:lnTo>
                <a:lnTo>
                  <a:pt x="1259459" y="2001901"/>
                </a:lnTo>
                <a:close/>
              </a:path>
              <a:path w="6280784" h="2014854">
                <a:moveTo>
                  <a:pt x="1170559" y="2001901"/>
                </a:moveTo>
                <a:lnTo>
                  <a:pt x="1119759" y="2001901"/>
                </a:lnTo>
                <a:lnTo>
                  <a:pt x="1119759" y="2014601"/>
                </a:lnTo>
                <a:lnTo>
                  <a:pt x="1170559" y="2014601"/>
                </a:lnTo>
                <a:lnTo>
                  <a:pt x="1170559" y="2001901"/>
                </a:lnTo>
                <a:close/>
              </a:path>
              <a:path w="6280784" h="2014854">
                <a:moveTo>
                  <a:pt x="1081659" y="2001901"/>
                </a:moveTo>
                <a:lnTo>
                  <a:pt x="1030859" y="2001901"/>
                </a:lnTo>
                <a:lnTo>
                  <a:pt x="1030859" y="2014601"/>
                </a:lnTo>
                <a:lnTo>
                  <a:pt x="1081659" y="2014601"/>
                </a:lnTo>
                <a:lnTo>
                  <a:pt x="1081659" y="2001901"/>
                </a:lnTo>
                <a:close/>
              </a:path>
              <a:path w="6280784" h="2014854">
                <a:moveTo>
                  <a:pt x="992759" y="2001901"/>
                </a:moveTo>
                <a:lnTo>
                  <a:pt x="941959" y="2001901"/>
                </a:lnTo>
                <a:lnTo>
                  <a:pt x="941959" y="2014601"/>
                </a:lnTo>
                <a:lnTo>
                  <a:pt x="992759" y="2014601"/>
                </a:lnTo>
                <a:lnTo>
                  <a:pt x="992759" y="2001901"/>
                </a:lnTo>
                <a:close/>
              </a:path>
              <a:path w="6280784" h="2014854">
                <a:moveTo>
                  <a:pt x="903859" y="2001901"/>
                </a:moveTo>
                <a:lnTo>
                  <a:pt x="853059" y="2001901"/>
                </a:lnTo>
                <a:lnTo>
                  <a:pt x="853059" y="2014601"/>
                </a:lnTo>
                <a:lnTo>
                  <a:pt x="903859" y="2014601"/>
                </a:lnTo>
                <a:lnTo>
                  <a:pt x="903859" y="2001901"/>
                </a:lnTo>
                <a:close/>
              </a:path>
              <a:path w="6280784" h="2014854">
                <a:moveTo>
                  <a:pt x="814959" y="2001901"/>
                </a:moveTo>
                <a:lnTo>
                  <a:pt x="764159" y="2001901"/>
                </a:lnTo>
                <a:lnTo>
                  <a:pt x="764159" y="2014601"/>
                </a:lnTo>
                <a:lnTo>
                  <a:pt x="814959" y="2014601"/>
                </a:lnTo>
                <a:lnTo>
                  <a:pt x="814959" y="2001901"/>
                </a:lnTo>
                <a:close/>
              </a:path>
              <a:path w="6280784" h="2014854">
                <a:moveTo>
                  <a:pt x="726059" y="2001901"/>
                </a:moveTo>
                <a:lnTo>
                  <a:pt x="675259" y="2001901"/>
                </a:lnTo>
                <a:lnTo>
                  <a:pt x="675259" y="2014601"/>
                </a:lnTo>
                <a:lnTo>
                  <a:pt x="726059" y="2014601"/>
                </a:lnTo>
                <a:lnTo>
                  <a:pt x="726059" y="2001901"/>
                </a:lnTo>
                <a:close/>
              </a:path>
              <a:path w="6280784" h="2014854">
                <a:moveTo>
                  <a:pt x="637159" y="2001901"/>
                </a:moveTo>
                <a:lnTo>
                  <a:pt x="586359" y="2001901"/>
                </a:lnTo>
                <a:lnTo>
                  <a:pt x="586359" y="2014601"/>
                </a:lnTo>
                <a:lnTo>
                  <a:pt x="637159" y="2014601"/>
                </a:lnTo>
                <a:lnTo>
                  <a:pt x="637159" y="2001901"/>
                </a:lnTo>
                <a:close/>
              </a:path>
              <a:path w="6280784" h="2014854">
                <a:moveTo>
                  <a:pt x="548259" y="2001901"/>
                </a:moveTo>
                <a:lnTo>
                  <a:pt x="497459" y="2001901"/>
                </a:lnTo>
                <a:lnTo>
                  <a:pt x="497459" y="2014601"/>
                </a:lnTo>
                <a:lnTo>
                  <a:pt x="548259" y="2014601"/>
                </a:lnTo>
                <a:lnTo>
                  <a:pt x="548259" y="2001901"/>
                </a:lnTo>
                <a:close/>
              </a:path>
              <a:path w="6280784" h="2014854">
                <a:moveTo>
                  <a:pt x="459359" y="2001901"/>
                </a:moveTo>
                <a:lnTo>
                  <a:pt x="408559" y="2001901"/>
                </a:lnTo>
                <a:lnTo>
                  <a:pt x="408559" y="2014601"/>
                </a:lnTo>
                <a:lnTo>
                  <a:pt x="459359" y="2014601"/>
                </a:lnTo>
                <a:lnTo>
                  <a:pt x="459359" y="2001901"/>
                </a:lnTo>
                <a:close/>
              </a:path>
              <a:path w="6280784" h="2014854">
                <a:moveTo>
                  <a:pt x="370459" y="2001901"/>
                </a:moveTo>
                <a:lnTo>
                  <a:pt x="319659" y="2001901"/>
                </a:lnTo>
                <a:lnTo>
                  <a:pt x="319659" y="2014601"/>
                </a:lnTo>
                <a:lnTo>
                  <a:pt x="370459" y="2014601"/>
                </a:lnTo>
                <a:lnTo>
                  <a:pt x="370459" y="2001901"/>
                </a:lnTo>
                <a:close/>
              </a:path>
              <a:path w="6280784" h="2014854">
                <a:moveTo>
                  <a:pt x="281559" y="2001901"/>
                </a:moveTo>
                <a:lnTo>
                  <a:pt x="230759" y="2001901"/>
                </a:lnTo>
                <a:lnTo>
                  <a:pt x="230759" y="2014601"/>
                </a:lnTo>
                <a:lnTo>
                  <a:pt x="281559" y="2014601"/>
                </a:lnTo>
                <a:lnTo>
                  <a:pt x="281559" y="2001901"/>
                </a:lnTo>
                <a:close/>
              </a:path>
              <a:path w="6280784" h="2014854">
                <a:moveTo>
                  <a:pt x="192659" y="2001901"/>
                </a:moveTo>
                <a:lnTo>
                  <a:pt x="141859" y="2001901"/>
                </a:lnTo>
                <a:lnTo>
                  <a:pt x="141859" y="2014601"/>
                </a:lnTo>
                <a:lnTo>
                  <a:pt x="192659" y="2014601"/>
                </a:lnTo>
                <a:lnTo>
                  <a:pt x="192659" y="2001901"/>
                </a:lnTo>
                <a:close/>
              </a:path>
              <a:path w="6280784" h="2014854">
                <a:moveTo>
                  <a:pt x="76962" y="1990598"/>
                </a:moveTo>
                <a:lnTo>
                  <a:pt x="64262" y="1990598"/>
                </a:lnTo>
                <a:lnTo>
                  <a:pt x="64262" y="2014601"/>
                </a:lnTo>
                <a:lnTo>
                  <a:pt x="103759" y="2014601"/>
                </a:lnTo>
                <a:lnTo>
                  <a:pt x="103759" y="2008251"/>
                </a:lnTo>
                <a:lnTo>
                  <a:pt x="76962" y="2008251"/>
                </a:lnTo>
                <a:lnTo>
                  <a:pt x="70612" y="2001901"/>
                </a:lnTo>
                <a:lnTo>
                  <a:pt x="76962" y="2001901"/>
                </a:lnTo>
                <a:lnTo>
                  <a:pt x="76962" y="1990598"/>
                </a:lnTo>
                <a:close/>
              </a:path>
              <a:path w="6280784" h="2014854">
                <a:moveTo>
                  <a:pt x="76962" y="2001901"/>
                </a:moveTo>
                <a:lnTo>
                  <a:pt x="70612" y="2001901"/>
                </a:lnTo>
                <a:lnTo>
                  <a:pt x="76962" y="2008251"/>
                </a:lnTo>
                <a:lnTo>
                  <a:pt x="76962" y="2001901"/>
                </a:lnTo>
                <a:close/>
              </a:path>
              <a:path w="6280784" h="2014854">
                <a:moveTo>
                  <a:pt x="103759" y="2001901"/>
                </a:moveTo>
                <a:lnTo>
                  <a:pt x="76962" y="2001901"/>
                </a:lnTo>
                <a:lnTo>
                  <a:pt x="76962" y="2008251"/>
                </a:lnTo>
                <a:lnTo>
                  <a:pt x="103759" y="2008251"/>
                </a:lnTo>
                <a:lnTo>
                  <a:pt x="103759" y="2001901"/>
                </a:lnTo>
                <a:close/>
              </a:path>
              <a:path w="6280784" h="2014854">
                <a:moveTo>
                  <a:pt x="76962" y="1901698"/>
                </a:moveTo>
                <a:lnTo>
                  <a:pt x="64262" y="1901698"/>
                </a:lnTo>
                <a:lnTo>
                  <a:pt x="64262" y="1952498"/>
                </a:lnTo>
                <a:lnTo>
                  <a:pt x="76962" y="1952498"/>
                </a:lnTo>
                <a:lnTo>
                  <a:pt x="76962" y="1901698"/>
                </a:lnTo>
                <a:close/>
              </a:path>
              <a:path w="6280784" h="2014854">
                <a:moveTo>
                  <a:pt x="70612" y="1779651"/>
                </a:moveTo>
                <a:lnTo>
                  <a:pt x="2286" y="1861693"/>
                </a:lnTo>
                <a:lnTo>
                  <a:pt x="0" y="1864360"/>
                </a:lnTo>
                <a:lnTo>
                  <a:pt x="381" y="1868297"/>
                </a:lnTo>
                <a:lnTo>
                  <a:pt x="5715" y="1872869"/>
                </a:lnTo>
                <a:lnTo>
                  <a:pt x="9779" y="1872488"/>
                </a:lnTo>
                <a:lnTo>
                  <a:pt x="11937" y="1869821"/>
                </a:lnTo>
                <a:lnTo>
                  <a:pt x="70612" y="1799412"/>
                </a:lnTo>
                <a:lnTo>
                  <a:pt x="65786" y="1793621"/>
                </a:lnTo>
                <a:lnTo>
                  <a:pt x="82246" y="1793621"/>
                </a:lnTo>
                <a:lnTo>
                  <a:pt x="70612" y="1779651"/>
                </a:lnTo>
                <a:close/>
              </a:path>
              <a:path w="6280784" h="2014854">
                <a:moveTo>
                  <a:pt x="82246" y="1793621"/>
                </a:moveTo>
                <a:lnTo>
                  <a:pt x="75437" y="1793621"/>
                </a:lnTo>
                <a:lnTo>
                  <a:pt x="70612" y="1799412"/>
                </a:lnTo>
                <a:lnTo>
                  <a:pt x="129286" y="1869821"/>
                </a:lnTo>
                <a:lnTo>
                  <a:pt x="131445" y="1872488"/>
                </a:lnTo>
                <a:lnTo>
                  <a:pt x="135509" y="1872869"/>
                </a:lnTo>
                <a:lnTo>
                  <a:pt x="140843" y="1868297"/>
                </a:lnTo>
                <a:lnTo>
                  <a:pt x="141224" y="1864360"/>
                </a:lnTo>
                <a:lnTo>
                  <a:pt x="138937" y="1861693"/>
                </a:lnTo>
                <a:lnTo>
                  <a:pt x="82246" y="1793621"/>
                </a:lnTo>
                <a:close/>
              </a:path>
              <a:path w="6280784" h="2014854">
                <a:moveTo>
                  <a:pt x="76962" y="1812798"/>
                </a:moveTo>
                <a:lnTo>
                  <a:pt x="64262" y="1812798"/>
                </a:lnTo>
                <a:lnTo>
                  <a:pt x="64262" y="1863598"/>
                </a:lnTo>
                <a:lnTo>
                  <a:pt x="76962" y="1863598"/>
                </a:lnTo>
                <a:lnTo>
                  <a:pt x="76962" y="1812798"/>
                </a:lnTo>
                <a:close/>
              </a:path>
              <a:path w="6280784" h="2014854">
                <a:moveTo>
                  <a:pt x="75437" y="1793621"/>
                </a:moveTo>
                <a:lnTo>
                  <a:pt x="65786" y="1793621"/>
                </a:lnTo>
                <a:lnTo>
                  <a:pt x="70612" y="1799412"/>
                </a:lnTo>
                <a:lnTo>
                  <a:pt x="75437" y="1793621"/>
                </a:lnTo>
                <a:close/>
              </a:path>
            </a:pathLst>
          </a:custGeom>
          <a:solidFill>
            <a:srgbClr val="000000"/>
          </a:solidFill>
        </p:spPr>
        <p:txBody>
          <a:bodyPr wrap="square" lIns="0" tIns="0" rIns="0" bIns="0" rtlCol="0"/>
          <a:lstStyle/>
          <a:p/>
        </p:txBody>
      </p:sp>
      <p:sp>
        <p:nvSpPr>
          <p:cNvPr id="51" name="object 51" descr=""/>
          <p:cNvSpPr txBox="1"/>
          <p:nvPr/>
        </p:nvSpPr>
        <p:spPr>
          <a:xfrm>
            <a:off x="795527" y="2622804"/>
            <a:ext cx="1423670" cy="805180"/>
          </a:xfrm>
          <a:prstGeom prst="rect">
            <a:avLst/>
          </a:prstGeom>
          <a:solidFill>
            <a:srgbClr val="2D75B6"/>
          </a:solidFill>
          <a:ln w="12700">
            <a:solidFill>
              <a:srgbClr val="7E7E7E"/>
            </a:solidFill>
          </a:ln>
        </p:spPr>
        <p:txBody>
          <a:bodyPr wrap="square" lIns="0" tIns="30480" rIns="0" bIns="0" rtlCol="0" vert="horz">
            <a:spAutoFit/>
          </a:bodyPr>
          <a:lstStyle/>
          <a:p>
            <a:pPr marL="264795" marR="95885" indent="-161925">
              <a:lnSpc>
                <a:spcPct val="100000"/>
              </a:lnSpc>
              <a:spcBef>
                <a:spcPts val="240"/>
              </a:spcBef>
            </a:pPr>
            <a:r>
              <a:rPr dirty="0" sz="1600" spc="-30">
                <a:solidFill>
                  <a:srgbClr val="FFFFFF"/>
                </a:solidFill>
                <a:latin typeface="Microsoft JhengHei"/>
                <a:cs typeface="Microsoft JhengHei"/>
              </a:rPr>
              <a:t>自願減量專案註冊申請/</a:t>
            </a:r>
            <a:r>
              <a:rPr dirty="0" sz="1600" spc="-35">
                <a:solidFill>
                  <a:srgbClr val="FFFFFF"/>
                </a:solidFill>
                <a:latin typeface="Microsoft JhengHei"/>
                <a:cs typeface="Microsoft JhengHei"/>
              </a:rPr>
              <a:t>額度申請</a:t>
            </a:r>
            <a:endParaRPr sz="1600">
              <a:latin typeface="Microsoft JhengHei"/>
              <a:cs typeface="Microsoft JhengHei"/>
            </a:endParaRPr>
          </a:p>
        </p:txBody>
      </p:sp>
      <p:sp>
        <p:nvSpPr>
          <p:cNvPr id="52" name="object 52" descr=""/>
          <p:cNvSpPr txBox="1"/>
          <p:nvPr/>
        </p:nvSpPr>
        <p:spPr>
          <a:xfrm>
            <a:off x="7808721" y="3637229"/>
            <a:ext cx="148590" cy="208915"/>
          </a:xfrm>
          <a:prstGeom prst="rect">
            <a:avLst/>
          </a:prstGeom>
        </p:spPr>
        <p:txBody>
          <a:bodyPr wrap="square" lIns="0" tIns="12700" rIns="0" bIns="0" rtlCol="0" vert="horz">
            <a:spAutoFit/>
          </a:bodyPr>
          <a:lstStyle/>
          <a:p>
            <a:pPr marL="12700">
              <a:lnSpc>
                <a:spcPct val="100000"/>
              </a:lnSpc>
              <a:spcBef>
                <a:spcPts val="100"/>
              </a:spcBef>
            </a:pPr>
            <a:r>
              <a:rPr dirty="0" sz="1200" spc="-50">
                <a:solidFill>
                  <a:srgbClr val="C00000"/>
                </a:solidFill>
                <a:latin typeface="Microsoft JhengHei"/>
                <a:cs typeface="Microsoft JhengHei"/>
              </a:rPr>
              <a:t>N</a:t>
            </a:r>
            <a:endParaRPr sz="1200">
              <a:latin typeface="Microsoft JhengHei"/>
              <a:cs typeface="Microsoft JhengHei"/>
            </a:endParaRPr>
          </a:p>
        </p:txBody>
      </p:sp>
      <p:sp>
        <p:nvSpPr>
          <p:cNvPr id="53" name="object 53" descr=""/>
          <p:cNvSpPr txBox="1"/>
          <p:nvPr/>
        </p:nvSpPr>
        <p:spPr>
          <a:xfrm>
            <a:off x="9273920" y="2625089"/>
            <a:ext cx="633730" cy="908050"/>
          </a:xfrm>
          <a:prstGeom prst="rect">
            <a:avLst/>
          </a:prstGeom>
        </p:spPr>
        <p:txBody>
          <a:bodyPr wrap="square" lIns="0" tIns="12065" rIns="0" bIns="0" rtlCol="0" vert="horz">
            <a:spAutoFit/>
          </a:bodyPr>
          <a:lstStyle/>
          <a:p>
            <a:pPr marL="113030" marR="5080" indent="-100965">
              <a:lnSpc>
                <a:spcPct val="100000"/>
              </a:lnSpc>
              <a:spcBef>
                <a:spcPts val="95"/>
              </a:spcBef>
            </a:pPr>
            <a:r>
              <a:rPr dirty="0" sz="1600" spc="-35" b="1">
                <a:solidFill>
                  <a:srgbClr val="FFFFFF"/>
                </a:solidFill>
                <a:latin typeface="Microsoft JhengHei"/>
                <a:cs typeface="Microsoft JhengHei"/>
              </a:rPr>
              <a:t>審議會</a:t>
            </a:r>
            <a:r>
              <a:rPr dirty="0" sz="1600" spc="-40" b="1">
                <a:solidFill>
                  <a:srgbClr val="FFFFFF"/>
                </a:solidFill>
                <a:latin typeface="Microsoft JhengHei"/>
                <a:cs typeface="Microsoft JhengHei"/>
              </a:rPr>
              <a:t>審議</a:t>
            </a:r>
            <a:endParaRPr sz="1600">
              <a:latin typeface="Microsoft JhengHei"/>
              <a:cs typeface="Microsoft JhengHei"/>
            </a:endParaRPr>
          </a:p>
          <a:p>
            <a:pPr marL="372745">
              <a:lnSpc>
                <a:spcPct val="100000"/>
              </a:lnSpc>
              <a:spcBef>
                <a:spcPts val="1670"/>
              </a:spcBef>
            </a:pPr>
            <a:r>
              <a:rPr dirty="0" sz="1200" spc="-50">
                <a:solidFill>
                  <a:srgbClr val="C00000"/>
                </a:solidFill>
                <a:latin typeface="Microsoft JhengHei"/>
                <a:cs typeface="Microsoft JhengHei"/>
              </a:rPr>
              <a:t>N</a:t>
            </a:r>
            <a:endParaRPr sz="1200">
              <a:latin typeface="Microsoft JhengHei"/>
              <a:cs typeface="Microsoft JhengHei"/>
            </a:endParaRPr>
          </a:p>
        </p:txBody>
      </p:sp>
      <p:sp>
        <p:nvSpPr>
          <p:cNvPr id="54" name="object 54" descr=""/>
          <p:cNvSpPr txBox="1"/>
          <p:nvPr/>
        </p:nvSpPr>
        <p:spPr>
          <a:xfrm>
            <a:off x="6432930" y="2167890"/>
            <a:ext cx="116205" cy="208279"/>
          </a:xfrm>
          <a:prstGeom prst="rect">
            <a:avLst/>
          </a:prstGeom>
        </p:spPr>
        <p:txBody>
          <a:bodyPr wrap="square" lIns="0" tIns="12700" rIns="0" bIns="0" rtlCol="0" vert="horz">
            <a:spAutoFit/>
          </a:bodyPr>
          <a:lstStyle/>
          <a:p>
            <a:pPr marL="12700">
              <a:lnSpc>
                <a:spcPct val="100000"/>
              </a:lnSpc>
              <a:spcBef>
                <a:spcPts val="100"/>
              </a:spcBef>
            </a:pPr>
            <a:r>
              <a:rPr dirty="0" sz="1200" spc="-50">
                <a:solidFill>
                  <a:srgbClr val="C00000"/>
                </a:solidFill>
                <a:latin typeface="Microsoft JhengHei"/>
                <a:cs typeface="Microsoft JhengHei"/>
              </a:rPr>
              <a:t>Y</a:t>
            </a:r>
            <a:endParaRPr sz="1200">
              <a:latin typeface="Microsoft JhengHei"/>
              <a:cs typeface="Microsoft JhengHei"/>
            </a:endParaRPr>
          </a:p>
        </p:txBody>
      </p:sp>
      <p:sp>
        <p:nvSpPr>
          <p:cNvPr id="55" name="object 55" descr=""/>
          <p:cNvSpPr txBox="1"/>
          <p:nvPr/>
        </p:nvSpPr>
        <p:spPr>
          <a:xfrm>
            <a:off x="8447913" y="2575686"/>
            <a:ext cx="116205" cy="208279"/>
          </a:xfrm>
          <a:prstGeom prst="rect">
            <a:avLst/>
          </a:prstGeom>
        </p:spPr>
        <p:txBody>
          <a:bodyPr wrap="square" lIns="0" tIns="12700" rIns="0" bIns="0" rtlCol="0" vert="horz">
            <a:spAutoFit/>
          </a:bodyPr>
          <a:lstStyle/>
          <a:p>
            <a:pPr marL="12700">
              <a:lnSpc>
                <a:spcPct val="100000"/>
              </a:lnSpc>
              <a:spcBef>
                <a:spcPts val="100"/>
              </a:spcBef>
            </a:pPr>
            <a:r>
              <a:rPr dirty="0" sz="1200" spc="-50">
                <a:solidFill>
                  <a:srgbClr val="C00000"/>
                </a:solidFill>
                <a:latin typeface="Microsoft JhengHei"/>
                <a:cs typeface="Microsoft JhengHei"/>
              </a:rPr>
              <a:t>Y</a:t>
            </a:r>
            <a:endParaRPr sz="1200">
              <a:latin typeface="Microsoft JhengHei"/>
              <a:cs typeface="Microsoft JhengHei"/>
            </a:endParaRPr>
          </a:p>
        </p:txBody>
      </p:sp>
      <p:sp>
        <p:nvSpPr>
          <p:cNvPr id="56" name="object 56" descr=""/>
          <p:cNvSpPr txBox="1"/>
          <p:nvPr/>
        </p:nvSpPr>
        <p:spPr>
          <a:xfrm>
            <a:off x="10131679" y="2633217"/>
            <a:ext cx="116205" cy="208279"/>
          </a:xfrm>
          <a:prstGeom prst="rect">
            <a:avLst/>
          </a:prstGeom>
        </p:spPr>
        <p:txBody>
          <a:bodyPr wrap="square" lIns="0" tIns="12700" rIns="0" bIns="0" rtlCol="0" vert="horz">
            <a:spAutoFit/>
          </a:bodyPr>
          <a:lstStyle/>
          <a:p>
            <a:pPr marL="12700">
              <a:lnSpc>
                <a:spcPct val="100000"/>
              </a:lnSpc>
              <a:spcBef>
                <a:spcPts val="100"/>
              </a:spcBef>
            </a:pPr>
            <a:r>
              <a:rPr dirty="0" sz="1200" spc="-50">
                <a:solidFill>
                  <a:srgbClr val="C00000"/>
                </a:solidFill>
                <a:latin typeface="Microsoft JhengHei"/>
                <a:cs typeface="Microsoft JhengHei"/>
              </a:rPr>
              <a:t>Y</a:t>
            </a:r>
            <a:endParaRPr sz="1200">
              <a:latin typeface="Microsoft JhengHei"/>
              <a:cs typeface="Microsoft JhengHei"/>
            </a:endParaRPr>
          </a:p>
        </p:txBody>
      </p:sp>
      <p:sp>
        <p:nvSpPr>
          <p:cNvPr id="57" name="object 57" descr=""/>
          <p:cNvSpPr/>
          <p:nvPr/>
        </p:nvSpPr>
        <p:spPr>
          <a:xfrm>
            <a:off x="1740407" y="1485900"/>
            <a:ext cx="1268095" cy="277495"/>
          </a:xfrm>
          <a:custGeom>
            <a:avLst/>
            <a:gdLst/>
            <a:ahLst/>
            <a:cxnLst/>
            <a:rect l="l" t="t" r="r" b="b"/>
            <a:pathLst>
              <a:path w="1268095" h="277494">
                <a:moveTo>
                  <a:pt x="1267968" y="0"/>
                </a:moveTo>
                <a:lnTo>
                  <a:pt x="0" y="0"/>
                </a:lnTo>
                <a:lnTo>
                  <a:pt x="0" y="277367"/>
                </a:lnTo>
                <a:lnTo>
                  <a:pt x="1267968" y="277367"/>
                </a:lnTo>
                <a:lnTo>
                  <a:pt x="1267968" y="0"/>
                </a:lnTo>
                <a:close/>
              </a:path>
            </a:pathLst>
          </a:custGeom>
          <a:solidFill>
            <a:srgbClr val="F1F1F1"/>
          </a:solidFill>
        </p:spPr>
        <p:txBody>
          <a:bodyPr wrap="square" lIns="0" tIns="0" rIns="0" bIns="0" rtlCol="0"/>
          <a:lstStyle/>
          <a:p/>
        </p:txBody>
      </p:sp>
      <p:sp>
        <p:nvSpPr>
          <p:cNvPr id="58" name="object 58" descr=""/>
          <p:cNvSpPr txBox="1"/>
          <p:nvPr/>
        </p:nvSpPr>
        <p:spPr>
          <a:xfrm>
            <a:off x="1740407" y="1515236"/>
            <a:ext cx="1268095" cy="208279"/>
          </a:xfrm>
          <a:prstGeom prst="rect">
            <a:avLst/>
          </a:prstGeom>
        </p:spPr>
        <p:txBody>
          <a:bodyPr wrap="square" lIns="0" tIns="12700" rIns="0" bIns="0" rtlCol="0" vert="horz">
            <a:spAutoFit/>
          </a:bodyPr>
          <a:lstStyle/>
          <a:p>
            <a:pPr marL="175260">
              <a:lnSpc>
                <a:spcPct val="100000"/>
              </a:lnSpc>
              <a:spcBef>
                <a:spcPts val="100"/>
              </a:spcBef>
            </a:pPr>
            <a:r>
              <a:rPr dirty="0" sz="1200" spc="-10" b="1">
                <a:latin typeface="Microsoft JhengHei"/>
                <a:cs typeface="Microsoft JhengHei"/>
              </a:rPr>
              <a:t>發文通知補正</a:t>
            </a:r>
            <a:endParaRPr sz="1200">
              <a:latin typeface="Microsoft JhengHei"/>
              <a:cs typeface="Microsoft JhengHei"/>
            </a:endParaRPr>
          </a:p>
        </p:txBody>
      </p:sp>
      <p:sp>
        <p:nvSpPr>
          <p:cNvPr id="59" name="object 59" descr=""/>
          <p:cNvSpPr txBox="1"/>
          <p:nvPr/>
        </p:nvSpPr>
        <p:spPr>
          <a:xfrm>
            <a:off x="4483608" y="4997196"/>
            <a:ext cx="2413000" cy="462280"/>
          </a:xfrm>
          <a:prstGeom prst="rect">
            <a:avLst/>
          </a:prstGeom>
          <a:solidFill>
            <a:srgbClr val="F1F1F1"/>
          </a:solidFill>
        </p:spPr>
        <p:txBody>
          <a:bodyPr wrap="square" lIns="0" tIns="42544" rIns="0" bIns="0" rtlCol="0" vert="horz">
            <a:spAutoFit/>
          </a:bodyPr>
          <a:lstStyle/>
          <a:p>
            <a:pPr algn="ctr">
              <a:lnSpc>
                <a:spcPct val="100000"/>
              </a:lnSpc>
              <a:spcBef>
                <a:spcPts val="334"/>
              </a:spcBef>
            </a:pPr>
            <a:r>
              <a:rPr dirty="0" sz="1200" spc="-5" b="1">
                <a:latin typeface="Microsoft JhengHei"/>
                <a:cs typeface="Microsoft JhengHei"/>
              </a:rPr>
              <a:t>發文通知補正，修正後小組再審</a:t>
            </a:r>
            <a:endParaRPr sz="1200">
              <a:latin typeface="Microsoft JhengHei"/>
              <a:cs typeface="Microsoft JhengHei"/>
            </a:endParaRPr>
          </a:p>
          <a:p>
            <a:pPr algn="ctr" marL="635">
              <a:lnSpc>
                <a:spcPct val="100000"/>
              </a:lnSpc>
            </a:pPr>
            <a:r>
              <a:rPr dirty="0" sz="1200" spc="-5" b="1">
                <a:latin typeface="Microsoft JhengHei"/>
                <a:cs typeface="Microsoft JhengHei"/>
              </a:rPr>
              <a:t>(以</a:t>
            </a:r>
            <a:r>
              <a:rPr dirty="0" sz="1200" b="1">
                <a:latin typeface="Microsoft JhengHei"/>
                <a:cs typeface="Microsoft JhengHei"/>
              </a:rPr>
              <a:t>2</a:t>
            </a:r>
            <a:r>
              <a:rPr dirty="0" sz="1200" spc="-10" b="1">
                <a:latin typeface="Microsoft JhengHei"/>
                <a:cs typeface="Microsoft JhengHei"/>
              </a:rPr>
              <a:t>次為原則)</a:t>
            </a:r>
            <a:endParaRPr sz="1200">
              <a:latin typeface="Microsoft JhengHei"/>
              <a:cs typeface="Microsoft JhengHei"/>
            </a:endParaRPr>
          </a:p>
        </p:txBody>
      </p:sp>
      <p:sp>
        <p:nvSpPr>
          <p:cNvPr id="60" name="object 60" descr=""/>
          <p:cNvSpPr txBox="1"/>
          <p:nvPr/>
        </p:nvSpPr>
        <p:spPr>
          <a:xfrm>
            <a:off x="2700527" y="5003291"/>
            <a:ext cx="1186180" cy="462280"/>
          </a:xfrm>
          <a:prstGeom prst="rect">
            <a:avLst/>
          </a:prstGeom>
          <a:solidFill>
            <a:srgbClr val="F1F1F1"/>
          </a:solidFill>
        </p:spPr>
        <p:txBody>
          <a:bodyPr wrap="square" lIns="0" tIns="42545" rIns="0" bIns="0" rtlCol="0" vert="horz">
            <a:spAutoFit/>
          </a:bodyPr>
          <a:lstStyle/>
          <a:p>
            <a:pPr algn="ctr">
              <a:lnSpc>
                <a:spcPct val="100000"/>
              </a:lnSpc>
              <a:spcBef>
                <a:spcPts val="335"/>
              </a:spcBef>
            </a:pPr>
            <a:r>
              <a:rPr dirty="0" sz="1200" spc="-20" b="1">
                <a:latin typeface="Microsoft JhengHei"/>
                <a:cs typeface="Microsoft JhengHei"/>
              </a:rPr>
              <a:t>申請單位</a:t>
            </a:r>
            <a:endParaRPr sz="1200">
              <a:latin typeface="Microsoft JhengHei"/>
              <a:cs typeface="Microsoft JhengHei"/>
            </a:endParaRPr>
          </a:p>
          <a:p>
            <a:pPr algn="ctr">
              <a:lnSpc>
                <a:spcPct val="100000"/>
              </a:lnSpc>
            </a:pPr>
            <a:r>
              <a:rPr dirty="0" sz="1200" spc="-10" b="1">
                <a:latin typeface="Microsoft JhengHei"/>
                <a:cs typeface="Microsoft JhengHei"/>
              </a:rPr>
              <a:t>提送修正資料</a:t>
            </a:r>
            <a:endParaRPr sz="1200">
              <a:latin typeface="Microsoft JhengHei"/>
              <a:cs typeface="Microsoft JhengHei"/>
            </a:endParaRPr>
          </a:p>
        </p:txBody>
      </p:sp>
      <p:grpSp>
        <p:nvGrpSpPr>
          <p:cNvPr id="61" name="object 61" descr=""/>
          <p:cNvGrpSpPr/>
          <p:nvPr/>
        </p:nvGrpSpPr>
        <p:grpSpPr>
          <a:xfrm>
            <a:off x="4274058" y="2400680"/>
            <a:ext cx="4758690" cy="2230120"/>
            <a:chOff x="4274058" y="2400680"/>
            <a:chExt cx="4758690" cy="2230120"/>
          </a:xfrm>
        </p:grpSpPr>
        <p:sp>
          <p:nvSpPr>
            <p:cNvPr id="62" name="object 62" descr=""/>
            <p:cNvSpPr/>
            <p:nvPr/>
          </p:nvSpPr>
          <p:spPr>
            <a:xfrm>
              <a:off x="4274058" y="2400680"/>
              <a:ext cx="4758690" cy="1493520"/>
            </a:xfrm>
            <a:custGeom>
              <a:avLst/>
              <a:gdLst/>
              <a:ahLst/>
              <a:cxnLst/>
              <a:rect l="l" t="t" r="r" b="b"/>
              <a:pathLst>
                <a:path w="4758690" h="1493520">
                  <a:moveTo>
                    <a:pt x="660908" y="1419225"/>
                  </a:moveTo>
                  <a:lnTo>
                    <a:pt x="649465" y="1409700"/>
                  </a:lnTo>
                  <a:lnTo>
                    <a:pt x="575945" y="1348486"/>
                  </a:lnTo>
                  <a:lnTo>
                    <a:pt x="571881" y="1345057"/>
                  </a:lnTo>
                  <a:lnTo>
                    <a:pt x="565912" y="1345565"/>
                  </a:lnTo>
                  <a:lnTo>
                    <a:pt x="562483" y="1349629"/>
                  </a:lnTo>
                  <a:lnTo>
                    <a:pt x="559181" y="1353693"/>
                  </a:lnTo>
                  <a:lnTo>
                    <a:pt x="559689" y="1359662"/>
                  </a:lnTo>
                  <a:lnTo>
                    <a:pt x="563753" y="1363091"/>
                  </a:lnTo>
                  <a:lnTo>
                    <a:pt x="619671" y="1409700"/>
                  </a:lnTo>
                  <a:lnTo>
                    <a:pt x="339979" y="1409700"/>
                  </a:lnTo>
                  <a:lnTo>
                    <a:pt x="339979" y="488442"/>
                  </a:lnTo>
                  <a:lnTo>
                    <a:pt x="339979" y="478917"/>
                  </a:lnTo>
                  <a:lnTo>
                    <a:pt x="339979" y="469392"/>
                  </a:lnTo>
                  <a:lnTo>
                    <a:pt x="0" y="469392"/>
                  </a:lnTo>
                  <a:lnTo>
                    <a:pt x="0" y="488442"/>
                  </a:lnTo>
                  <a:lnTo>
                    <a:pt x="320929" y="488442"/>
                  </a:lnTo>
                  <a:lnTo>
                    <a:pt x="320929" y="1428750"/>
                  </a:lnTo>
                  <a:lnTo>
                    <a:pt x="619836" y="1428750"/>
                  </a:lnTo>
                  <a:lnTo>
                    <a:pt x="563753" y="1475486"/>
                  </a:lnTo>
                  <a:lnTo>
                    <a:pt x="559689" y="1478788"/>
                  </a:lnTo>
                  <a:lnTo>
                    <a:pt x="559181" y="1484757"/>
                  </a:lnTo>
                  <a:lnTo>
                    <a:pt x="562483" y="1488821"/>
                  </a:lnTo>
                  <a:lnTo>
                    <a:pt x="565912" y="1492885"/>
                  </a:lnTo>
                  <a:lnTo>
                    <a:pt x="571881" y="1493393"/>
                  </a:lnTo>
                  <a:lnTo>
                    <a:pt x="575945" y="1490091"/>
                  </a:lnTo>
                  <a:lnTo>
                    <a:pt x="649478" y="1428750"/>
                  </a:lnTo>
                  <a:lnTo>
                    <a:pt x="660908" y="1419225"/>
                  </a:lnTo>
                  <a:close/>
                </a:path>
                <a:path w="4758690" h="1493520">
                  <a:moveTo>
                    <a:pt x="2643632" y="478663"/>
                  </a:moveTo>
                  <a:lnTo>
                    <a:pt x="2632202" y="469138"/>
                  </a:lnTo>
                  <a:lnTo>
                    <a:pt x="2558669" y="407797"/>
                  </a:lnTo>
                  <a:lnTo>
                    <a:pt x="2554605" y="404495"/>
                  </a:lnTo>
                  <a:lnTo>
                    <a:pt x="2548636" y="405003"/>
                  </a:lnTo>
                  <a:lnTo>
                    <a:pt x="2545207" y="409067"/>
                  </a:lnTo>
                  <a:lnTo>
                    <a:pt x="2541905" y="413131"/>
                  </a:lnTo>
                  <a:lnTo>
                    <a:pt x="2542413" y="419100"/>
                  </a:lnTo>
                  <a:lnTo>
                    <a:pt x="2546477" y="422529"/>
                  </a:lnTo>
                  <a:lnTo>
                    <a:pt x="2602395" y="469138"/>
                  </a:lnTo>
                  <a:lnTo>
                    <a:pt x="2417953" y="469138"/>
                  </a:lnTo>
                  <a:lnTo>
                    <a:pt x="2417953" y="19050"/>
                  </a:lnTo>
                  <a:lnTo>
                    <a:pt x="2417953" y="9525"/>
                  </a:lnTo>
                  <a:lnTo>
                    <a:pt x="2417953" y="0"/>
                  </a:lnTo>
                  <a:lnTo>
                    <a:pt x="2173224" y="0"/>
                  </a:lnTo>
                  <a:lnTo>
                    <a:pt x="2173224" y="19050"/>
                  </a:lnTo>
                  <a:lnTo>
                    <a:pt x="2398903" y="19050"/>
                  </a:lnTo>
                  <a:lnTo>
                    <a:pt x="2398903" y="488188"/>
                  </a:lnTo>
                  <a:lnTo>
                    <a:pt x="2602395" y="488188"/>
                  </a:lnTo>
                  <a:lnTo>
                    <a:pt x="2546477" y="534797"/>
                  </a:lnTo>
                  <a:lnTo>
                    <a:pt x="2542413" y="538226"/>
                  </a:lnTo>
                  <a:lnTo>
                    <a:pt x="2541905" y="544195"/>
                  </a:lnTo>
                  <a:lnTo>
                    <a:pt x="2545207" y="548259"/>
                  </a:lnTo>
                  <a:lnTo>
                    <a:pt x="2548636" y="552323"/>
                  </a:lnTo>
                  <a:lnTo>
                    <a:pt x="2554605" y="552831"/>
                  </a:lnTo>
                  <a:lnTo>
                    <a:pt x="2558669" y="549529"/>
                  </a:lnTo>
                  <a:lnTo>
                    <a:pt x="2632202" y="488188"/>
                  </a:lnTo>
                  <a:lnTo>
                    <a:pt x="2643632" y="478663"/>
                  </a:lnTo>
                  <a:close/>
                </a:path>
                <a:path w="4758690" h="1493520">
                  <a:moveTo>
                    <a:pt x="4758563" y="478917"/>
                  </a:moveTo>
                  <a:lnTo>
                    <a:pt x="4747133" y="469392"/>
                  </a:lnTo>
                  <a:lnTo>
                    <a:pt x="4673600" y="408051"/>
                  </a:lnTo>
                  <a:lnTo>
                    <a:pt x="4669536" y="404749"/>
                  </a:lnTo>
                  <a:lnTo>
                    <a:pt x="4663567" y="405257"/>
                  </a:lnTo>
                  <a:lnTo>
                    <a:pt x="4660265" y="409321"/>
                  </a:lnTo>
                  <a:lnTo>
                    <a:pt x="4656836" y="413385"/>
                  </a:lnTo>
                  <a:lnTo>
                    <a:pt x="4657344" y="419354"/>
                  </a:lnTo>
                  <a:lnTo>
                    <a:pt x="4661408" y="422783"/>
                  </a:lnTo>
                  <a:lnTo>
                    <a:pt x="4717339" y="469392"/>
                  </a:lnTo>
                  <a:lnTo>
                    <a:pt x="4227576" y="469392"/>
                  </a:lnTo>
                  <a:lnTo>
                    <a:pt x="4227576" y="488442"/>
                  </a:lnTo>
                  <a:lnTo>
                    <a:pt x="4717339" y="488442"/>
                  </a:lnTo>
                  <a:lnTo>
                    <a:pt x="4661408" y="535051"/>
                  </a:lnTo>
                  <a:lnTo>
                    <a:pt x="4657344" y="538480"/>
                  </a:lnTo>
                  <a:lnTo>
                    <a:pt x="4656836" y="544449"/>
                  </a:lnTo>
                  <a:lnTo>
                    <a:pt x="4660265" y="548513"/>
                  </a:lnTo>
                  <a:lnTo>
                    <a:pt x="4663567" y="552577"/>
                  </a:lnTo>
                  <a:lnTo>
                    <a:pt x="4669536" y="553085"/>
                  </a:lnTo>
                  <a:lnTo>
                    <a:pt x="4673600" y="549783"/>
                  </a:lnTo>
                  <a:lnTo>
                    <a:pt x="4747133" y="488442"/>
                  </a:lnTo>
                  <a:lnTo>
                    <a:pt x="4758563" y="478917"/>
                  </a:lnTo>
                  <a:close/>
                </a:path>
              </a:pathLst>
            </a:custGeom>
            <a:solidFill>
              <a:srgbClr val="000000"/>
            </a:solidFill>
          </p:spPr>
          <p:txBody>
            <a:bodyPr wrap="square" lIns="0" tIns="0" rIns="0" bIns="0" rtlCol="0"/>
            <a:lstStyle/>
            <a:p/>
          </p:txBody>
        </p:sp>
        <p:sp>
          <p:nvSpPr>
            <p:cNvPr id="63" name="object 63" descr=""/>
            <p:cNvSpPr/>
            <p:nvPr/>
          </p:nvSpPr>
          <p:spPr>
            <a:xfrm>
              <a:off x="4835652" y="4165091"/>
              <a:ext cx="1819910" cy="399415"/>
            </a:xfrm>
            <a:custGeom>
              <a:avLst/>
              <a:gdLst/>
              <a:ahLst/>
              <a:cxnLst/>
              <a:rect l="l" t="t" r="r" b="b"/>
              <a:pathLst>
                <a:path w="1819909" h="399414">
                  <a:moveTo>
                    <a:pt x="1819655" y="0"/>
                  </a:moveTo>
                  <a:lnTo>
                    <a:pt x="0" y="0"/>
                  </a:lnTo>
                  <a:lnTo>
                    <a:pt x="0" y="399287"/>
                  </a:lnTo>
                  <a:lnTo>
                    <a:pt x="1819655" y="399287"/>
                  </a:lnTo>
                  <a:lnTo>
                    <a:pt x="1819655" y="0"/>
                  </a:lnTo>
                  <a:close/>
                </a:path>
              </a:pathLst>
            </a:custGeom>
            <a:solidFill>
              <a:srgbClr val="EC7C30"/>
            </a:solidFill>
          </p:spPr>
          <p:txBody>
            <a:bodyPr wrap="square" lIns="0" tIns="0" rIns="0" bIns="0" rtlCol="0"/>
            <a:lstStyle/>
            <a:p/>
          </p:txBody>
        </p:sp>
        <p:pic>
          <p:nvPicPr>
            <p:cNvPr id="64" name="object 64" descr=""/>
            <p:cNvPicPr/>
            <p:nvPr/>
          </p:nvPicPr>
          <p:blipFill>
            <a:blip r:embed="rId4" cstate="print"/>
            <a:stretch>
              <a:fillRect/>
            </a:stretch>
          </p:blipFill>
          <p:spPr>
            <a:xfrm>
              <a:off x="4806696" y="4158741"/>
              <a:ext cx="1893570" cy="471931"/>
            </a:xfrm>
            <a:prstGeom prst="rect">
              <a:avLst/>
            </a:prstGeom>
          </p:spPr>
        </p:pic>
      </p:grpSp>
      <p:sp>
        <p:nvSpPr>
          <p:cNvPr id="65" name="object 65" descr=""/>
          <p:cNvSpPr txBox="1"/>
          <p:nvPr/>
        </p:nvSpPr>
        <p:spPr>
          <a:xfrm>
            <a:off x="6435978" y="3583304"/>
            <a:ext cx="116205" cy="208279"/>
          </a:xfrm>
          <a:prstGeom prst="rect">
            <a:avLst/>
          </a:prstGeom>
        </p:spPr>
        <p:txBody>
          <a:bodyPr wrap="square" lIns="0" tIns="12700" rIns="0" bIns="0" rtlCol="0" vert="horz">
            <a:spAutoFit/>
          </a:bodyPr>
          <a:lstStyle/>
          <a:p>
            <a:pPr marL="12700">
              <a:lnSpc>
                <a:spcPct val="100000"/>
              </a:lnSpc>
              <a:spcBef>
                <a:spcPts val="100"/>
              </a:spcBef>
            </a:pPr>
            <a:r>
              <a:rPr dirty="0" sz="1200" spc="-50">
                <a:solidFill>
                  <a:srgbClr val="C00000"/>
                </a:solidFill>
                <a:latin typeface="Microsoft JhengHei"/>
                <a:cs typeface="Microsoft JhengHei"/>
              </a:rPr>
              <a:t>Y</a:t>
            </a:r>
            <a:endParaRPr sz="1200">
              <a:latin typeface="Microsoft JhengHei"/>
              <a:cs typeface="Microsoft JhengHei"/>
            </a:endParaRPr>
          </a:p>
        </p:txBody>
      </p:sp>
      <p:sp>
        <p:nvSpPr>
          <p:cNvPr id="66" name="object 66" descr=""/>
          <p:cNvSpPr txBox="1"/>
          <p:nvPr/>
        </p:nvSpPr>
        <p:spPr>
          <a:xfrm>
            <a:off x="4922265" y="4224985"/>
            <a:ext cx="1647189" cy="269240"/>
          </a:xfrm>
          <a:prstGeom prst="rect">
            <a:avLst/>
          </a:prstGeom>
        </p:spPr>
        <p:txBody>
          <a:bodyPr wrap="square" lIns="0" tIns="12065" rIns="0" bIns="0" rtlCol="0" vert="horz">
            <a:spAutoFit/>
          </a:bodyPr>
          <a:lstStyle/>
          <a:p>
            <a:pPr marL="12700">
              <a:lnSpc>
                <a:spcPct val="100000"/>
              </a:lnSpc>
              <a:spcBef>
                <a:spcPts val="95"/>
              </a:spcBef>
            </a:pPr>
            <a:r>
              <a:rPr dirty="0" sz="1600" spc="-35">
                <a:solidFill>
                  <a:srgbClr val="FFFFFF"/>
                </a:solidFill>
                <a:latin typeface="Microsoft JhengHei"/>
                <a:cs typeface="Microsoft JhengHei"/>
              </a:rPr>
              <a:t>目的事業主管機關</a:t>
            </a:r>
            <a:endParaRPr sz="1600">
              <a:latin typeface="Microsoft JhengHei"/>
              <a:cs typeface="Microsoft JhengHei"/>
            </a:endParaRPr>
          </a:p>
        </p:txBody>
      </p:sp>
      <p:grpSp>
        <p:nvGrpSpPr>
          <p:cNvPr id="67" name="object 67" descr=""/>
          <p:cNvGrpSpPr/>
          <p:nvPr/>
        </p:nvGrpSpPr>
        <p:grpSpPr>
          <a:xfrm>
            <a:off x="2823972" y="3197351"/>
            <a:ext cx="1449705" cy="466090"/>
            <a:chOff x="2823972" y="3197351"/>
            <a:chExt cx="1449705" cy="466090"/>
          </a:xfrm>
        </p:grpSpPr>
        <p:sp>
          <p:nvSpPr>
            <p:cNvPr id="68" name="object 68" descr=""/>
            <p:cNvSpPr/>
            <p:nvPr/>
          </p:nvSpPr>
          <p:spPr>
            <a:xfrm>
              <a:off x="2823972" y="3197351"/>
              <a:ext cx="1449705" cy="399415"/>
            </a:xfrm>
            <a:custGeom>
              <a:avLst/>
              <a:gdLst/>
              <a:ahLst/>
              <a:cxnLst/>
              <a:rect l="l" t="t" r="r" b="b"/>
              <a:pathLst>
                <a:path w="1449704" h="399414">
                  <a:moveTo>
                    <a:pt x="1449324" y="0"/>
                  </a:moveTo>
                  <a:lnTo>
                    <a:pt x="0" y="0"/>
                  </a:lnTo>
                  <a:lnTo>
                    <a:pt x="0" y="399288"/>
                  </a:lnTo>
                  <a:lnTo>
                    <a:pt x="1449324" y="399288"/>
                  </a:lnTo>
                  <a:lnTo>
                    <a:pt x="1449324" y="0"/>
                  </a:lnTo>
                  <a:close/>
                </a:path>
              </a:pathLst>
            </a:custGeom>
            <a:solidFill>
              <a:srgbClr val="8FAADC"/>
            </a:solidFill>
          </p:spPr>
          <p:txBody>
            <a:bodyPr wrap="square" lIns="0" tIns="0" rIns="0" bIns="0" rtlCol="0"/>
            <a:lstStyle/>
            <a:p/>
          </p:txBody>
        </p:sp>
        <p:pic>
          <p:nvPicPr>
            <p:cNvPr id="69" name="object 69" descr=""/>
            <p:cNvPicPr/>
            <p:nvPr/>
          </p:nvPicPr>
          <p:blipFill>
            <a:blip r:embed="rId5" cstate="print"/>
            <a:stretch>
              <a:fillRect/>
            </a:stretch>
          </p:blipFill>
          <p:spPr>
            <a:xfrm>
              <a:off x="3115056" y="3208019"/>
              <a:ext cx="880109" cy="454914"/>
            </a:xfrm>
            <a:prstGeom prst="rect">
              <a:avLst/>
            </a:prstGeom>
          </p:spPr>
        </p:pic>
      </p:grpSp>
      <p:sp>
        <p:nvSpPr>
          <p:cNvPr id="70" name="object 70" descr=""/>
          <p:cNvSpPr txBox="1"/>
          <p:nvPr/>
        </p:nvSpPr>
        <p:spPr>
          <a:xfrm>
            <a:off x="2823972" y="3197351"/>
            <a:ext cx="1449705" cy="399415"/>
          </a:xfrm>
          <a:prstGeom prst="rect">
            <a:avLst/>
          </a:prstGeom>
          <a:ln w="12700">
            <a:solidFill>
              <a:srgbClr val="2E528F"/>
            </a:solidFill>
          </a:ln>
        </p:spPr>
        <p:txBody>
          <a:bodyPr wrap="square" lIns="0" tIns="71120" rIns="0" bIns="0" rtlCol="0" vert="horz">
            <a:spAutoFit/>
          </a:bodyPr>
          <a:lstStyle/>
          <a:p>
            <a:pPr marL="419734">
              <a:lnSpc>
                <a:spcPct val="100000"/>
              </a:lnSpc>
              <a:spcBef>
                <a:spcPts val="560"/>
              </a:spcBef>
            </a:pPr>
            <a:r>
              <a:rPr dirty="0" sz="1600" spc="-40">
                <a:solidFill>
                  <a:srgbClr val="FFFFFF"/>
                </a:solidFill>
                <a:latin typeface="Microsoft JhengHei"/>
                <a:cs typeface="Microsoft JhengHei"/>
              </a:rPr>
              <a:t>氣候署</a:t>
            </a:r>
            <a:endParaRPr sz="1600">
              <a:latin typeface="Microsoft JhengHei"/>
              <a:cs typeface="Microsoft JhengHei"/>
            </a:endParaRPr>
          </a:p>
        </p:txBody>
      </p:sp>
      <p:grpSp>
        <p:nvGrpSpPr>
          <p:cNvPr id="71" name="object 71" descr=""/>
          <p:cNvGrpSpPr/>
          <p:nvPr/>
        </p:nvGrpSpPr>
        <p:grpSpPr>
          <a:xfrm>
            <a:off x="4835652" y="2769107"/>
            <a:ext cx="1685925" cy="466090"/>
            <a:chOff x="4835652" y="2769107"/>
            <a:chExt cx="1685925" cy="466090"/>
          </a:xfrm>
        </p:grpSpPr>
        <p:sp>
          <p:nvSpPr>
            <p:cNvPr id="72" name="object 72" descr=""/>
            <p:cNvSpPr/>
            <p:nvPr/>
          </p:nvSpPr>
          <p:spPr>
            <a:xfrm>
              <a:off x="4835652" y="2769107"/>
              <a:ext cx="1685925" cy="399415"/>
            </a:xfrm>
            <a:custGeom>
              <a:avLst/>
              <a:gdLst/>
              <a:ahLst/>
              <a:cxnLst/>
              <a:rect l="l" t="t" r="r" b="b"/>
              <a:pathLst>
                <a:path w="1685925" h="399414">
                  <a:moveTo>
                    <a:pt x="1685544" y="0"/>
                  </a:moveTo>
                  <a:lnTo>
                    <a:pt x="0" y="0"/>
                  </a:lnTo>
                  <a:lnTo>
                    <a:pt x="0" y="399288"/>
                  </a:lnTo>
                  <a:lnTo>
                    <a:pt x="1685544" y="399288"/>
                  </a:lnTo>
                  <a:lnTo>
                    <a:pt x="1685544" y="0"/>
                  </a:lnTo>
                  <a:close/>
                </a:path>
              </a:pathLst>
            </a:custGeom>
            <a:solidFill>
              <a:srgbClr val="44536A"/>
            </a:solidFill>
          </p:spPr>
          <p:txBody>
            <a:bodyPr wrap="square" lIns="0" tIns="0" rIns="0" bIns="0" rtlCol="0"/>
            <a:lstStyle/>
            <a:p/>
          </p:txBody>
        </p:sp>
        <p:pic>
          <p:nvPicPr>
            <p:cNvPr id="73" name="object 73" descr=""/>
            <p:cNvPicPr/>
            <p:nvPr/>
          </p:nvPicPr>
          <p:blipFill>
            <a:blip r:embed="rId6" cstate="print"/>
            <a:stretch>
              <a:fillRect/>
            </a:stretch>
          </p:blipFill>
          <p:spPr>
            <a:xfrm>
              <a:off x="5247132" y="2779775"/>
              <a:ext cx="880110" cy="454913"/>
            </a:xfrm>
            <a:prstGeom prst="rect">
              <a:avLst/>
            </a:prstGeom>
          </p:spPr>
        </p:pic>
      </p:grpSp>
      <p:sp>
        <p:nvSpPr>
          <p:cNvPr id="74" name="object 74" descr=""/>
          <p:cNvSpPr txBox="1"/>
          <p:nvPr/>
        </p:nvSpPr>
        <p:spPr>
          <a:xfrm>
            <a:off x="4835652" y="2769107"/>
            <a:ext cx="1685925" cy="399415"/>
          </a:xfrm>
          <a:prstGeom prst="rect">
            <a:avLst/>
          </a:prstGeom>
          <a:ln w="12700">
            <a:solidFill>
              <a:srgbClr val="2E528F"/>
            </a:solidFill>
          </a:ln>
        </p:spPr>
        <p:txBody>
          <a:bodyPr wrap="square" lIns="0" tIns="71120" rIns="0" bIns="0" rtlCol="0" vert="horz">
            <a:spAutoFit/>
          </a:bodyPr>
          <a:lstStyle/>
          <a:p>
            <a:pPr marL="539115">
              <a:lnSpc>
                <a:spcPct val="100000"/>
              </a:lnSpc>
              <a:spcBef>
                <a:spcPts val="560"/>
              </a:spcBef>
            </a:pPr>
            <a:r>
              <a:rPr dirty="0" sz="1600" spc="-35">
                <a:solidFill>
                  <a:srgbClr val="FFFFFF"/>
                </a:solidFill>
                <a:latin typeface="Microsoft JhengHei"/>
                <a:cs typeface="Microsoft JhengHei"/>
              </a:rPr>
              <a:t>氣候署</a:t>
            </a:r>
            <a:endParaRPr sz="1600">
              <a:latin typeface="Microsoft JhengHei"/>
              <a:cs typeface="Microsoft JhengHei"/>
            </a:endParaRPr>
          </a:p>
        </p:txBody>
      </p:sp>
      <p:sp>
        <p:nvSpPr>
          <p:cNvPr id="75" name="object 75" descr=""/>
          <p:cNvSpPr txBox="1"/>
          <p:nvPr/>
        </p:nvSpPr>
        <p:spPr>
          <a:xfrm>
            <a:off x="4796028" y="4588764"/>
            <a:ext cx="1879600" cy="277495"/>
          </a:xfrm>
          <a:prstGeom prst="rect">
            <a:avLst/>
          </a:prstGeom>
          <a:solidFill>
            <a:srgbClr val="F1F1F1"/>
          </a:solidFill>
        </p:spPr>
        <p:txBody>
          <a:bodyPr wrap="square" lIns="0" tIns="42544" rIns="0" bIns="0" rtlCol="0" vert="horz">
            <a:spAutoFit/>
          </a:bodyPr>
          <a:lstStyle/>
          <a:p>
            <a:pPr marL="283845">
              <a:lnSpc>
                <a:spcPct val="100000"/>
              </a:lnSpc>
              <a:spcBef>
                <a:spcPts val="334"/>
              </a:spcBef>
            </a:pPr>
            <a:r>
              <a:rPr dirty="0" sz="1200" b="1">
                <a:solidFill>
                  <a:srgbClr val="44536A"/>
                </a:solidFill>
                <a:latin typeface="Microsoft JhengHei"/>
                <a:cs typeface="Microsoft JhengHei"/>
              </a:rPr>
              <a:t>僅第1</a:t>
            </a:r>
            <a:r>
              <a:rPr dirty="0" sz="1200" spc="-10" b="1">
                <a:solidFill>
                  <a:srgbClr val="44536A"/>
                </a:solidFill>
                <a:latin typeface="Microsoft JhengHei"/>
                <a:cs typeface="Microsoft JhengHei"/>
              </a:rPr>
              <a:t>次收件時進行</a:t>
            </a:r>
            <a:endParaRPr sz="1200">
              <a:latin typeface="Microsoft JhengHei"/>
              <a:cs typeface="Microsoft JhengHei"/>
            </a:endParaRPr>
          </a:p>
        </p:txBody>
      </p:sp>
      <p:sp>
        <p:nvSpPr>
          <p:cNvPr id="76" name="object 76" descr=""/>
          <p:cNvSpPr/>
          <p:nvPr/>
        </p:nvSpPr>
        <p:spPr>
          <a:xfrm>
            <a:off x="6989064" y="3374135"/>
            <a:ext cx="1438910" cy="277495"/>
          </a:xfrm>
          <a:custGeom>
            <a:avLst/>
            <a:gdLst/>
            <a:ahLst/>
            <a:cxnLst/>
            <a:rect l="l" t="t" r="r" b="b"/>
            <a:pathLst>
              <a:path w="1438909" h="277495">
                <a:moveTo>
                  <a:pt x="1438655" y="0"/>
                </a:moveTo>
                <a:lnTo>
                  <a:pt x="0" y="0"/>
                </a:lnTo>
                <a:lnTo>
                  <a:pt x="0" y="277368"/>
                </a:lnTo>
                <a:lnTo>
                  <a:pt x="1438655" y="277368"/>
                </a:lnTo>
                <a:lnTo>
                  <a:pt x="1438655" y="0"/>
                </a:lnTo>
                <a:close/>
              </a:path>
            </a:pathLst>
          </a:custGeom>
          <a:solidFill>
            <a:srgbClr val="F1F1F1"/>
          </a:solidFill>
        </p:spPr>
        <p:txBody>
          <a:bodyPr wrap="square" lIns="0" tIns="0" rIns="0" bIns="0" rtlCol="0"/>
          <a:lstStyle/>
          <a:p/>
        </p:txBody>
      </p:sp>
      <p:sp>
        <p:nvSpPr>
          <p:cNvPr id="77" name="object 77" descr=""/>
          <p:cNvSpPr txBox="1"/>
          <p:nvPr/>
        </p:nvSpPr>
        <p:spPr>
          <a:xfrm>
            <a:off x="7117460" y="3403472"/>
            <a:ext cx="1183640" cy="208279"/>
          </a:xfrm>
          <a:prstGeom prst="rect">
            <a:avLst/>
          </a:prstGeom>
        </p:spPr>
        <p:txBody>
          <a:bodyPr wrap="square" lIns="0" tIns="12700" rIns="0" bIns="0" rtlCol="0" vert="horz">
            <a:spAutoFit/>
          </a:bodyPr>
          <a:lstStyle/>
          <a:p>
            <a:pPr marL="12700">
              <a:lnSpc>
                <a:spcPct val="100000"/>
              </a:lnSpc>
              <a:spcBef>
                <a:spcPts val="100"/>
              </a:spcBef>
            </a:pPr>
            <a:r>
              <a:rPr dirty="0" sz="1200" b="1">
                <a:latin typeface="Microsoft JhengHei"/>
                <a:cs typeface="Microsoft JhengHei"/>
              </a:rPr>
              <a:t>至少3</a:t>
            </a:r>
            <a:r>
              <a:rPr dirty="0" sz="1200" spc="-10" b="1">
                <a:latin typeface="Microsoft JhengHei"/>
                <a:cs typeface="Microsoft JhengHei"/>
              </a:rPr>
              <a:t>位委員組成</a:t>
            </a:r>
            <a:endParaRPr sz="1200">
              <a:latin typeface="Microsoft JhengHei"/>
              <a:cs typeface="Microsoft JhengHei"/>
            </a:endParaRPr>
          </a:p>
        </p:txBody>
      </p:sp>
      <p:grpSp>
        <p:nvGrpSpPr>
          <p:cNvPr id="78" name="object 78" descr=""/>
          <p:cNvGrpSpPr/>
          <p:nvPr/>
        </p:nvGrpSpPr>
        <p:grpSpPr>
          <a:xfrm>
            <a:off x="2394204" y="1024140"/>
            <a:ext cx="2063750" cy="511809"/>
            <a:chOff x="2394204" y="1024140"/>
            <a:chExt cx="2063750" cy="511809"/>
          </a:xfrm>
        </p:grpSpPr>
        <p:sp>
          <p:nvSpPr>
            <p:cNvPr id="79" name="object 79" descr=""/>
            <p:cNvSpPr/>
            <p:nvPr/>
          </p:nvSpPr>
          <p:spPr>
            <a:xfrm>
              <a:off x="2394204" y="1056131"/>
              <a:ext cx="2063750" cy="360045"/>
            </a:xfrm>
            <a:custGeom>
              <a:avLst/>
              <a:gdLst/>
              <a:ahLst/>
              <a:cxnLst/>
              <a:rect l="l" t="t" r="r" b="b"/>
              <a:pathLst>
                <a:path w="2063750" h="360044">
                  <a:moveTo>
                    <a:pt x="2063495" y="0"/>
                  </a:moveTo>
                  <a:lnTo>
                    <a:pt x="0" y="0"/>
                  </a:lnTo>
                  <a:lnTo>
                    <a:pt x="0" y="359663"/>
                  </a:lnTo>
                  <a:lnTo>
                    <a:pt x="2063495" y="359663"/>
                  </a:lnTo>
                  <a:lnTo>
                    <a:pt x="2063495" y="0"/>
                  </a:lnTo>
                  <a:close/>
                </a:path>
              </a:pathLst>
            </a:custGeom>
            <a:solidFill>
              <a:srgbClr val="2E5496"/>
            </a:solidFill>
          </p:spPr>
          <p:txBody>
            <a:bodyPr wrap="square" lIns="0" tIns="0" rIns="0" bIns="0" rtlCol="0"/>
            <a:lstStyle/>
            <a:p/>
          </p:txBody>
        </p:sp>
        <p:pic>
          <p:nvPicPr>
            <p:cNvPr id="80" name="object 80" descr=""/>
            <p:cNvPicPr/>
            <p:nvPr/>
          </p:nvPicPr>
          <p:blipFill>
            <a:blip r:embed="rId7" cstate="print"/>
            <a:stretch>
              <a:fillRect/>
            </a:stretch>
          </p:blipFill>
          <p:spPr>
            <a:xfrm>
              <a:off x="2823972" y="1024140"/>
              <a:ext cx="1219962" cy="511289"/>
            </a:xfrm>
            <a:prstGeom prst="rect">
              <a:avLst/>
            </a:prstGeom>
          </p:spPr>
        </p:pic>
      </p:grpSp>
      <p:sp>
        <p:nvSpPr>
          <p:cNvPr id="81" name="object 81" descr=""/>
          <p:cNvSpPr txBox="1"/>
          <p:nvPr/>
        </p:nvSpPr>
        <p:spPr>
          <a:xfrm>
            <a:off x="1065072" y="1080642"/>
            <a:ext cx="2830195" cy="299720"/>
          </a:xfrm>
          <a:prstGeom prst="rect">
            <a:avLst/>
          </a:prstGeom>
        </p:spPr>
        <p:txBody>
          <a:bodyPr wrap="square" lIns="0" tIns="12700" rIns="0" bIns="0" rtlCol="0" vert="horz">
            <a:spAutoFit/>
          </a:bodyPr>
          <a:lstStyle/>
          <a:p>
            <a:pPr marL="12700">
              <a:lnSpc>
                <a:spcPct val="100000"/>
              </a:lnSpc>
              <a:spcBef>
                <a:spcPts val="100"/>
              </a:spcBef>
              <a:tabLst>
                <a:tab pos="1902460" algn="l"/>
              </a:tabLst>
            </a:pPr>
            <a:r>
              <a:rPr dirty="0" sz="1800" b="1">
                <a:solidFill>
                  <a:srgbClr val="FFFFFF"/>
                </a:solidFill>
                <a:latin typeface="Microsoft JhengHei"/>
                <a:cs typeface="Microsoft JhengHei"/>
              </a:rPr>
              <a:t>提出申</a:t>
            </a:r>
            <a:r>
              <a:rPr dirty="0" sz="1800" spc="-50" b="1">
                <a:solidFill>
                  <a:srgbClr val="FFFFFF"/>
                </a:solidFill>
                <a:latin typeface="Microsoft JhengHei"/>
                <a:cs typeface="Microsoft JhengHei"/>
              </a:rPr>
              <a:t>請</a:t>
            </a:r>
            <a:r>
              <a:rPr dirty="0" sz="1800" b="1">
                <a:solidFill>
                  <a:srgbClr val="FFFFFF"/>
                </a:solidFill>
                <a:latin typeface="Microsoft JhengHei"/>
                <a:cs typeface="Microsoft JhengHei"/>
              </a:rPr>
              <a:t>	形式審</a:t>
            </a:r>
            <a:r>
              <a:rPr dirty="0" sz="1800" spc="-50" b="1">
                <a:solidFill>
                  <a:srgbClr val="FFFFFF"/>
                </a:solidFill>
                <a:latin typeface="Microsoft JhengHei"/>
                <a:cs typeface="Microsoft JhengHei"/>
              </a:rPr>
              <a:t>查</a:t>
            </a:r>
            <a:endParaRPr sz="1800">
              <a:latin typeface="Microsoft JhengHei"/>
              <a:cs typeface="Microsoft JhengHei"/>
            </a:endParaRPr>
          </a:p>
        </p:txBody>
      </p:sp>
      <p:grpSp>
        <p:nvGrpSpPr>
          <p:cNvPr id="82" name="object 82" descr=""/>
          <p:cNvGrpSpPr/>
          <p:nvPr/>
        </p:nvGrpSpPr>
        <p:grpSpPr>
          <a:xfrm>
            <a:off x="7703819" y="3480815"/>
            <a:ext cx="1898650" cy="1932939"/>
            <a:chOff x="7703819" y="3480815"/>
            <a:chExt cx="1898650" cy="1932939"/>
          </a:xfrm>
        </p:grpSpPr>
        <p:sp>
          <p:nvSpPr>
            <p:cNvPr id="83" name="object 83" descr=""/>
            <p:cNvSpPr/>
            <p:nvPr/>
          </p:nvSpPr>
          <p:spPr>
            <a:xfrm>
              <a:off x="7703819" y="5029199"/>
              <a:ext cx="62865" cy="58419"/>
            </a:xfrm>
            <a:custGeom>
              <a:avLst/>
              <a:gdLst/>
              <a:ahLst/>
              <a:cxnLst/>
              <a:rect l="l" t="t" r="r" b="b"/>
              <a:pathLst>
                <a:path w="62865" h="58420">
                  <a:moveTo>
                    <a:pt x="31241" y="0"/>
                  </a:moveTo>
                  <a:lnTo>
                    <a:pt x="19073" y="2274"/>
                  </a:lnTo>
                  <a:lnTo>
                    <a:pt x="9144" y="8477"/>
                  </a:lnTo>
                  <a:lnTo>
                    <a:pt x="2452" y="17680"/>
                  </a:lnTo>
                  <a:lnTo>
                    <a:pt x="0" y="28956"/>
                  </a:lnTo>
                  <a:lnTo>
                    <a:pt x="2452" y="40231"/>
                  </a:lnTo>
                  <a:lnTo>
                    <a:pt x="9143" y="49434"/>
                  </a:lnTo>
                  <a:lnTo>
                    <a:pt x="19073" y="55637"/>
                  </a:lnTo>
                  <a:lnTo>
                    <a:pt x="31241" y="57912"/>
                  </a:lnTo>
                  <a:lnTo>
                    <a:pt x="43410" y="55637"/>
                  </a:lnTo>
                  <a:lnTo>
                    <a:pt x="53339" y="49434"/>
                  </a:lnTo>
                  <a:lnTo>
                    <a:pt x="60031" y="40231"/>
                  </a:lnTo>
                  <a:lnTo>
                    <a:pt x="62483" y="28956"/>
                  </a:lnTo>
                  <a:lnTo>
                    <a:pt x="60031" y="17680"/>
                  </a:lnTo>
                  <a:lnTo>
                    <a:pt x="53339" y="8477"/>
                  </a:lnTo>
                  <a:lnTo>
                    <a:pt x="43410" y="2274"/>
                  </a:lnTo>
                  <a:lnTo>
                    <a:pt x="31241" y="0"/>
                  </a:lnTo>
                  <a:close/>
                </a:path>
              </a:pathLst>
            </a:custGeom>
            <a:solidFill>
              <a:srgbClr val="FFFFFF"/>
            </a:solidFill>
          </p:spPr>
          <p:txBody>
            <a:bodyPr wrap="square" lIns="0" tIns="0" rIns="0" bIns="0" rtlCol="0"/>
            <a:lstStyle/>
            <a:p/>
          </p:txBody>
        </p:sp>
        <p:sp>
          <p:nvSpPr>
            <p:cNvPr id="84" name="object 84" descr=""/>
            <p:cNvSpPr/>
            <p:nvPr/>
          </p:nvSpPr>
          <p:spPr>
            <a:xfrm>
              <a:off x="7772399" y="3480815"/>
              <a:ext cx="1830070" cy="1932939"/>
            </a:xfrm>
            <a:custGeom>
              <a:avLst/>
              <a:gdLst/>
              <a:ahLst/>
              <a:cxnLst/>
              <a:rect l="l" t="t" r="r" b="b"/>
              <a:pathLst>
                <a:path w="1830070" h="1932939">
                  <a:moveTo>
                    <a:pt x="1829943" y="0"/>
                  </a:moveTo>
                  <a:lnTo>
                    <a:pt x="1817243" y="0"/>
                  </a:lnTo>
                  <a:lnTo>
                    <a:pt x="1817243" y="50800"/>
                  </a:lnTo>
                  <a:lnTo>
                    <a:pt x="1829943" y="50800"/>
                  </a:lnTo>
                  <a:lnTo>
                    <a:pt x="1829943" y="0"/>
                  </a:lnTo>
                  <a:close/>
                </a:path>
                <a:path w="1830070" h="1932939">
                  <a:moveTo>
                    <a:pt x="1829943" y="88900"/>
                  </a:moveTo>
                  <a:lnTo>
                    <a:pt x="1817243" y="88900"/>
                  </a:lnTo>
                  <a:lnTo>
                    <a:pt x="1817243" y="139700"/>
                  </a:lnTo>
                  <a:lnTo>
                    <a:pt x="1829943" y="139700"/>
                  </a:lnTo>
                  <a:lnTo>
                    <a:pt x="1829943" y="88900"/>
                  </a:lnTo>
                  <a:close/>
                </a:path>
                <a:path w="1830070" h="1932939">
                  <a:moveTo>
                    <a:pt x="1829943" y="177800"/>
                  </a:moveTo>
                  <a:lnTo>
                    <a:pt x="1817243" y="177800"/>
                  </a:lnTo>
                  <a:lnTo>
                    <a:pt x="1817243" y="228600"/>
                  </a:lnTo>
                  <a:lnTo>
                    <a:pt x="1829943" y="228600"/>
                  </a:lnTo>
                  <a:lnTo>
                    <a:pt x="1829943" y="177800"/>
                  </a:lnTo>
                  <a:close/>
                </a:path>
                <a:path w="1830070" h="1932939">
                  <a:moveTo>
                    <a:pt x="1829943" y="266700"/>
                  </a:moveTo>
                  <a:lnTo>
                    <a:pt x="1817243" y="266700"/>
                  </a:lnTo>
                  <a:lnTo>
                    <a:pt x="1817243" y="317500"/>
                  </a:lnTo>
                  <a:lnTo>
                    <a:pt x="1829943" y="317500"/>
                  </a:lnTo>
                  <a:lnTo>
                    <a:pt x="1829943" y="266700"/>
                  </a:lnTo>
                  <a:close/>
                </a:path>
                <a:path w="1830070" h="1932939">
                  <a:moveTo>
                    <a:pt x="1829943" y="355600"/>
                  </a:moveTo>
                  <a:lnTo>
                    <a:pt x="1817243" y="355600"/>
                  </a:lnTo>
                  <a:lnTo>
                    <a:pt x="1817243" y="406400"/>
                  </a:lnTo>
                  <a:lnTo>
                    <a:pt x="1829943" y="406400"/>
                  </a:lnTo>
                  <a:lnTo>
                    <a:pt x="1829943" y="355600"/>
                  </a:lnTo>
                  <a:close/>
                </a:path>
                <a:path w="1830070" h="1932939">
                  <a:moveTo>
                    <a:pt x="1829943" y="444500"/>
                  </a:moveTo>
                  <a:lnTo>
                    <a:pt x="1817243" y="444500"/>
                  </a:lnTo>
                  <a:lnTo>
                    <a:pt x="1817243" y="495300"/>
                  </a:lnTo>
                  <a:lnTo>
                    <a:pt x="1829943" y="495300"/>
                  </a:lnTo>
                  <a:lnTo>
                    <a:pt x="1829943" y="444500"/>
                  </a:lnTo>
                  <a:close/>
                </a:path>
                <a:path w="1830070" h="1932939">
                  <a:moveTo>
                    <a:pt x="1829943" y="533400"/>
                  </a:moveTo>
                  <a:lnTo>
                    <a:pt x="1817243" y="533400"/>
                  </a:lnTo>
                  <a:lnTo>
                    <a:pt x="1817243" y="584200"/>
                  </a:lnTo>
                  <a:lnTo>
                    <a:pt x="1829943" y="584200"/>
                  </a:lnTo>
                  <a:lnTo>
                    <a:pt x="1829943" y="533400"/>
                  </a:lnTo>
                  <a:close/>
                </a:path>
                <a:path w="1830070" h="1932939">
                  <a:moveTo>
                    <a:pt x="1829943" y="622300"/>
                  </a:moveTo>
                  <a:lnTo>
                    <a:pt x="1817243" y="622300"/>
                  </a:lnTo>
                  <a:lnTo>
                    <a:pt x="1817243" y="673100"/>
                  </a:lnTo>
                  <a:lnTo>
                    <a:pt x="1829943" y="673100"/>
                  </a:lnTo>
                  <a:lnTo>
                    <a:pt x="1829943" y="622300"/>
                  </a:lnTo>
                  <a:close/>
                </a:path>
                <a:path w="1830070" h="1932939">
                  <a:moveTo>
                    <a:pt x="1829943" y="711200"/>
                  </a:moveTo>
                  <a:lnTo>
                    <a:pt x="1817243" y="711200"/>
                  </a:lnTo>
                  <a:lnTo>
                    <a:pt x="1817243" y="762000"/>
                  </a:lnTo>
                  <a:lnTo>
                    <a:pt x="1829943" y="762000"/>
                  </a:lnTo>
                  <a:lnTo>
                    <a:pt x="1829943" y="711200"/>
                  </a:lnTo>
                  <a:close/>
                </a:path>
                <a:path w="1830070" h="1932939">
                  <a:moveTo>
                    <a:pt x="1829943" y="800100"/>
                  </a:moveTo>
                  <a:lnTo>
                    <a:pt x="1817243" y="800100"/>
                  </a:lnTo>
                  <a:lnTo>
                    <a:pt x="1817243" y="850900"/>
                  </a:lnTo>
                  <a:lnTo>
                    <a:pt x="1829943" y="850900"/>
                  </a:lnTo>
                  <a:lnTo>
                    <a:pt x="1829943" y="800100"/>
                  </a:lnTo>
                  <a:close/>
                </a:path>
                <a:path w="1830070" h="1932939">
                  <a:moveTo>
                    <a:pt x="1829943" y="889000"/>
                  </a:moveTo>
                  <a:lnTo>
                    <a:pt x="1817243" y="889000"/>
                  </a:lnTo>
                  <a:lnTo>
                    <a:pt x="1817243" y="939800"/>
                  </a:lnTo>
                  <a:lnTo>
                    <a:pt x="1829943" y="939800"/>
                  </a:lnTo>
                  <a:lnTo>
                    <a:pt x="1829943" y="889000"/>
                  </a:lnTo>
                  <a:close/>
                </a:path>
                <a:path w="1830070" h="1932939">
                  <a:moveTo>
                    <a:pt x="1829943" y="977900"/>
                  </a:moveTo>
                  <a:lnTo>
                    <a:pt x="1817243" y="977900"/>
                  </a:lnTo>
                  <a:lnTo>
                    <a:pt x="1817243" y="1028700"/>
                  </a:lnTo>
                  <a:lnTo>
                    <a:pt x="1829943" y="1028700"/>
                  </a:lnTo>
                  <a:lnTo>
                    <a:pt x="1829943" y="977900"/>
                  </a:lnTo>
                  <a:close/>
                </a:path>
                <a:path w="1830070" h="1932939">
                  <a:moveTo>
                    <a:pt x="1829943" y="1066800"/>
                  </a:moveTo>
                  <a:lnTo>
                    <a:pt x="1817243" y="1066800"/>
                  </a:lnTo>
                  <a:lnTo>
                    <a:pt x="1817243" y="1117600"/>
                  </a:lnTo>
                  <a:lnTo>
                    <a:pt x="1829943" y="1117600"/>
                  </a:lnTo>
                  <a:lnTo>
                    <a:pt x="1829943" y="1066800"/>
                  </a:lnTo>
                  <a:close/>
                </a:path>
                <a:path w="1830070" h="1932939">
                  <a:moveTo>
                    <a:pt x="1829943" y="1155700"/>
                  </a:moveTo>
                  <a:lnTo>
                    <a:pt x="1817243" y="1155700"/>
                  </a:lnTo>
                  <a:lnTo>
                    <a:pt x="1817243" y="1206500"/>
                  </a:lnTo>
                  <a:lnTo>
                    <a:pt x="1829943" y="1206500"/>
                  </a:lnTo>
                  <a:lnTo>
                    <a:pt x="1829943" y="1155700"/>
                  </a:lnTo>
                  <a:close/>
                </a:path>
                <a:path w="1830070" h="1932939">
                  <a:moveTo>
                    <a:pt x="1829943" y="1244600"/>
                  </a:moveTo>
                  <a:lnTo>
                    <a:pt x="1817243" y="1244600"/>
                  </a:lnTo>
                  <a:lnTo>
                    <a:pt x="1817243" y="1295400"/>
                  </a:lnTo>
                  <a:lnTo>
                    <a:pt x="1829943" y="1295400"/>
                  </a:lnTo>
                  <a:lnTo>
                    <a:pt x="1829943" y="1244600"/>
                  </a:lnTo>
                  <a:close/>
                </a:path>
                <a:path w="1830070" h="1932939">
                  <a:moveTo>
                    <a:pt x="1829943" y="1333500"/>
                  </a:moveTo>
                  <a:lnTo>
                    <a:pt x="1817243" y="1333500"/>
                  </a:lnTo>
                  <a:lnTo>
                    <a:pt x="1817243" y="1384300"/>
                  </a:lnTo>
                  <a:lnTo>
                    <a:pt x="1829943" y="1384300"/>
                  </a:lnTo>
                  <a:lnTo>
                    <a:pt x="1829943" y="1333500"/>
                  </a:lnTo>
                  <a:close/>
                </a:path>
                <a:path w="1830070" h="1932939">
                  <a:moveTo>
                    <a:pt x="1829943" y="1422400"/>
                  </a:moveTo>
                  <a:lnTo>
                    <a:pt x="1817243" y="1422400"/>
                  </a:lnTo>
                  <a:lnTo>
                    <a:pt x="1817243" y="1473200"/>
                  </a:lnTo>
                  <a:lnTo>
                    <a:pt x="1829943" y="1473200"/>
                  </a:lnTo>
                  <a:lnTo>
                    <a:pt x="1829943" y="1422400"/>
                  </a:lnTo>
                  <a:close/>
                </a:path>
                <a:path w="1830070" h="1932939">
                  <a:moveTo>
                    <a:pt x="1829943" y="1511300"/>
                  </a:moveTo>
                  <a:lnTo>
                    <a:pt x="1817243" y="1511300"/>
                  </a:lnTo>
                  <a:lnTo>
                    <a:pt x="1817243" y="1562100"/>
                  </a:lnTo>
                  <a:lnTo>
                    <a:pt x="1829943" y="1562100"/>
                  </a:lnTo>
                  <a:lnTo>
                    <a:pt x="1829943" y="1511300"/>
                  </a:lnTo>
                  <a:close/>
                </a:path>
                <a:path w="1830070" h="1932939">
                  <a:moveTo>
                    <a:pt x="1829943" y="1600200"/>
                  </a:moveTo>
                  <a:lnTo>
                    <a:pt x="1817243" y="1600200"/>
                  </a:lnTo>
                  <a:lnTo>
                    <a:pt x="1817243" y="1651000"/>
                  </a:lnTo>
                  <a:lnTo>
                    <a:pt x="1829943" y="1651000"/>
                  </a:lnTo>
                  <a:lnTo>
                    <a:pt x="1829943" y="1600200"/>
                  </a:lnTo>
                  <a:close/>
                </a:path>
                <a:path w="1830070" h="1932939">
                  <a:moveTo>
                    <a:pt x="1829943" y="1689100"/>
                  </a:moveTo>
                  <a:lnTo>
                    <a:pt x="1817243" y="1689100"/>
                  </a:lnTo>
                  <a:lnTo>
                    <a:pt x="1817243" y="1739900"/>
                  </a:lnTo>
                  <a:lnTo>
                    <a:pt x="1829943" y="1739900"/>
                  </a:lnTo>
                  <a:lnTo>
                    <a:pt x="1829943" y="1689100"/>
                  </a:lnTo>
                  <a:close/>
                </a:path>
                <a:path w="1830070" h="1932939">
                  <a:moveTo>
                    <a:pt x="1829943" y="1778000"/>
                  </a:moveTo>
                  <a:lnTo>
                    <a:pt x="1817243" y="1778000"/>
                  </a:lnTo>
                  <a:lnTo>
                    <a:pt x="1817243" y="1828800"/>
                  </a:lnTo>
                  <a:lnTo>
                    <a:pt x="1829943" y="1828800"/>
                  </a:lnTo>
                  <a:lnTo>
                    <a:pt x="1829943" y="1778000"/>
                  </a:lnTo>
                  <a:close/>
                </a:path>
                <a:path w="1830070" h="1932939">
                  <a:moveTo>
                    <a:pt x="1818767" y="1855724"/>
                  </a:moveTo>
                  <a:lnTo>
                    <a:pt x="1767967" y="1855724"/>
                  </a:lnTo>
                  <a:lnTo>
                    <a:pt x="1767967" y="1868424"/>
                  </a:lnTo>
                  <a:lnTo>
                    <a:pt x="1818767" y="1868424"/>
                  </a:lnTo>
                  <a:lnTo>
                    <a:pt x="1818767" y="1855724"/>
                  </a:lnTo>
                  <a:close/>
                </a:path>
                <a:path w="1830070" h="1932939">
                  <a:moveTo>
                    <a:pt x="1729867" y="1855724"/>
                  </a:moveTo>
                  <a:lnTo>
                    <a:pt x="1679067" y="1855724"/>
                  </a:lnTo>
                  <a:lnTo>
                    <a:pt x="1679067" y="1868424"/>
                  </a:lnTo>
                  <a:lnTo>
                    <a:pt x="1729867" y="1868424"/>
                  </a:lnTo>
                  <a:lnTo>
                    <a:pt x="1729867" y="1855724"/>
                  </a:lnTo>
                  <a:close/>
                </a:path>
                <a:path w="1830070" h="1932939">
                  <a:moveTo>
                    <a:pt x="1640967" y="1855724"/>
                  </a:moveTo>
                  <a:lnTo>
                    <a:pt x="1590167" y="1855724"/>
                  </a:lnTo>
                  <a:lnTo>
                    <a:pt x="1590167" y="1868424"/>
                  </a:lnTo>
                  <a:lnTo>
                    <a:pt x="1640967" y="1868424"/>
                  </a:lnTo>
                  <a:lnTo>
                    <a:pt x="1640967" y="1855724"/>
                  </a:lnTo>
                  <a:close/>
                </a:path>
                <a:path w="1830070" h="1932939">
                  <a:moveTo>
                    <a:pt x="1552067" y="1855724"/>
                  </a:moveTo>
                  <a:lnTo>
                    <a:pt x="1501267" y="1855724"/>
                  </a:lnTo>
                  <a:lnTo>
                    <a:pt x="1501267" y="1868424"/>
                  </a:lnTo>
                  <a:lnTo>
                    <a:pt x="1552067" y="1868424"/>
                  </a:lnTo>
                  <a:lnTo>
                    <a:pt x="1552067" y="1855724"/>
                  </a:lnTo>
                  <a:close/>
                </a:path>
                <a:path w="1830070" h="1932939">
                  <a:moveTo>
                    <a:pt x="1463167" y="1855724"/>
                  </a:moveTo>
                  <a:lnTo>
                    <a:pt x="1412367" y="1855724"/>
                  </a:lnTo>
                  <a:lnTo>
                    <a:pt x="1412367" y="1868424"/>
                  </a:lnTo>
                  <a:lnTo>
                    <a:pt x="1463167" y="1868424"/>
                  </a:lnTo>
                  <a:lnTo>
                    <a:pt x="1463167" y="1855724"/>
                  </a:lnTo>
                  <a:close/>
                </a:path>
                <a:path w="1830070" h="1932939">
                  <a:moveTo>
                    <a:pt x="1374267" y="1855724"/>
                  </a:moveTo>
                  <a:lnTo>
                    <a:pt x="1323467" y="1855724"/>
                  </a:lnTo>
                  <a:lnTo>
                    <a:pt x="1323467" y="1868424"/>
                  </a:lnTo>
                  <a:lnTo>
                    <a:pt x="1374267" y="1868424"/>
                  </a:lnTo>
                  <a:lnTo>
                    <a:pt x="1374267" y="1855724"/>
                  </a:lnTo>
                  <a:close/>
                </a:path>
                <a:path w="1830070" h="1932939">
                  <a:moveTo>
                    <a:pt x="1285367" y="1855724"/>
                  </a:moveTo>
                  <a:lnTo>
                    <a:pt x="1234567" y="1855724"/>
                  </a:lnTo>
                  <a:lnTo>
                    <a:pt x="1234567" y="1868424"/>
                  </a:lnTo>
                  <a:lnTo>
                    <a:pt x="1285367" y="1868424"/>
                  </a:lnTo>
                  <a:lnTo>
                    <a:pt x="1285367" y="1855724"/>
                  </a:lnTo>
                  <a:close/>
                </a:path>
                <a:path w="1830070" h="1932939">
                  <a:moveTo>
                    <a:pt x="1196467" y="1855724"/>
                  </a:moveTo>
                  <a:lnTo>
                    <a:pt x="1145667" y="1855724"/>
                  </a:lnTo>
                  <a:lnTo>
                    <a:pt x="1145667" y="1868424"/>
                  </a:lnTo>
                  <a:lnTo>
                    <a:pt x="1196467" y="1868424"/>
                  </a:lnTo>
                  <a:lnTo>
                    <a:pt x="1196467" y="1855724"/>
                  </a:lnTo>
                  <a:close/>
                </a:path>
                <a:path w="1830070" h="1932939">
                  <a:moveTo>
                    <a:pt x="1107567" y="1855724"/>
                  </a:moveTo>
                  <a:lnTo>
                    <a:pt x="1056767" y="1855724"/>
                  </a:lnTo>
                  <a:lnTo>
                    <a:pt x="1056767" y="1868424"/>
                  </a:lnTo>
                  <a:lnTo>
                    <a:pt x="1107567" y="1868424"/>
                  </a:lnTo>
                  <a:lnTo>
                    <a:pt x="1107567" y="1855724"/>
                  </a:lnTo>
                  <a:close/>
                </a:path>
                <a:path w="1830070" h="1932939">
                  <a:moveTo>
                    <a:pt x="1018667" y="1855724"/>
                  </a:moveTo>
                  <a:lnTo>
                    <a:pt x="967867" y="1855724"/>
                  </a:lnTo>
                  <a:lnTo>
                    <a:pt x="967867" y="1868424"/>
                  </a:lnTo>
                  <a:lnTo>
                    <a:pt x="1018667" y="1868424"/>
                  </a:lnTo>
                  <a:lnTo>
                    <a:pt x="1018667" y="1855724"/>
                  </a:lnTo>
                  <a:close/>
                </a:path>
                <a:path w="1830070" h="1932939">
                  <a:moveTo>
                    <a:pt x="929767" y="1855724"/>
                  </a:moveTo>
                  <a:lnTo>
                    <a:pt x="878967" y="1855724"/>
                  </a:lnTo>
                  <a:lnTo>
                    <a:pt x="878967" y="1868424"/>
                  </a:lnTo>
                  <a:lnTo>
                    <a:pt x="929767" y="1868424"/>
                  </a:lnTo>
                  <a:lnTo>
                    <a:pt x="929767" y="1855724"/>
                  </a:lnTo>
                  <a:close/>
                </a:path>
                <a:path w="1830070" h="1932939">
                  <a:moveTo>
                    <a:pt x="840867" y="1855724"/>
                  </a:moveTo>
                  <a:lnTo>
                    <a:pt x="790067" y="1855724"/>
                  </a:lnTo>
                  <a:lnTo>
                    <a:pt x="790067" y="1868424"/>
                  </a:lnTo>
                  <a:lnTo>
                    <a:pt x="840867" y="1868424"/>
                  </a:lnTo>
                  <a:lnTo>
                    <a:pt x="840867" y="1855724"/>
                  </a:lnTo>
                  <a:close/>
                </a:path>
                <a:path w="1830070" h="1932939">
                  <a:moveTo>
                    <a:pt x="751967" y="1855724"/>
                  </a:moveTo>
                  <a:lnTo>
                    <a:pt x="701167" y="1855724"/>
                  </a:lnTo>
                  <a:lnTo>
                    <a:pt x="701167" y="1868424"/>
                  </a:lnTo>
                  <a:lnTo>
                    <a:pt x="751967" y="1868424"/>
                  </a:lnTo>
                  <a:lnTo>
                    <a:pt x="751967" y="1855724"/>
                  </a:lnTo>
                  <a:close/>
                </a:path>
                <a:path w="1830070" h="1932939">
                  <a:moveTo>
                    <a:pt x="663067" y="1855724"/>
                  </a:moveTo>
                  <a:lnTo>
                    <a:pt x="612267" y="1855724"/>
                  </a:lnTo>
                  <a:lnTo>
                    <a:pt x="612267" y="1868424"/>
                  </a:lnTo>
                  <a:lnTo>
                    <a:pt x="663067" y="1868424"/>
                  </a:lnTo>
                  <a:lnTo>
                    <a:pt x="663067" y="1855724"/>
                  </a:lnTo>
                  <a:close/>
                </a:path>
                <a:path w="1830070" h="1932939">
                  <a:moveTo>
                    <a:pt x="574167" y="1855724"/>
                  </a:moveTo>
                  <a:lnTo>
                    <a:pt x="523367" y="1855724"/>
                  </a:lnTo>
                  <a:lnTo>
                    <a:pt x="523367" y="1868424"/>
                  </a:lnTo>
                  <a:lnTo>
                    <a:pt x="574167" y="1868424"/>
                  </a:lnTo>
                  <a:lnTo>
                    <a:pt x="574167" y="1855724"/>
                  </a:lnTo>
                  <a:close/>
                </a:path>
                <a:path w="1830070" h="1932939">
                  <a:moveTo>
                    <a:pt x="485267" y="1855724"/>
                  </a:moveTo>
                  <a:lnTo>
                    <a:pt x="434467" y="1855724"/>
                  </a:lnTo>
                  <a:lnTo>
                    <a:pt x="434467" y="1868424"/>
                  </a:lnTo>
                  <a:lnTo>
                    <a:pt x="485267" y="1868424"/>
                  </a:lnTo>
                  <a:lnTo>
                    <a:pt x="485267" y="1855724"/>
                  </a:lnTo>
                  <a:close/>
                </a:path>
                <a:path w="1830070" h="1932939">
                  <a:moveTo>
                    <a:pt x="396367" y="1855724"/>
                  </a:moveTo>
                  <a:lnTo>
                    <a:pt x="345567" y="1855724"/>
                  </a:lnTo>
                  <a:lnTo>
                    <a:pt x="345567" y="1868424"/>
                  </a:lnTo>
                  <a:lnTo>
                    <a:pt x="396367" y="1868424"/>
                  </a:lnTo>
                  <a:lnTo>
                    <a:pt x="396367" y="1855724"/>
                  </a:lnTo>
                  <a:close/>
                </a:path>
                <a:path w="1830070" h="1932939">
                  <a:moveTo>
                    <a:pt x="307467" y="1855724"/>
                  </a:moveTo>
                  <a:lnTo>
                    <a:pt x="256667" y="1855724"/>
                  </a:lnTo>
                  <a:lnTo>
                    <a:pt x="256667" y="1868424"/>
                  </a:lnTo>
                  <a:lnTo>
                    <a:pt x="307467" y="1868424"/>
                  </a:lnTo>
                  <a:lnTo>
                    <a:pt x="307467" y="1855724"/>
                  </a:lnTo>
                  <a:close/>
                </a:path>
                <a:path w="1830070" h="1932939">
                  <a:moveTo>
                    <a:pt x="218567" y="1855724"/>
                  </a:moveTo>
                  <a:lnTo>
                    <a:pt x="167767" y="1855724"/>
                  </a:lnTo>
                  <a:lnTo>
                    <a:pt x="167767" y="1868424"/>
                  </a:lnTo>
                  <a:lnTo>
                    <a:pt x="218567" y="1868424"/>
                  </a:lnTo>
                  <a:lnTo>
                    <a:pt x="218567" y="1855724"/>
                  </a:lnTo>
                  <a:close/>
                </a:path>
                <a:path w="1830070" h="1932939">
                  <a:moveTo>
                    <a:pt x="84708" y="1791462"/>
                  </a:moveTo>
                  <a:lnTo>
                    <a:pt x="82042" y="1793621"/>
                  </a:lnTo>
                  <a:lnTo>
                    <a:pt x="0" y="1862074"/>
                  </a:lnTo>
                  <a:lnTo>
                    <a:pt x="82042" y="1930400"/>
                  </a:lnTo>
                  <a:lnTo>
                    <a:pt x="84708" y="1932686"/>
                  </a:lnTo>
                  <a:lnTo>
                    <a:pt x="88773" y="1932305"/>
                  </a:lnTo>
                  <a:lnTo>
                    <a:pt x="90931" y="1929638"/>
                  </a:lnTo>
                  <a:lnTo>
                    <a:pt x="93218" y="1926971"/>
                  </a:lnTo>
                  <a:lnTo>
                    <a:pt x="92836" y="1922907"/>
                  </a:lnTo>
                  <a:lnTo>
                    <a:pt x="90170" y="1920621"/>
                  </a:lnTo>
                  <a:lnTo>
                    <a:pt x="27533" y="1868424"/>
                  </a:lnTo>
                  <a:lnTo>
                    <a:pt x="9905" y="1868424"/>
                  </a:lnTo>
                  <a:lnTo>
                    <a:pt x="9905" y="1855724"/>
                  </a:lnTo>
                  <a:lnTo>
                    <a:pt x="27381" y="1855724"/>
                  </a:lnTo>
                  <a:lnTo>
                    <a:pt x="90170" y="1803400"/>
                  </a:lnTo>
                  <a:lnTo>
                    <a:pt x="92836" y="1801241"/>
                  </a:lnTo>
                  <a:lnTo>
                    <a:pt x="93218" y="1797177"/>
                  </a:lnTo>
                  <a:lnTo>
                    <a:pt x="90931" y="1794510"/>
                  </a:lnTo>
                  <a:lnTo>
                    <a:pt x="88773" y="1791843"/>
                  </a:lnTo>
                  <a:lnTo>
                    <a:pt x="84708" y="1791462"/>
                  </a:lnTo>
                  <a:close/>
                </a:path>
                <a:path w="1830070" h="1932939">
                  <a:moveTo>
                    <a:pt x="27381" y="1855724"/>
                  </a:moveTo>
                  <a:lnTo>
                    <a:pt x="9905" y="1855724"/>
                  </a:lnTo>
                  <a:lnTo>
                    <a:pt x="9905" y="1868424"/>
                  </a:lnTo>
                  <a:lnTo>
                    <a:pt x="27533" y="1868424"/>
                  </a:lnTo>
                  <a:lnTo>
                    <a:pt x="25704" y="1866900"/>
                  </a:lnTo>
                  <a:lnTo>
                    <a:pt x="13970" y="1866900"/>
                  </a:lnTo>
                  <a:lnTo>
                    <a:pt x="13970" y="1857121"/>
                  </a:lnTo>
                  <a:lnTo>
                    <a:pt x="25704" y="1857121"/>
                  </a:lnTo>
                  <a:lnTo>
                    <a:pt x="27381" y="1855724"/>
                  </a:lnTo>
                  <a:close/>
                </a:path>
                <a:path w="1830070" h="1932939">
                  <a:moveTo>
                    <a:pt x="40767" y="1855724"/>
                  </a:moveTo>
                  <a:lnTo>
                    <a:pt x="27381" y="1855724"/>
                  </a:lnTo>
                  <a:lnTo>
                    <a:pt x="19837" y="1862010"/>
                  </a:lnTo>
                  <a:lnTo>
                    <a:pt x="27533" y="1868424"/>
                  </a:lnTo>
                  <a:lnTo>
                    <a:pt x="40767" y="1868424"/>
                  </a:lnTo>
                  <a:lnTo>
                    <a:pt x="40767" y="1855724"/>
                  </a:lnTo>
                  <a:close/>
                </a:path>
                <a:path w="1830070" h="1932939">
                  <a:moveTo>
                    <a:pt x="129667" y="1855724"/>
                  </a:moveTo>
                  <a:lnTo>
                    <a:pt x="78867" y="1855724"/>
                  </a:lnTo>
                  <a:lnTo>
                    <a:pt x="78867" y="1868424"/>
                  </a:lnTo>
                  <a:lnTo>
                    <a:pt x="129667" y="1868424"/>
                  </a:lnTo>
                  <a:lnTo>
                    <a:pt x="129667" y="1855724"/>
                  </a:lnTo>
                  <a:close/>
                </a:path>
                <a:path w="1830070" h="1932939">
                  <a:moveTo>
                    <a:pt x="13970" y="1857121"/>
                  </a:moveTo>
                  <a:lnTo>
                    <a:pt x="13970" y="1866900"/>
                  </a:lnTo>
                  <a:lnTo>
                    <a:pt x="19837" y="1862010"/>
                  </a:lnTo>
                  <a:lnTo>
                    <a:pt x="13970" y="1857121"/>
                  </a:lnTo>
                  <a:close/>
                </a:path>
                <a:path w="1830070" h="1932939">
                  <a:moveTo>
                    <a:pt x="19837" y="1862010"/>
                  </a:moveTo>
                  <a:lnTo>
                    <a:pt x="13970" y="1866900"/>
                  </a:lnTo>
                  <a:lnTo>
                    <a:pt x="25704" y="1866900"/>
                  </a:lnTo>
                  <a:lnTo>
                    <a:pt x="19837" y="1862010"/>
                  </a:lnTo>
                  <a:close/>
                </a:path>
                <a:path w="1830070" h="1932939">
                  <a:moveTo>
                    <a:pt x="25704" y="1857121"/>
                  </a:moveTo>
                  <a:lnTo>
                    <a:pt x="13970" y="1857121"/>
                  </a:lnTo>
                  <a:lnTo>
                    <a:pt x="19837" y="1862010"/>
                  </a:lnTo>
                  <a:lnTo>
                    <a:pt x="25704" y="1857121"/>
                  </a:lnTo>
                  <a:close/>
                </a:path>
              </a:pathLst>
            </a:custGeom>
            <a:solidFill>
              <a:srgbClr val="000000"/>
            </a:solidFill>
          </p:spPr>
          <p:txBody>
            <a:bodyPr wrap="square" lIns="0" tIns="0" rIns="0" bIns="0" rtlCol="0"/>
            <a:lstStyle/>
            <a:p/>
          </p:txBody>
        </p:sp>
      </p:grpSp>
      <p:sp>
        <p:nvSpPr>
          <p:cNvPr id="85" name="object 85" descr=""/>
          <p:cNvSpPr txBox="1"/>
          <p:nvPr/>
        </p:nvSpPr>
        <p:spPr>
          <a:xfrm>
            <a:off x="8086343" y="4969764"/>
            <a:ext cx="1141730" cy="277495"/>
          </a:xfrm>
          <a:prstGeom prst="rect">
            <a:avLst/>
          </a:prstGeom>
          <a:solidFill>
            <a:srgbClr val="F1F1F1"/>
          </a:solidFill>
        </p:spPr>
        <p:txBody>
          <a:bodyPr wrap="square" lIns="0" tIns="42545" rIns="0" bIns="0" rtlCol="0" vert="horz">
            <a:spAutoFit/>
          </a:bodyPr>
          <a:lstStyle/>
          <a:p>
            <a:pPr marL="113030">
              <a:lnSpc>
                <a:spcPct val="100000"/>
              </a:lnSpc>
              <a:spcBef>
                <a:spcPts val="335"/>
              </a:spcBef>
            </a:pPr>
            <a:r>
              <a:rPr dirty="0" sz="1200" spc="-10" b="1">
                <a:latin typeface="Microsoft JhengHei"/>
                <a:cs typeface="Microsoft JhengHei"/>
              </a:rPr>
              <a:t>退回小組再審</a:t>
            </a:r>
            <a:endParaRPr sz="1200">
              <a:latin typeface="Microsoft JhengHei"/>
              <a:cs typeface="Microsoft JhengHei"/>
            </a:endParaRPr>
          </a:p>
        </p:txBody>
      </p:sp>
      <p:sp>
        <p:nvSpPr>
          <p:cNvPr id="90" name="object 90"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29</a:t>
            </a:fld>
          </a:p>
        </p:txBody>
      </p:sp>
      <p:sp>
        <p:nvSpPr>
          <p:cNvPr id="91" name="object 91"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86" name="object 86" descr=""/>
          <p:cNvSpPr txBox="1"/>
          <p:nvPr/>
        </p:nvSpPr>
        <p:spPr>
          <a:xfrm>
            <a:off x="848055" y="5576722"/>
            <a:ext cx="10452735" cy="879475"/>
          </a:xfrm>
          <a:prstGeom prst="rect">
            <a:avLst/>
          </a:prstGeom>
        </p:spPr>
        <p:txBody>
          <a:bodyPr wrap="square" lIns="0" tIns="12700" rIns="0" bIns="0" rtlCol="0" vert="horz">
            <a:spAutoFit/>
          </a:bodyPr>
          <a:lstStyle/>
          <a:p>
            <a:pPr marL="299085" marR="5080" indent="-287020">
              <a:lnSpc>
                <a:spcPct val="100000"/>
              </a:lnSpc>
              <a:spcBef>
                <a:spcPts val="100"/>
              </a:spcBef>
              <a:buFont typeface="Wingdings"/>
              <a:buChar char=""/>
              <a:tabLst>
                <a:tab pos="299085" algn="l"/>
              </a:tabLst>
            </a:pPr>
            <a:r>
              <a:rPr dirty="0" sz="1400" spc="-15">
                <a:latin typeface="Microsoft JhengHei"/>
                <a:cs typeface="Microsoft JhengHei"/>
              </a:rPr>
              <a:t>中央主管機關受理本辦法相關申請事項，應依下列程序於</a:t>
            </a:r>
            <a:r>
              <a:rPr dirty="0" sz="1400" spc="-15" b="1">
                <a:latin typeface="Microsoft JhengHei"/>
                <a:cs typeface="Microsoft JhengHei"/>
              </a:rPr>
              <a:t>６個月內完成審查</a:t>
            </a:r>
            <a:r>
              <a:rPr dirty="0" sz="1400" spc="-15">
                <a:latin typeface="Microsoft JhengHei"/>
                <a:cs typeface="Microsoft JhengHei"/>
              </a:rPr>
              <a:t>，並將審查結果作成准駁之決定；未能完成者，</a:t>
            </a:r>
            <a:r>
              <a:rPr dirty="0" sz="1400" spc="-25" b="1">
                <a:latin typeface="Microsoft JhengHei"/>
                <a:cs typeface="Microsoft JhengHei"/>
              </a:rPr>
              <a:t>得延長</a:t>
            </a:r>
            <a:r>
              <a:rPr dirty="0" sz="1400" spc="-50" b="1">
                <a:latin typeface="Microsoft JhengHei"/>
                <a:cs typeface="Microsoft JhengHei"/>
              </a:rPr>
              <a:t> </a:t>
            </a:r>
            <a:r>
              <a:rPr dirty="0" sz="1400" b="1">
                <a:latin typeface="Microsoft JhengHei"/>
                <a:cs typeface="Microsoft JhengHei"/>
              </a:rPr>
              <a:t>６個月，並以１次為限</a:t>
            </a:r>
            <a:r>
              <a:rPr dirty="0" sz="1400" spc="-50">
                <a:latin typeface="Microsoft JhengHei"/>
                <a:cs typeface="Microsoft JhengHei"/>
              </a:rPr>
              <a:t>。</a:t>
            </a:r>
            <a:endParaRPr sz="1400">
              <a:latin typeface="Microsoft JhengHei"/>
              <a:cs typeface="Microsoft JhengHei"/>
            </a:endParaRPr>
          </a:p>
          <a:p>
            <a:pPr marL="299085" marR="7620" indent="-287020">
              <a:lnSpc>
                <a:spcPct val="100000"/>
              </a:lnSpc>
              <a:buFont typeface="Wingdings"/>
              <a:buChar char=""/>
              <a:tabLst>
                <a:tab pos="299085" algn="l"/>
              </a:tabLst>
            </a:pPr>
            <a:r>
              <a:rPr dirty="0" sz="1400" spc="-20">
                <a:latin typeface="Microsoft JhengHei"/>
                <a:cs typeface="Microsoft JhengHei"/>
              </a:rPr>
              <a:t>中央主管機關審查前項提送資料，經形式審查不合規定或內容有欠缺，或實質審查內容資料須補正，應詳列補正所需資料，通知事</a:t>
            </a:r>
            <a:r>
              <a:rPr dirty="0" sz="1400" spc="-15">
                <a:latin typeface="Microsoft JhengHei"/>
                <a:cs typeface="Microsoft JhengHei"/>
              </a:rPr>
              <a:t>業或各級政府限期補正，補正日數不計入審查期間，</a:t>
            </a:r>
            <a:r>
              <a:rPr dirty="0" sz="1400" spc="-15" b="1">
                <a:latin typeface="Microsoft JhengHei"/>
                <a:cs typeface="Microsoft JhengHei"/>
              </a:rPr>
              <a:t>補正總日數不得超過６個月</a:t>
            </a:r>
            <a:r>
              <a:rPr dirty="0" sz="1400" spc="-20">
                <a:latin typeface="Microsoft JhengHei"/>
                <a:cs typeface="Microsoft JhengHei"/>
              </a:rPr>
              <a:t>；屆期未補正或補正仍不合規定者，予以駁回。</a:t>
            </a:r>
            <a:endParaRPr sz="1400">
              <a:latin typeface="Microsoft JhengHei"/>
              <a:cs typeface="Microsoft JhengHei"/>
            </a:endParaRPr>
          </a:p>
        </p:txBody>
      </p:sp>
      <p:sp>
        <p:nvSpPr>
          <p:cNvPr id="87" name="object 87" descr=""/>
          <p:cNvSpPr txBox="1"/>
          <p:nvPr/>
        </p:nvSpPr>
        <p:spPr>
          <a:xfrm>
            <a:off x="804672" y="3491484"/>
            <a:ext cx="1403985" cy="754380"/>
          </a:xfrm>
          <a:prstGeom prst="rect">
            <a:avLst/>
          </a:prstGeom>
          <a:solidFill>
            <a:srgbClr val="2D75B6"/>
          </a:solidFill>
          <a:ln w="12700">
            <a:solidFill>
              <a:srgbClr val="7E7E7E"/>
            </a:solidFill>
          </a:ln>
        </p:spPr>
        <p:txBody>
          <a:bodyPr wrap="square" lIns="0" tIns="5080" rIns="0" bIns="0" rtlCol="0" vert="horz">
            <a:spAutoFit/>
          </a:bodyPr>
          <a:lstStyle/>
          <a:p>
            <a:pPr marL="295275" marR="187325" indent="-100965">
              <a:lnSpc>
                <a:spcPct val="100000"/>
              </a:lnSpc>
              <a:spcBef>
                <a:spcPts val="40"/>
              </a:spcBef>
            </a:pPr>
            <a:r>
              <a:rPr dirty="0" sz="1600" spc="-30">
                <a:solidFill>
                  <a:srgbClr val="FFFFFF"/>
                </a:solidFill>
                <a:latin typeface="Microsoft JhengHei"/>
                <a:cs typeface="Microsoft JhengHei"/>
              </a:rPr>
              <a:t>新溫室氣體</a:t>
            </a:r>
            <a:r>
              <a:rPr dirty="0" sz="1600" spc="-35">
                <a:solidFill>
                  <a:srgbClr val="FFFFFF"/>
                </a:solidFill>
                <a:latin typeface="Microsoft JhengHei"/>
                <a:cs typeface="Microsoft JhengHei"/>
              </a:rPr>
              <a:t>減量方法審定申請</a:t>
            </a:r>
            <a:endParaRPr sz="1600">
              <a:latin typeface="Microsoft JhengHei"/>
              <a:cs typeface="Microsoft JhengHei"/>
            </a:endParaRPr>
          </a:p>
        </p:txBody>
      </p:sp>
      <p:sp>
        <p:nvSpPr>
          <p:cNvPr id="88" name="object 88" descr=""/>
          <p:cNvSpPr txBox="1"/>
          <p:nvPr/>
        </p:nvSpPr>
        <p:spPr>
          <a:xfrm>
            <a:off x="815339" y="4308347"/>
            <a:ext cx="1403985" cy="739140"/>
          </a:xfrm>
          <a:prstGeom prst="rect">
            <a:avLst/>
          </a:prstGeom>
          <a:solidFill>
            <a:srgbClr val="2D75B6"/>
          </a:solidFill>
          <a:ln w="12700">
            <a:solidFill>
              <a:srgbClr val="7E7E7E"/>
            </a:solidFill>
          </a:ln>
        </p:spPr>
        <p:txBody>
          <a:bodyPr wrap="square" lIns="0" tIns="6350" rIns="0" bIns="0" rtlCol="0" vert="horz">
            <a:spAutoFit/>
          </a:bodyPr>
          <a:lstStyle/>
          <a:p>
            <a:pPr marL="295910" marR="85725" indent="-203200">
              <a:lnSpc>
                <a:spcPts val="1920"/>
              </a:lnSpc>
              <a:spcBef>
                <a:spcPts val="50"/>
              </a:spcBef>
            </a:pPr>
            <a:r>
              <a:rPr dirty="0" sz="1600" spc="-30">
                <a:solidFill>
                  <a:srgbClr val="FFFFFF"/>
                </a:solidFill>
                <a:latin typeface="Microsoft JhengHei"/>
                <a:cs typeface="Microsoft JhengHei"/>
              </a:rPr>
              <a:t>既有溫室氣體</a:t>
            </a:r>
            <a:r>
              <a:rPr dirty="0" sz="1600" spc="-35">
                <a:solidFill>
                  <a:srgbClr val="FFFFFF"/>
                </a:solidFill>
                <a:latin typeface="Microsoft JhengHei"/>
                <a:cs typeface="Microsoft JhengHei"/>
              </a:rPr>
              <a:t>減量方法</a:t>
            </a:r>
            <a:r>
              <a:rPr dirty="0" sz="1600" spc="-50">
                <a:solidFill>
                  <a:srgbClr val="FFFFFF"/>
                </a:solidFill>
                <a:latin typeface="Microsoft JhengHei"/>
                <a:cs typeface="Microsoft JhengHei"/>
              </a:rPr>
              <a:t> </a:t>
            </a:r>
            <a:r>
              <a:rPr dirty="0" sz="1600" spc="-35">
                <a:solidFill>
                  <a:srgbClr val="FFFFFF"/>
                </a:solidFill>
                <a:latin typeface="Microsoft JhengHei"/>
                <a:cs typeface="Microsoft JhengHei"/>
              </a:rPr>
              <a:t>修訂申請</a:t>
            </a:r>
            <a:endParaRPr sz="1600">
              <a:latin typeface="Microsoft JhengHei"/>
              <a:cs typeface="Microsoft JhengHei"/>
            </a:endParaRPr>
          </a:p>
        </p:txBody>
      </p:sp>
      <p:sp>
        <p:nvSpPr>
          <p:cNvPr id="89" name="object 89" descr=""/>
          <p:cNvSpPr txBox="1"/>
          <p:nvPr/>
        </p:nvSpPr>
        <p:spPr>
          <a:xfrm>
            <a:off x="4916423" y="1424939"/>
            <a:ext cx="1562100" cy="467995"/>
          </a:xfrm>
          <a:prstGeom prst="rect">
            <a:avLst/>
          </a:prstGeom>
          <a:solidFill>
            <a:srgbClr val="F1F1F1"/>
          </a:solidFill>
        </p:spPr>
        <p:txBody>
          <a:bodyPr wrap="square" lIns="0" tIns="57785" rIns="0" bIns="0" rtlCol="0" vert="horz">
            <a:spAutoFit/>
          </a:bodyPr>
          <a:lstStyle/>
          <a:p>
            <a:pPr marL="91440">
              <a:lnSpc>
                <a:spcPct val="100000"/>
              </a:lnSpc>
              <a:spcBef>
                <a:spcPts val="455"/>
              </a:spcBef>
            </a:pPr>
            <a:r>
              <a:rPr dirty="0" sz="1200" spc="-15" b="1">
                <a:solidFill>
                  <a:srgbClr val="44536A"/>
                </a:solidFill>
                <a:latin typeface="Microsoft JhengHei"/>
                <a:cs typeface="Microsoft JhengHei"/>
              </a:rPr>
              <a:t>減量方法審定或修訂</a:t>
            </a:r>
            <a:endParaRPr sz="1200">
              <a:latin typeface="Microsoft JhengHei"/>
              <a:cs typeface="Microsoft JhengHei"/>
            </a:endParaRPr>
          </a:p>
          <a:p>
            <a:pPr marL="91440">
              <a:lnSpc>
                <a:spcPct val="100000"/>
              </a:lnSpc>
              <a:spcBef>
                <a:spcPts val="290"/>
              </a:spcBef>
            </a:pPr>
            <a:r>
              <a:rPr dirty="0" sz="1200" spc="-10" b="1">
                <a:solidFill>
                  <a:srgbClr val="44536A"/>
                </a:solidFill>
                <a:latin typeface="Microsoft JhengHei"/>
                <a:cs typeface="Microsoft JhengHei"/>
              </a:rPr>
              <a:t>則需公眾諮詢</a:t>
            </a:r>
            <a:endParaRPr sz="1200">
              <a:latin typeface="Microsoft JhengHei"/>
              <a:cs typeface="Microsoft JhengHe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撤銷專案及註銷額度之規定為何？</a:t>
            </a:r>
          </a:p>
        </p:txBody>
      </p:sp>
      <p:grpSp>
        <p:nvGrpSpPr>
          <p:cNvPr id="3" name="object 3" descr=""/>
          <p:cNvGrpSpPr/>
          <p:nvPr/>
        </p:nvGrpSpPr>
        <p:grpSpPr>
          <a:xfrm>
            <a:off x="803148" y="1255775"/>
            <a:ext cx="1023619" cy="464184"/>
            <a:chOff x="803148" y="1255775"/>
            <a:chExt cx="1023619" cy="464184"/>
          </a:xfrm>
        </p:grpSpPr>
        <p:sp>
          <p:nvSpPr>
            <p:cNvPr id="4" name="object 4" descr=""/>
            <p:cNvSpPr/>
            <p:nvPr/>
          </p:nvSpPr>
          <p:spPr>
            <a:xfrm>
              <a:off x="803148" y="1255775"/>
              <a:ext cx="1009015" cy="396240"/>
            </a:xfrm>
            <a:custGeom>
              <a:avLst/>
              <a:gdLst/>
              <a:ahLst/>
              <a:cxnLst/>
              <a:rect l="l" t="t" r="r" b="b"/>
              <a:pathLst>
                <a:path w="1009014" h="396239">
                  <a:moveTo>
                    <a:pt x="1008888" y="0"/>
                  </a:moveTo>
                  <a:lnTo>
                    <a:pt x="0" y="0"/>
                  </a:lnTo>
                  <a:lnTo>
                    <a:pt x="0" y="396239"/>
                  </a:lnTo>
                  <a:lnTo>
                    <a:pt x="1008888" y="396239"/>
                  </a:lnTo>
                  <a:lnTo>
                    <a:pt x="1008888" y="0"/>
                  </a:lnTo>
                  <a:close/>
                </a:path>
              </a:pathLst>
            </a:custGeom>
            <a:solidFill>
              <a:srgbClr val="81B113"/>
            </a:solidFill>
          </p:spPr>
          <p:txBody>
            <a:bodyPr wrap="square" lIns="0" tIns="0" rIns="0" bIns="0" rtlCol="0"/>
            <a:lstStyle/>
            <a:p/>
          </p:txBody>
        </p:sp>
        <p:pic>
          <p:nvPicPr>
            <p:cNvPr id="5" name="object 5" descr=""/>
            <p:cNvPicPr/>
            <p:nvPr/>
          </p:nvPicPr>
          <p:blipFill>
            <a:blip r:embed="rId2" cstate="print"/>
            <a:stretch>
              <a:fillRect/>
            </a:stretch>
          </p:blipFill>
          <p:spPr>
            <a:xfrm>
              <a:off x="806196" y="1264919"/>
              <a:ext cx="474713" cy="454913"/>
            </a:xfrm>
            <a:prstGeom prst="rect">
              <a:avLst/>
            </a:prstGeom>
          </p:spPr>
        </p:pic>
        <p:pic>
          <p:nvPicPr>
            <p:cNvPr id="6" name="object 6" descr=""/>
            <p:cNvPicPr/>
            <p:nvPr/>
          </p:nvPicPr>
          <p:blipFill>
            <a:blip r:embed="rId3" cstate="print"/>
            <a:stretch>
              <a:fillRect/>
            </a:stretch>
          </p:blipFill>
          <p:spPr>
            <a:xfrm>
              <a:off x="1060704" y="1264919"/>
              <a:ext cx="512838" cy="454913"/>
            </a:xfrm>
            <a:prstGeom prst="rect">
              <a:avLst/>
            </a:prstGeom>
          </p:spPr>
        </p:pic>
        <p:pic>
          <p:nvPicPr>
            <p:cNvPr id="7" name="object 7" descr=""/>
            <p:cNvPicPr/>
            <p:nvPr/>
          </p:nvPicPr>
          <p:blipFill>
            <a:blip r:embed="rId4" cstate="print"/>
            <a:stretch>
              <a:fillRect/>
            </a:stretch>
          </p:blipFill>
          <p:spPr>
            <a:xfrm>
              <a:off x="1351788" y="1264919"/>
              <a:ext cx="474713" cy="454913"/>
            </a:xfrm>
            <a:prstGeom prst="rect">
              <a:avLst/>
            </a:prstGeom>
          </p:spPr>
        </p:pic>
      </p:grpSp>
      <p:sp>
        <p:nvSpPr>
          <p:cNvPr id="8" name="object 8" descr=""/>
          <p:cNvSpPr txBox="1"/>
          <p:nvPr/>
        </p:nvSpPr>
        <p:spPr>
          <a:xfrm>
            <a:off x="803148" y="1255775"/>
            <a:ext cx="1009015" cy="396240"/>
          </a:xfrm>
          <a:prstGeom prst="rect">
            <a:avLst/>
          </a:prstGeom>
        </p:spPr>
        <p:txBody>
          <a:bodyPr wrap="square" lIns="0" tIns="69215" rIns="0" bIns="0" rtlCol="0" vert="horz">
            <a:spAutoFit/>
          </a:bodyPr>
          <a:lstStyle/>
          <a:p>
            <a:pPr marL="130175">
              <a:lnSpc>
                <a:spcPct val="100000"/>
              </a:lnSpc>
              <a:spcBef>
                <a:spcPts val="545"/>
              </a:spcBef>
            </a:pPr>
            <a:r>
              <a:rPr dirty="0" sz="1600" spc="-5" b="1">
                <a:solidFill>
                  <a:srgbClr val="FFFFFF"/>
                </a:solidFill>
                <a:latin typeface="Microsoft JhengHei"/>
                <a:cs typeface="Microsoft JhengHei"/>
              </a:rPr>
              <a:t>第 </a:t>
            </a:r>
            <a:r>
              <a:rPr dirty="0" sz="1600" b="1">
                <a:solidFill>
                  <a:srgbClr val="FFFFFF"/>
                </a:solidFill>
                <a:latin typeface="Microsoft JhengHei"/>
                <a:cs typeface="Microsoft JhengHei"/>
              </a:rPr>
              <a:t>20</a:t>
            </a:r>
            <a:r>
              <a:rPr dirty="0" sz="1600" spc="-35" b="1">
                <a:solidFill>
                  <a:srgbClr val="FFFFFF"/>
                </a:solidFill>
                <a:latin typeface="Microsoft JhengHei"/>
                <a:cs typeface="Microsoft JhengHei"/>
              </a:rPr>
              <a:t> 條</a:t>
            </a:r>
            <a:endParaRPr sz="1600">
              <a:latin typeface="Microsoft JhengHei"/>
              <a:cs typeface="Microsoft JhengHei"/>
            </a:endParaRPr>
          </a:p>
        </p:txBody>
      </p:sp>
      <p:sp>
        <p:nvSpPr>
          <p:cNvPr id="9" name="object 9" descr=""/>
          <p:cNvSpPr txBox="1">
            <a:spLocks noGrp="1"/>
          </p:cNvSpPr>
          <p:nvPr>
            <p:ph type="body" idx="1"/>
          </p:nvPr>
        </p:nvSpPr>
        <p:spPr>
          <a:prstGeom prst="rect"/>
        </p:spPr>
        <p:txBody>
          <a:bodyPr wrap="square" lIns="0" tIns="67945" rIns="0" bIns="0" rtlCol="0" vert="horz">
            <a:spAutoFit/>
          </a:bodyPr>
          <a:lstStyle/>
          <a:p>
            <a:pPr marL="12700">
              <a:lnSpc>
                <a:spcPct val="100000"/>
              </a:lnSpc>
              <a:spcBef>
                <a:spcPts val="535"/>
              </a:spcBef>
            </a:pPr>
            <a:r>
              <a:rPr dirty="0" spc="-10"/>
              <a:t>事業或各級政府執行自願減量專案有下列情形之一者，中央主管機關</a:t>
            </a:r>
            <a:r>
              <a:rPr dirty="0" u="sng" spc="-10" b="1">
                <a:solidFill>
                  <a:srgbClr val="0000CC"/>
                </a:solidFill>
                <a:uFill>
                  <a:solidFill>
                    <a:srgbClr val="0000CC"/>
                  </a:solidFill>
                </a:uFill>
                <a:latin typeface="Microsoft JhengHei"/>
                <a:cs typeface="Microsoft JhengHei"/>
              </a:rPr>
              <a:t>得</a:t>
            </a:r>
            <a:r>
              <a:rPr dirty="0" u="sng" spc="-10" b="1">
                <a:solidFill>
                  <a:srgbClr val="C00000"/>
                </a:solidFill>
                <a:uFill>
                  <a:solidFill>
                    <a:srgbClr val="0000CC"/>
                  </a:solidFill>
                </a:uFill>
                <a:latin typeface="Microsoft JhengHei"/>
                <a:cs typeface="Microsoft JhengHei"/>
              </a:rPr>
              <a:t>撤銷</a:t>
            </a:r>
            <a:r>
              <a:rPr dirty="0" u="sng" spc="-20" b="1">
                <a:solidFill>
                  <a:srgbClr val="0000CC"/>
                </a:solidFill>
                <a:uFill>
                  <a:solidFill>
                    <a:srgbClr val="0000CC"/>
                  </a:solidFill>
                </a:uFill>
                <a:latin typeface="Microsoft JhengHei"/>
                <a:cs typeface="Microsoft JhengHei"/>
              </a:rPr>
              <a:t>已註冊自願減量</a:t>
            </a:r>
          </a:p>
          <a:p>
            <a:pPr marL="12700">
              <a:lnSpc>
                <a:spcPct val="100000"/>
              </a:lnSpc>
              <a:spcBef>
                <a:spcPts val="434"/>
              </a:spcBef>
            </a:pPr>
            <a:r>
              <a:rPr dirty="0" u="sng" b="1">
                <a:solidFill>
                  <a:srgbClr val="0000CC"/>
                </a:solidFill>
                <a:uFill>
                  <a:solidFill>
                    <a:srgbClr val="0000CC"/>
                  </a:solidFill>
                </a:uFill>
                <a:latin typeface="Microsoft JhengHei"/>
                <a:cs typeface="Microsoft JhengHei"/>
              </a:rPr>
              <a:t>專案</a:t>
            </a:r>
            <a:r>
              <a:rPr dirty="0" spc="-50"/>
              <a:t>：</a:t>
            </a:r>
          </a:p>
          <a:p>
            <a:pPr marL="12700">
              <a:lnSpc>
                <a:spcPct val="100000"/>
              </a:lnSpc>
              <a:spcBef>
                <a:spcPts val="1030"/>
              </a:spcBef>
            </a:pPr>
            <a:r>
              <a:rPr dirty="0" spc="-5"/>
              <a:t>一、專案計畫書中重要資訊與實際情況不符。</a:t>
            </a:r>
          </a:p>
          <a:p>
            <a:pPr marL="12700">
              <a:lnSpc>
                <a:spcPct val="100000"/>
              </a:lnSpc>
              <a:spcBef>
                <a:spcPts val="1035"/>
              </a:spcBef>
            </a:pPr>
            <a:r>
              <a:rPr dirty="0" spc="-5"/>
              <a:t>二、自願減量專案於通過註冊後，一年內無正當理由未實施專案措施。</a:t>
            </a:r>
          </a:p>
          <a:p>
            <a:pPr marL="12700" marR="920115">
              <a:lnSpc>
                <a:spcPct val="147800"/>
              </a:lnSpc>
            </a:pPr>
            <a:r>
              <a:rPr dirty="0" spc="-5"/>
              <a:t>三、自願減量專案計入期內，其專案措施於其他國際機制中重複註冊且取得額度。四、該專案措施之實施違反現行相關法規。</a:t>
            </a:r>
          </a:p>
          <a:p>
            <a:pPr marL="12700">
              <a:lnSpc>
                <a:spcPct val="100000"/>
              </a:lnSpc>
              <a:spcBef>
                <a:spcPts val="1035"/>
              </a:spcBef>
            </a:pPr>
            <a:r>
              <a:rPr dirty="0" spc="-5"/>
              <a:t>五、申請自願減量專案之事業已解散。</a:t>
            </a:r>
          </a:p>
        </p:txBody>
      </p:sp>
      <p:grpSp>
        <p:nvGrpSpPr>
          <p:cNvPr id="10" name="object 10" descr=""/>
          <p:cNvGrpSpPr/>
          <p:nvPr/>
        </p:nvGrpSpPr>
        <p:grpSpPr>
          <a:xfrm>
            <a:off x="803148" y="4206240"/>
            <a:ext cx="1023619" cy="464184"/>
            <a:chOff x="803148" y="4206240"/>
            <a:chExt cx="1023619" cy="464184"/>
          </a:xfrm>
        </p:grpSpPr>
        <p:sp>
          <p:nvSpPr>
            <p:cNvPr id="11" name="object 11" descr=""/>
            <p:cNvSpPr/>
            <p:nvPr/>
          </p:nvSpPr>
          <p:spPr>
            <a:xfrm>
              <a:off x="803148" y="4206240"/>
              <a:ext cx="1009015" cy="396240"/>
            </a:xfrm>
            <a:custGeom>
              <a:avLst/>
              <a:gdLst/>
              <a:ahLst/>
              <a:cxnLst/>
              <a:rect l="l" t="t" r="r" b="b"/>
              <a:pathLst>
                <a:path w="1009014" h="396239">
                  <a:moveTo>
                    <a:pt x="1008888" y="0"/>
                  </a:moveTo>
                  <a:lnTo>
                    <a:pt x="0" y="0"/>
                  </a:lnTo>
                  <a:lnTo>
                    <a:pt x="0" y="396239"/>
                  </a:lnTo>
                  <a:lnTo>
                    <a:pt x="1008888" y="396239"/>
                  </a:lnTo>
                  <a:lnTo>
                    <a:pt x="1008888" y="0"/>
                  </a:lnTo>
                  <a:close/>
                </a:path>
              </a:pathLst>
            </a:custGeom>
            <a:solidFill>
              <a:srgbClr val="81B113"/>
            </a:solidFill>
          </p:spPr>
          <p:txBody>
            <a:bodyPr wrap="square" lIns="0" tIns="0" rIns="0" bIns="0" rtlCol="0"/>
            <a:lstStyle/>
            <a:p/>
          </p:txBody>
        </p:sp>
        <p:pic>
          <p:nvPicPr>
            <p:cNvPr id="12" name="object 12" descr=""/>
            <p:cNvPicPr/>
            <p:nvPr/>
          </p:nvPicPr>
          <p:blipFill>
            <a:blip r:embed="rId5" cstate="print"/>
            <a:stretch>
              <a:fillRect/>
            </a:stretch>
          </p:blipFill>
          <p:spPr>
            <a:xfrm>
              <a:off x="806196" y="4215384"/>
              <a:ext cx="474713" cy="454913"/>
            </a:xfrm>
            <a:prstGeom prst="rect">
              <a:avLst/>
            </a:prstGeom>
          </p:spPr>
        </p:pic>
        <p:pic>
          <p:nvPicPr>
            <p:cNvPr id="13" name="object 13" descr=""/>
            <p:cNvPicPr/>
            <p:nvPr/>
          </p:nvPicPr>
          <p:blipFill>
            <a:blip r:embed="rId6" cstate="print"/>
            <a:stretch>
              <a:fillRect/>
            </a:stretch>
          </p:blipFill>
          <p:spPr>
            <a:xfrm>
              <a:off x="1060704" y="4215384"/>
              <a:ext cx="512838" cy="454913"/>
            </a:xfrm>
            <a:prstGeom prst="rect">
              <a:avLst/>
            </a:prstGeom>
          </p:spPr>
        </p:pic>
        <p:pic>
          <p:nvPicPr>
            <p:cNvPr id="14" name="object 14" descr=""/>
            <p:cNvPicPr/>
            <p:nvPr/>
          </p:nvPicPr>
          <p:blipFill>
            <a:blip r:embed="rId7" cstate="print"/>
            <a:stretch>
              <a:fillRect/>
            </a:stretch>
          </p:blipFill>
          <p:spPr>
            <a:xfrm>
              <a:off x="1351788" y="4215384"/>
              <a:ext cx="474713" cy="454913"/>
            </a:xfrm>
            <a:prstGeom prst="rect">
              <a:avLst/>
            </a:prstGeom>
          </p:spPr>
        </p:pic>
      </p:grpSp>
      <p:sp>
        <p:nvSpPr>
          <p:cNvPr id="15" name="object 15" descr=""/>
          <p:cNvSpPr txBox="1"/>
          <p:nvPr/>
        </p:nvSpPr>
        <p:spPr>
          <a:xfrm>
            <a:off x="803148" y="4206240"/>
            <a:ext cx="1009015" cy="396240"/>
          </a:xfrm>
          <a:prstGeom prst="rect">
            <a:avLst/>
          </a:prstGeom>
        </p:spPr>
        <p:txBody>
          <a:bodyPr wrap="square" lIns="0" tIns="71120" rIns="0" bIns="0" rtlCol="0" vert="horz">
            <a:spAutoFit/>
          </a:bodyPr>
          <a:lstStyle/>
          <a:p>
            <a:pPr marL="130175">
              <a:lnSpc>
                <a:spcPct val="100000"/>
              </a:lnSpc>
              <a:spcBef>
                <a:spcPts val="560"/>
              </a:spcBef>
            </a:pPr>
            <a:r>
              <a:rPr dirty="0" sz="1600" spc="-5" b="1">
                <a:solidFill>
                  <a:srgbClr val="FFFFFF"/>
                </a:solidFill>
                <a:latin typeface="Microsoft JhengHei"/>
                <a:cs typeface="Microsoft JhengHei"/>
              </a:rPr>
              <a:t>第 </a:t>
            </a:r>
            <a:r>
              <a:rPr dirty="0" sz="1600" b="1">
                <a:solidFill>
                  <a:srgbClr val="FFFFFF"/>
                </a:solidFill>
                <a:latin typeface="Microsoft JhengHei"/>
                <a:cs typeface="Microsoft JhengHei"/>
              </a:rPr>
              <a:t>21</a:t>
            </a:r>
            <a:r>
              <a:rPr dirty="0" sz="1600" spc="-35" b="1">
                <a:solidFill>
                  <a:srgbClr val="FFFFFF"/>
                </a:solidFill>
                <a:latin typeface="Microsoft JhengHei"/>
                <a:cs typeface="Microsoft JhengHei"/>
              </a:rPr>
              <a:t> 條</a:t>
            </a:r>
            <a:endParaRPr sz="1600">
              <a:latin typeface="Microsoft JhengHei"/>
              <a:cs typeface="Microsoft JhengHei"/>
            </a:endParaRPr>
          </a:p>
        </p:txBody>
      </p:sp>
      <p:sp>
        <p:nvSpPr>
          <p:cNvPr id="17" name="object 17"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29</a:t>
            </a:fld>
          </a:p>
        </p:txBody>
      </p:sp>
      <p:sp>
        <p:nvSpPr>
          <p:cNvPr id="18" name="object 18"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16" name="object 16" descr=""/>
          <p:cNvSpPr txBox="1"/>
          <p:nvPr/>
        </p:nvSpPr>
        <p:spPr>
          <a:xfrm>
            <a:off x="2126360" y="4162425"/>
            <a:ext cx="9170670" cy="1900555"/>
          </a:xfrm>
          <a:prstGeom prst="rect">
            <a:avLst/>
          </a:prstGeom>
        </p:spPr>
        <p:txBody>
          <a:bodyPr wrap="square" lIns="0" tIns="12700" rIns="0" bIns="0" rtlCol="0" vert="horz">
            <a:spAutoFit/>
          </a:bodyPr>
          <a:lstStyle/>
          <a:p>
            <a:pPr marL="12700" marR="5080">
              <a:lnSpc>
                <a:spcPct val="120000"/>
              </a:lnSpc>
              <a:spcBef>
                <a:spcPts val="100"/>
              </a:spcBef>
            </a:pPr>
            <a:r>
              <a:rPr dirty="0" sz="1800">
                <a:latin typeface="Microsoft JhengHei"/>
                <a:cs typeface="Microsoft JhengHei"/>
              </a:rPr>
              <a:t>事業或各級政府執行自願減量專案有下列情形之一者，中央主管機關</a:t>
            </a:r>
            <a:r>
              <a:rPr dirty="0" u="sng" sz="1800" b="1">
                <a:solidFill>
                  <a:srgbClr val="0000CC"/>
                </a:solidFill>
                <a:uFill>
                  <a:solidFill>
                    <a:srgbClr val="0000CC"/>
                  </a:solidFill>
                </a:uFill>
                <a:latin typeface="Microsoft JhengHei"/>
                <a:cs typeface="Microsoft JhengHei"/>
              </a:rPr>
              <a:t>得</a:t>
            </a:r>
            <a:r>
              <a:rPr dirty="0" u="sng" sz="1800" b="1">
                <a:solidFill>
                  <a:srgbClr val="C00000"/>
                </a:solidFill>
                <a:uFill>
                  <a:solidFill>
                    <a:srgbClr val="0000CC"/>
                  </a:solidFill>
                </a:uFill>
                <a:latin typeface="Microsoft JhengHei"/>
                <a:cs typeface="Microsoft JhengHei"/>
              </a:rPr>
              <a:t>註銷</a:t>
            </a:r>
            <a:r>
              <a:rPr dirty="0" u="sng" sz="1800" spc="-10" b="1">
                <a:solidFill>
                  <a:srgbClr val="0000CC"/>
                </a:solidFill>
                <a:uFill>
                  <a:solidFill>
                    <a:srgbClr val="0000CC"/>
                  </a:solidFill>
                </a:uFill>
                <a:latin typeface="Microsoft JhengHei"/>
                <a:cs typeface="Microsoft JhengHei"/>
              </a:rPr>
              <a:t>已核發之減量額</a:t>
            </a:r>
            <a:r>
              <a:rPr dirty="0" u="sng" sz="1800" spc="500" b="1">
                <a:solidFill>
                  <a:srgbClr val="0000CC"/>
                </a:solidFill>
                <a:uFill>
                  <a:solidFill>
                    <a:srgbClr val="0000CC"/>
                  </a:solidFill>
                </a:uFill>
                <a:latin typeface="Microsoft JhengHei"/>
                <a:cs typeface="Microsoft JhengHei"/>
              </a:rPr>
              <a:t>                                                 </a:t>
            </a:r>
            <a:r>
              <a:rPr dirty="0" u="sng" sz="1800" b="1">
                <a:solidFill>
                  <a:srgbClr val="0000CC"/>
                </a:solidFill>
                <a:uFill>
                  <a:solidFill>
                    <a:srgbClr val="0000CC"/>
                  </a:solidFill>
                </a:uFill>
                <a:latin typeface="Microsoft JhengHei"/>
                <a:cs typeface="Microsoft JhengHei"/>
              </a:rPr>
              <a:t>度</a:t>
            </a:r>
            <a:r>
              <a:rPr dirty="0" sz="1800">
                <a:latin typeface="Microsoft JhengHei"/>
                <a:cs typeface="Microsoft JhengHei"/>
              </a:rPr>
              <a:t>，必要時並得</a:t>
            </a:r>
            <a:r>
              <a:rPr dirty="0" u="sng" sz="1800" b="1">
                <a:solidFill>
                  <a:srgbClr val="C00000"/>
                </a:solidFill>
                <a:uFill>
                  <a:solidFill>
                    <a:srgbClr val="C00000"/>
                  </a:solidFill>
                </a:uFill>
                <a:latin typeface="Microsoft JhengHei"/>
                <a:cs typeface="Microsoft JhengHei"/>
              </a:rPr>
              <a:t>廢止專案</a:t>
            </a:r>
            <a:r>
              <a:rPr dirty="0" sz="1800" spc="-50">
                <a:latin typeface="Microsoft JhengHei"/>
                <a:cs typeface="Microsoft JhengHei"/>
              </a:rPr>
              <a:t>：</a:t>
            </a:r>
            <a:endParaRPr sz="1800">
              <a:latin typeface="Microsoft JhengHei"/>
              <a:cs typeface="Microsoft JhengHei"/>
            </a:endParaRPr>
          </a:p>
          <a:p>
            <a:pPr marL="12700">
              <a:lnSpc>
                <a:spcPct val="100000"/>
              </a:lnSpc>
              <a:spcBef>
                <a:spcPts val="1035"/>
              </a:spcBef>
            </a:pPr>
            <a:r>
              <a:rPr dirty="0" sz="1800" spc="-5">
                <a:latin typeface="Microsoft JhengHei"/>
                <a:cs typeface="Microsoft JhengHei"/>
              </a:rPr>
              <a:t>一、監測報告書中重要資訊與實際情況不符。</a:t>
            </a:r>
            <a:endParaRPr sz="1800">
              <a:latin typeface="Microsoft JhengHei"/>
              <a:cs typeface="Microsoft JhengHei"/>
            </a:endParaRPr>
          </a:p>
          <a:p>
            <a:pPr marL="12700">
              <a:lnSpc>
                <a:spcPct val="100000"/>
              </a:lnSpc>
              <a:spcBef>
                <a:spcPts val="1030"/>
              </a:spcBef>
            </a:pPr>
            <a:r>
              <a:rPr dirty="0" sz="1800" spc="-5">
                <a:latin typeface="Microsoft JhengHei"/>
                <a:cs typeface="Microsoft JhengHei"/>
              </a:rPr>
              <a:t>二、其減量成效經證明未實際發生，或違反現行相關法規。</a:t>
            </a:r>
            <a:endParaRPr sz="1800">
              <a:latin typeface="Microsoft JhengHei"/>
              <a:cs typeface="Microsoft JhengHei"/>
            </a:endParaRPr>
          </a:p>
          <a:p>
            <a:pPr marL="12700">
              <a:lnSpc>
                <a:spcPct val="100000"/>
              </a:lnSpc>
              <a:spcBef>
                <a:spcPts val="1030"/>
              </a:spcBef>
            </a:pPr>
            <a:r>
              <a:rPr dirty="0" sz="1800" spc="-5">
                <a:latin typeface="Microsoft JhengHei"/>
                <a:cs typeface="Microsoft JhengHei"/>
              </a:rPr>
              <a:t>三、自願減量專案計入期內，其專案措施於其他國際機制取得減量額度。</a:t>
            </a:r>
            <a:endParaRPr sz="1800">
              <a:latin typeface="Microsoft JhengHei"/>
              <a:cs typeface="Microsoft JhengHei"/>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p:spPr>
        <p:txBody>
          <a:bodyPr wrap="square" lIns="0" tIns="12700" rIns="0" bIns="0" rtlCol="0" vert="horz">
            <a:spAutoFit/>
          </a:bodyPr>
          <a:lstStyle/>
          <a:p>
            <a:pPr marL="12700">
              <a:lnSpc>
                <a:spcPct val="100000"/>
              </a:lnSpc>
              <a:spcBef>
                <a:spcPts val="100"/>
              </a:spcBef>
            </a:pPr>
            <a:r>
              <a:rPr dirty="0" spc="-15"/>
              <a:t>哪裡可以查詢已通過註冊之專案？</a:t>
            </a:r>
          </a:p>
        </p:txBody>
      </p:sp>
      <p:grpSp>
        <p:nvGrpSpPr>
          <p:cNvPr id="3" name="object 3" descr=""/>
          <p:cNvGrpSpPr/>
          <p:nvPr/>
        </p:nvGrpSpPr>
        <p:grpSpPr>
          <a:xfrm>
            <a:off x="426719" y="1780032"/>
            <a:ext cx="11634470" cy="4560570"/>
            <a:chOff x="426719" y="1780032"/>
            <a:chExt cx="11634470" cy="4560570"/>
          </a:xfrm>
        </p:grpSpPr>
        <p:pic>
          <p:nvPicPr>
            <p:cNvPr id="4" name="object 4" descr=""/>
            <p:cNvPicPr/>
            <p:nvPr/>
          </p:nvPicPr>
          <p:blipFill>
            <a:blip r:embed="rId2" cstate="print"/>
            <a:stretch>
              <a:fillRect/>
            </a:stretch>
          </p:blipFill>
          <p:spPr>
            <a:xfrm>
              <a:off x="426719" y="2057400"/>
              <a:ext cx="5280660" cy="3256788"/>
            </a:xfrm>
            <a:prstGeom prst="rect">
              <a:avLst/>
            </a:prstGeom>
          </p:spPr>
        </p:pic>
        <p:sp>
          <p:nvSpPr>
            <p:cNvPr id="5" name="object 5" descr=""/>
            <p:cNvSpPr/>
            <p:nvPr/>
          </p:nvSpPr>
          <p:spPr>
            <a:xfrm>
              <a:off x="4199381" y="3827526"/>
              <a:ext cx="905510" cy="242570"/>
            </a:xfrm>
            <a:custGeom>
              <a:avLst/>
              <a:gdLst/>
              <a:ahLst/>
              <a:cxnLst/>
              <a:rect l="l" t="t" r="r" b="b"/>
              <a:pathLst>
                <a:path w="905510" h="242570">
                  <a:moveTo>
                    <a:pt x="0" y="242316"/>
                  </a:moveTo>
                  <a:lnTo>
                    <a:pt x="905256" y="242316"/>
                  </a:lnTo>
                  <a:lnTo>
                    <a:pt x="905256" y="0"/>
                  </a:lnTo>
                  <a:lnTo>
                    <a:pt x="0" y="0"/>
                  </a:lnTo>
                  <a:lnTo>
                    <a:pt x="0" y="242316"/>
                  </a:lnTo>
                  <a:close/>
                </a:path>
              </a:pathLst>
            </a:custGeom>
            <a:ln w="28575">
              <a:solidFill>
                <a:srgbClr val="C00000"/>
              </a:solidFill>
            </a:ln>
          </p:spPr>
          <p:txBody>
            <a:bodyPr wrap="square" lIns="0" tIns="0" rIns="0" bIns="0" rtlCol="0"/>
            <a:lstStyle/>
            <a:p/>
          </p:txBody>
        </p:sp>
        <p:pic>
          <p:nvPicPr>
            <p:cNvPr id="6" name="object 6" descr=""/>
            <p:cNvPicPr/>
            <p:nvPr/>
          </p:nvPicPr>
          <p:blipFill>
            <a:blip r:embed="rId3" cstate="print"/>
            <a:stretch>
              <a:fillRect/>
            </a:stretch>
          </p:blipFill>
          <p:spPr>
            <a:xfrm>
              <a:off x="6598919" y="1780032"/>
              <a:ext cx="5462016" cy="3860291"/>
            </a:xfrm>
            <a:prstGeom prst="rect">
              <a:avLst/>
            </a:prstGeom>
          </p:spPr>
        </p:pic>
        <p:pic>
          <p:nvPicPr>
            <p:cNvPr id="7" name="object 7" descr=""/>
            <p:cNvPicPr/>
            <p:nvPr/>
          </p:nvPicPr>
          <p:blipFill>
            <a:blip r:embed="rId4" cstate="print"/>
            <a:stretch>
              <a:fillRect/>
            </a:stretch>
          </p:blipFill>
          <p:spPr>
            <a:xfrm>
              <a:off x="5338572" y="2488692"/>
              <a:ext cx="1104900" cy="1613916"/>
            </a:xfrm>
            <a:prstGeom prst="rect">
              <a:avLst/>
            </a:prstGeom>
          </p:spPr>
        </p:pic>
        <p:sp>
          <p:nvSpPr>
            <p:cNvPr id="8" name="object 8" descr=""/>
            <p:cNvSpPr/>
            <p:nvPr/>
          </p:nvSpPr>
          <p:spPr>
            <a:xfrm>
              <a:off x="5410961" y="3542538"/>
              <a:ext cx="769620" cy="242570"/>
            </a:xfrm>
            <a:custGeom>
              <a:avLst/>
              <a:gdLst/>
              <a:ahLst/>
              <a:cxnLst/>
              <a:rect l="l" t="t" r="r" b="b"/>
              <a:pathLst>
                <a:path w="769620" h="242570">
                  <a:moveTo>
                    <a:pt x="0" y="242316"/>
                  </a:moveTo>
                  <a:lnTo>
                    <a:pt x="769620" y="242316"/>
                  </a:lnTo>
                  <a:lnTo>
                    <a:pt x="769620" y="0"/>
                  </a:lnTo>
                  <a:lnTo>
                    <a:pt x="0" y="0"/>
                  </a:lnTo>
                  <a:lnTo>
                    <a:pt x="0" y="242316"/>
                  </a:lnTo>
                  <a:close/>
                </a:path>
              </a:pathLst>
            </a:custGeom>
            <a:ln w="28574">
              <a:solidFill>
                <a:srgbClr val="C00000"/>
              </a:solidFill>
            </a:ln>
          </p:spPr>
          <p:txBody>
            <a:bodyPr wrap="square" lIns="0" tIns="0" rIns="0" bIns="0" rtlCol="0"/>
            <a:lstStyle/>
            <a:p/>
          </p:txBody>
        </p:sp>
        <p:sp>
          <p:nvSpPr>
            <p:cNvPr id="9" name="object 9" descr=""/>
            <p:cNvSpPr/>
            <p:nvPr/>
          </p:nvSpPr>
          <p:spPr>
            <a:xfrm>
              <a:off x="11299698" y="1832610"/>
              <a:ext cx="692150" cy="3904615"/>
            </a:xfrm>
            <a:custGeom>
              <a:avLst/>
              <a:gdLst/>
              <a:ahLst/>
              <a:cxnLst/>
              <a:rect l="l" t="t" r="r" b="b"/>
              <a:pathLst>
                <a:path w="692150" h="3904615">
                  <a:moveTo>
                    <a:pt x="0" y="3904488"/>
                  </a:moveTo>
                  <a:lnTo>
                    <a:pt x="691896" y="3904488"/>
                  </a:lnTo>
                  <a:lnTo>
                    <a:pt x="691896" y="0"/>
                  </a:lnTo>
                  <a:lnTo>
                    <a:pt x="0" y="0"/>
                  </a:lnTo>
                  <a:lnTo>
                    <a:pt x="0" y="3904488"/>
                  </a:lnTo>
                  <a:close/>
                </a:path>
              </a:pathLst>
            </a:custGeom>
            <a:ln w="19050">
              <a:solidFill>
                <a:srgbClr val="0000CC"/>
              </a:solidFill>
            </a:ln>
          </p:spPr>
          <p:txBody>
            <a:bodyPr wrap="square" lIns="0" tIns="0" rIns="0" bIns="0" rtlCol="0"/>
            <a:lstStyle/>
            <a:p/>
          </p:txBody>
        </p:sp>
        <p:sp>
          <p:nvSpPr>
            <p:cNvPr id="10" name="object 10" descr=""/>
            <p:cNvSpPr/>
            <p:nvPr/>
          </p:nvSpPr>
          <p:spPr>
            <a:xfrm>
              <a:off x="9531096" y="5734265"/>
              <a:ext cx="1957070" cy="600075"/>
            </a:xfrm>
            <a:custGeom>
              <a:avLst/>
              <a:gdLst/>
              <a:ahLst/>
              <a:cxnLst/>
              <a:rect l="l" t="t" r="r" b="b"/>
              <a:pathLst>
                <a:path w="1957070" h="600075">
                  <a:moveTo>
                    <a:pt x="1679321" y="0"/>
                  </a:moveTo>
                  <a:lnTo>
                    <a:pt x="1141476" y="204762"/>
                  </a:lnTo>
                  <a:lnTo>
                    <a:pt x="0" y="204762"/>
                  </a:lnTo>
                  <a:lnTo>
                    <a:pt x="0" y="599478"/>
                  </a:lnTo>
                  <a:lnTo>
                    <a:pt x="1956815" y="599478"/>
                  </a:lnTo>
                  <a:lnTo>
                    <a:pt x="1956815" y="204762"/>
                  </a:lnTo>
                  <a:lnTo>
                    <a:pt x="1630679" y="204762"/>
                  </a:lnTo>
                  <a:lnTo>
                    <a:pt x="1679321" y="0"/>
                  </a:lnTo>
                  <a:close/>
                </a:path>
              </a:pathLst>
            </a:custGeom>
            <a:solidFill>
              <a:srgbClr val="465260"/>
            </a:solidFill>
          </p:spPr>
          <p:txBody>
            <a:bodyPr wrap="square" lIns="0" tIns="0" rIns="0" bIns="0" rtlCol="0"/>
            <a:lstStyle/>
            <a:p/>
          </p:txBody>
        </p:sp>
        <p:sp>
          <p:nvSpPr>
            <p:cNvPr id="11" name="object 11" descr=""/>
            <p:cNvSpPr/>
            <p:nvPr/>
          </p:nvSpPr>
          <p:spPr>
            <a:xfrm>
              <a:off x="9531096" y="5734265"/>
              <a:ext cx="1957070" cy="600075"/>
            </a:xfrm>
            <a:custGeom>
              <a:avLst/>
              <a:gdLst/>
              <a:ahLst/>
              <a:cxnLst/>
              <a:rect l="l" t="t" r="r" b="b"/>
              <a:pathLst>
                <a:path w="1957070" h="600075">
                  <a:moveTo>
                    <a:pt x="0" y="204762"/>
                  </a:moveTo>
                  <a:lnTo>
                    <a:pt x="1141476" y="204762"/>
                  </a:lnTo>
                  <a:lnTo>
                    <a:pt x="1679321" y="0"/>
                  </a:lnTo>
                  <a:lnTo>
                    <a:pt x="1630679" y="204762"/>
                  </a:lnTo>
                  <a:lnTo>
                    <a:pt x="1956815" y="204762"/>
                  </a:lnTo>
                  <a:lnTo>
                    <a:pt x="1956815" y="270548"/>
                  </a:lnTo>
                  <a:lnTo>
                    <a:pt x="1956815" y="369227"/>
                  </a:lnTo>
                  <a:lnTo>
                    <a:pt x="1956815" y="599478"/>
                  </a:lnTo>
                  <a:lnTo>
                    <a:pt x="1630679" y="599478"/>
                  </a:lnTo>
                  <a:lnTo>
                    <a:pt x="1141476" y="599478"/>
                  </a:lnTo>
                  <a:lnTo>
                    <a:pt x="0" y="599478"/>
                  </a:lnTo>
                  <a:lnTo>
                    <a:pt x="0" y="369227"/>
                  </a:lnTo>
                  <a:lnTo>
                    <a:pt x="0" y="270548"/>
                  </a:lnTo>
                  <a:lnTo>
                    <a:pt x="0" y="204762"/>
                  </a:lnTo>
                  <a:close/>
                </a:path>
              </a:pathLst>
            </a:custGeom>
            <a:ln w="12700">
              <a:solidFill>
                <a:srgbClr val="313A45"/>
              </a:solidFill>
            </a:ln>
          </p:spPr>
          <p:txBody>
            <a:bodyPr wrap="square" lIns="0" tIns="0" rIns="0" bIns="0" rtlCol="0"/>
            <a:lstStyle/>
            <a:p/>
          </p:txBody>
        </p:sp>
      </p:grpSp>
      <p:sp>
        <p:nvSpPr>
          <p:cNvPr id="12" name="object 12" descr=""/>
          <p:cNvSpPr txBox="1"/>
          <p:nvPr/>
        </p:nvSpPr>
        <p:spPr>
          <a:xfrm>
            <a:off x="9788143" y="5997651"/>
            <a:ext cx="1444625" cy="269240"/>
          </a:xfrm>
          <a:prstGeom prst="rect">
            <a:avLst/>
          </a:prstGeom>
        </p:spPr>
        <p:txBody>
          <a:bodyPr wrap="square" lIns="0" tIns="12065" rIns="0" bIns="0" rtlCol="0" vert="horz">
            <a:spAutoFit/>
          </a:bodyPr>
          <a:lstStyle/>
          <a:p>
            <a:pPr marL="12700">
              <a:lnSpc>
                <a:spcPct val="100000"/>
              </a:lnSpc>
              <a:spcBef>
                <a:spcPts val="95"/>
              </a:spcBef>
            </a:pPr>
            <a:r>
              <a:rPr dirty="0" sz="1600" spc="-30" b="1">
                <a:solidFill>
                  <a:srgbClr val="FFFFFF"/>
                </a:solidFill>
                <a:latin typeface="Microsoft JhengHei"/>
                <a:cs typeface="Microsoft JhengHei"/>
              </a:rPr>
              <a:t>下載專案計畫書</a:t>
            </a:r>
            <a:endParaRPr sz="1600">
              <a:latin typeface="Microsoft JhengHei"/>
              <a:cs typeface="Microsoft JhengHei"/>
            </a:endParaRPr>
          </a:p>
        </p:txBody>
      </p:sp>
      <p:sp>
        <p:nvSpPr>
          <p:cNvPr id="14" name="object 14" descr=""/>
          <p:cNvSpPr txBox="1">
            <a:spLocks noGrp="1"/>
          </p:cNvSpPr>
          <p:nvPr>
            <p:ph type="sldNum" idx="7" sz="quarter"/>
          </p:nvPr>
        </p:nvSpPr>
        <p:spPr>
          <a:prstGeom prst="rect"/>
        </p:spPr>
        <p:txBody>
          <a:bodyPr wrap="square" lIns="0" tIns="197409" rIns="0" bIns="0" rtlCol="0" vert="horz">
            <a:spAutoFit/>
          </a:bodyPr>
          <a:lstStyle/>
          <a:p>
            <a:pPr marL="5044440">
              <a:lnSpc>
                <a:spcPct val="100000"/>
              </a:lnSpc>
              <a:spcBef>
                <a:spcPts val="229"/>
              </a:spcBef>
            </a:pPr>
            <a:fld id="{81D60167-4931-47E6-BA6A-407CBD079E47}" type="slidenum">
              <a:rPr dirty="0" spc="-25"/>
              <a:t>29</a:t>
            </a:fld>
          </a:p>
        </p:txBody>
      </p:sp>
      <p:sp>
        <p:nvSpPr>
          <p:cNvPr id="15" name="object 15" descr=""/>
          <p:cNvSpPr txBox="1">
            <a:spLocks noGrp="1"/>
          </p:cNvSpPr>
          <p:nvPr>
            <p:ph type="ftr" idx="5" sz="quarter"/>
          </p:nvPr>
        </p:nvSpPr>
        <p:spPr>
          <a:prstGeom prst="rect"/>
        </p:spPr>
        <p:txBody>
          <a:bodyPr wrap="square" lIns="0" tIns="21590" rIns="0" bIns="0" rtlCol="0" vert="horz">
            <a:spAutoFit/>
          </a:bodyPr>
          <a:lstStyle/>
          <a:p>
            <a:pPr marL="12700">
              <a:lnSpc>
                <a:spcPct val="100000"/>
              </a:lnSpc>
              <a:spcBef>
                <a:spcPts val="170"/>
              </a:spcBef>
            </a:pPr>
            <a:r>
              <a:rPr dirty="0"/>
              <a:t>Copyright</a:t>
            </a:r>
            <a:r>
              <a:rPr dirty="0" spc="-20"/>
              <a:t> </a:t>
            </a:r>
            <a:r>
              <a:rPr dirty="0"/>
              <a:t>©</a:t>
            </a:r>
            <a:r>
              <a:rPr dirty="0" spc="-25"/>
              <a:t> </a:t>
            </a:r>
            <a:r>
              <a:rPr dirty="0"/>
              <a:t>2024</a:t>
            </a:r>
            <a:r>
              <a:rPr dirty="0" spc="-25"/>
              <a:t> 環境部碳盤查及自願減量專案輔導班</a:t>
            </a:r>
          </a:p>
        </p:txBody>
      </p:sp>
      <p:sp>
        <p:nvSpPr>
          <p:cNvPr id="13" name="object 13" descr=""/>
          <p:cNvSpPr txBox="1"/>
          <p:nvPr/>
        </p:nvSpPr>
        <p:spPr>
          <a:xfrm>
            <a:off x="504850" y="1200657"/>
            <a:ext cx="3840479" cy="520700"/>
          </a:xfrm>
          <a:prstGeom prst="rect">
            <a:avLst/>
          </a:prstGeom>
        </p:spPr>
        <p:txBody>
          <a:bodyPr wrap="square" lIns="0" tIns="13335" rIns="0" bIns="0" rtlCol="0" vert="horz">
            <a:spAutoFit/>
          </a:bodyPr>
          <a:lstStyle/>
          <a:p>
            <a:pPr marL="12700">
              <a:lnSpc>
                <a:spcPct val="100000"/>
              </a:lnSpc>
              <a:spcBef>
                <a:spcPts val="105"/>
              </a:spcBef>
            </a:pPr>
            <a:r>
              <a:rPr dirty="0" sz="2000" spc="-15" b="1">
                <a:solidFill>
                  <a:srgbClr val="00695C"/>
                </a:solidFill>
                <a:latin typeface="Microsoft JhengHei"/>
                <a:cs typeface="Microsoft JhengHei"/>
              </a:rPr>
              <a:t>溫室氣體自願減量暨抵換資訊平臺</a:t>
            </a:r>
            <a:endParaRPr sz="2000">
              <a:latin typeface="Microsoft JhengHei"/>
              <a:cs typeface="Microsoft JhengHei"/>
            </a:endParaRPr>
          </a:p>
          <a:p>
            <a:pPr marL="27940">
              <a:lnSpc>
                <a:spcPct val="100000"/>
              </a:lnSpc>
              <a:spcBef>
                <a:spcPts val="55"/>
              </a:spcBef>
            </a:pPr>
            <a:r>
              <a:rPr dirty="0" sz="1200" spc="-10">
                <a:latin typeface="Microsoft JhengHei"/>
                <a:cs typeface="Microsoft JhengHei"/>
              </a:rPr>
              <a:t>https://carbonoffset.moenv.gov.tw/</a:t>
            </a:r>
            <a:endParaRPr sz="1200">
              <a:latin typeface="Microsoft JhengHei"/>
              <a:cs typeface="Microsoft JhengHei"/>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descr=""/>
          <p:cNvGrpSpPr/>
          <p:nvPr/>
        </p:nvGrpSpPr>
        <p:grpSpPr>
          <a:xfrm>
            <a:off x="323088" y="5696470"/>
            <a:ext cx="4220210" cy="1162050"/>
            <a:chOff x="323088" y="5696470"/>
            <a:chExt cx="4220210" cy="1162050"/>
          </a:xfrm>
        </p:grpSpPr>
        <p:sp>
          <p:nvSpPr>
            <p:cNvPr id="3" name="object 3" descr=""/>
            <p:cNvSpPr/>
            <p:nvPr/>
          </p:nvSpPr>
          <p:spPr>
            <a:xfrm>
              <a:off x="1006102" y="5696470"/>
              <a:ext cx="611505" cy="1037590"/>
            </a:xfrm>
            <a:custGeom>
              <a:avLst/>
              <a:gdLst/>
              <a:ahLst/>
              <a:cxnLst/>
              <a:rect l="l" t="t" r="r" b="b"/>
              <a:pathLst>
                <a:path w="611505" h="1037590">
                  <a:moveTo>
                    <a:pt x="528973" y="1031417"/>
                  </a:moveTo>
                  <a:lnTo>
                    <a:pt x="516373" y="1031417"/>
                  </a:lnTo>
                  <a:lnTo>
                    <a:pt x="518532" y="1035216"/>
                  </a:lnTo>
                  <a:lnTo>
                    <a:pt x="524374" y="1037431"/>
                  </a:lnTo>
                  <a:lnTo>
                    <a:pt x="528057" y="1032776"/>
                  </a:lnTo>
                  <a:lnTo>
                    <a:pt x="528973" y="1031417"/>
                  </a:lnTo>
                  <a:close/>
                </a:path>
                <a:path w="611505" h="1037590">
                  <a:moveTo>
                    <a:pt x="67351" y="6921"/>
                  </a:moveTo>
                  <a:lnTo>
                    <a:pt x="43925" y="58067"/>
                  </a:lnTo>
                  <a:lnTo>
                    <a:pt x="29862" y="105591"/>
                  </a:lnTo>
                  <a:lnTo>
                    <a:pt x="19024" y="153858"/>
                  </a:lnTo>
                  <a:lnTo>
                    <a:pt x="11037" y="202712"/>
                  </a:lnTo>
                  <a:lnTo>
                    <a:pt x="5530" y="251997"/>
                  </a:lnTo>
                  <a:lnTo>
                    <a:pt x="2128" y="301555"/>
                  </a:lnTo>
                  <a:lnTo>
                    <a:pt x="461" y="351231"/>
                  </a:lnTo>
                  <a:lnTo>
                    <a:pt x="0" y="398195"/>
                  </a:lnTo>
                  <a:lnTo>
                    <a:pt x="721" y="445204"/>
                  </a:lnTo>
                  <a:lnTo>
                    <a:pt x="3347" y="492036"/>
                  </a:lnTo>
                  <a:lnTo>
                    <a:pt x="8602" y="538469"/>
                  </a:lnTo>
                  <a:lnTo>
                    <a:pt x="17210" y="584283"/>
                  </a:lnTo>
                  <a:lnTo>
                    <a:pt x="29893" y="629254"/>
                  </a:lnTo>
                  <a:lnTo>
                    <a:pt x="47374" y="673163"/>
                  </a:lnTo>
                  <a:lnTo>
                    <a:pt x="72012" y="719705"/>
                  </a:lnTo>
                  <a:lnTo>
                    <a:pt x="100942" y="763575"/>
                  </a:lnTo>
                  <a:lnTo>
                    <a:pt x="133578" y="804902"/>
                  </a:lnTo>
                  <a:lnTo>
                    <a:pt x="169232" y="843698"/>
                  </a:lnTo>
                  <a:lnTo>
                    <a:pt x="207372" y="880148"/>
                  </a:lnTo>
                  <a:lnTo>
                    <a:pt x="247361" y="914323"/>
                  </a:lnTo>
                  <a:lnTo>
                    <a:pt x="286077" y="944659"/>
                  </a:lnTo>
                  <a:lnTo>
                    <a:pt x="326811" y="973273"/>
                  </a:lnTo>
                  <a:lnTo>
                    <a:pt x="369637" y="998342"/>
                  </a:lnTo>
                  <a:lnTo>
                    <a:pt x="414631" y="1018041"/>
                  </a:lnTo>
                  <a:lnTo>
                    <a:pt x="461867" y="1030546"/>
                  </a:lnTo>
                  <a:lnTo>
                    <a:pt x="511420" y="1034034"/>
                  </a:lnTo>
                  <a:lnTo>
                    <a:pt x="513579" y="1034135"/>
                  </a:lnTo>
                  <a:lnTo>
                    <a:pt x="515103" y="1033195"/>
                  </a:lnTo>
                  <a:lnTo>
                    <a:pt x="515992" y="1032040"/>
                  </a:lnTo>
                  <a:lnTo>
                    <a:pt x="516373" y="1031417"/>
                  </a:lnTo>
                  <a:lnTo>
                    <a:pt x="528973" y="1031417"/>
                  </a:lnTo>
                  <a:lnTo>
                    <a:pt x="555479" y="992109"/>
                  </a:lnTo>
                  <a:lnTo>
                    <a:pt x="577022" y="948448"/>
                  </a:lnTo>
                  <a:lnTo>
                    <a:pt x="593039" y="902332"/>
                  </a:lnTo>
                  <a:lnTo>
                    <a:pt x="603885" y="854303"/>
                  </a:lnTo>
                  <a:lnTo>
                    <a:pt x="609915" y="804873"/>
                  </a:lnTo>
                  <a:lnTo>
                    <a:pt x="611480" y="754670"/>
                  </a:lnTo>
                  <a:lnTo>
                    <a:pt x="608937" y="704148"/>
                  </a:lnTo>
                  <a:lnTo>
                    <a:pt x="602639" y="653876"/>
                  </a:lnTo>
                  <a:lnTo>
                    <a:pt x="592940" y="604396"/>
                  </a:lnTo>
                  <a:lnTo>
                    <a:pt x="580194" y="556248"/>
                  </a:lnTo>
                  <a:lnTo>
                    <a:pt x="564756" y="509974"/>
                  </a:lnTo>
                  <a:lnTo>
                    <a:pt x="546980" y="466115"/>
                  </a:lnTo>
                  <a:lnTo>
                    <a:pt x="524277" y="419215"/>
                  </a:lnTo>
                  <a:lnTo>
                    <a:pt x="498673" y="374244"/>
                  </a:lnTo>
                  <a:lnTo>
                    <a:pt x="470356" y="331184"/>
                  </a:lnTo>
                  <a:lnTo>
                    <a:pt x="439512" y="290016"/>
                  </a:lnTo>
                  <a:lnTo>
                    <a:pt x="406330" y="250723"/>
                  </a:lnTo>
                  <a:lnTo>
                    <a:pt x="370996" y="213286"/>
                  </a:lnTo>
                  <a:lnTo>
                    <a:pt x="333698" y="177686"/>
                  </a:lnTo>
                  <a:lnTo>
                    <a:pt x="294623" y="143905"/>
                  </a:lnTo>
                  <a:lnTo>
                    <a:pt x="253960" y="111924"/>
                  </a:lnTo>
                  <a:lnTo>
                    <a:pt x="211894" y="81725"/>
                  </a:lnTo>
                  <a:lnTo>
                    <a:pt x="168615" y="53290"/>
                  </a:lnTo>
                  <a:lnTo>
                    <a:pt x="124308" y="26601"/>
                  </a:lnTo>
                  <a:lnTo>
                    <a:pt x="90394" y="7848"/>
                  </a:lnTo>
                  <a:lnTo>
                    <a:pt x="69879" y="7848"/>
                  </a:lnTo>
                  <a:lnTo>
                    <a:pt x="67351" y="6921"/>
                  </a:lnTo>
                  <a:close/>
                </a:path>
                <a:path w="611505" h="1037590">
                  <a:moveTo>
                    <a:pt x="76038" y="0"/>
                  </a:moveTo>
                  <a:lnTo>
                    <a:pt x="73257" y="1079"/>
                  </a:lnTo>
                  <a:lnTo>
                    <a:pt x="70565" y="4508"/>
                  </a:lnTo>
                  <a:lnTo>
                    <a:pt x="69942" y="6146"/>
                  </a:lnTo>
                  <a:lnTo>
                    <a:pt x="69879" y="7848"/>
                  </a:lnTo>
                  <a:lnTo>
                    <a:pt x="90394" y="7848"/>
                  </a:lnTo>
                  <a:lnTo>
                    <a:pt x="79162" y="1638"/>
                  </a:lnTo>
                  <a:lnTo>
                    <a:pt x="76038" y="0"/>
                  </a:lnTo>
                  <a:close/>
                </a:path>
              </a:pathLst>
            </a:custGeom>
            <a:solidFill>
              <a:srgbClr val="5AD199"/>
            </a:solidFill>
          </p:spPr>
          <p:txBody>
            <a:bodyPr wrap="square" lIns="0" tIns="0" rIns="0" bIns="0" rtlCol="0"/>
            <a:lstStyle/>
            <a:p/>
          </p:txBody>
        </p:sp>
        <p:sp>
          <p:nvSpPr>
            <p:cNvPr id="4" name="object 4" descr=""/>
            <p:cNvSpPr/>
            <p:nvPr/>
          </p:nvSpPr>
          <p:spPr>
            <a:xfrm>
              <a:off x="1093241" y="5871082"/>
              <a:ext cx="468630" cy="893444"/>
            </a:xfrm>
            <a:custGeom>
              <a:avLst/>
              <a:gdLst/>
              <a:ahLst/>
              <a:cxnLst/>
              <a:rect l="l" t="t" r="r" b="b"/>
              <a:pathLst>
                <a:path w="468630" h="893445">
                  <a:moveTo>
                    <a:pt x="96050" y="0"/>
                  </a:moveTo>
                  <a:lnTo>
                    <a:pt x="89217" y="660"/>
                  </a:lnTo>
                  <a:lnTo>
                    <a:pt x="84988" y="6032"/>
                  </a:lnTo>
                  <a:lnTo>
                    <a:pt x="84467" y="8305"/>
                  </a:lnTo>
                  <a:lnTo>
                    <a:pt x="164465" y="224345"/>
                  </a:lnTo>
                  <a:lnTo>
                    <a:pt x="124898" y="192772"/>
                  </a:lnTo>
                  <a:lnTo>
                    <a:pt x="86228" y="160150"/>
                  </a:lnTo>
                  <a:lnTo>
                    <a:pt x="48484" y="126408"/>
                  </a:lnTo>
                  <a:lnTo>
                    <a:pt x="8572" y="88366"/>
                  </a:lnTo>
                  <a:lnTo>
                    <a:pt x="4864" y="89522"/>
                  </a:lnTo>
                  <a:lnTo>
                    <a:pt x="2717" y="92265"/>
                  </a:lnTo>
                  <a:lnTo>
                    <a:pt x="571" y="94983"/>
                  </a:lnTo>
                  <a:lnTo>
                    <a:pt x="0" y="99263"/>
                  </a:lnTo>
                  <a:lnTo>
                    <a:pt x="50696" y="146055"/>
                  </a:lnTo>
                  <a:lnTo>
                    <a:pt x="106438" y="194244"/>
                  </a:lnTo>
                  <a:lnTo>
                    <a:pt x="153227" y="233392"/>
                  </a:lnTo>
                  <a:lnTo>
                    <a:pt x="173926" y="249948"/>
                  </a:lnTo>
                  <a:lnTo>
                    <a:pt x="267436" y="500062"/>
                  </a:lnTo>
                  <a:lnTo>
                    <a:pt x="222347" y="485377"/>
                  </a:lnTo>
                  <a:lnTo>
                    <a:pt x="179017" y="467166"/>
                  </a:lnTo>
                  <a:lnTo>
                    <a:pt x="137510" y="445448"/>
                  </a:lnTo>
                  <a:lnTo>
                    <a:pt x="97887" y="420241"/>
                  </a:lnTo>
                  <a:lnTo>
                    <a:pt x="60210" y="391566"/>
                  </a:lnTo>
                  <a:lnTo>
                    <a:pt x="56807" y="388632"/>
                  </a:lnTo>
                  <a:lnTo>
                    <a:pt x="52959" y="389877"/>
                  </a:lnTo>
                  <a:lnTo>
                    <a:pt x="48704" y="395300"/>
                  </a:lnTo>
                  <a:lnTo>
                    <a:pt x="48285" y="399453"/>
                  </a:lnTo>
                  <a:lnTo>
                    <a:pt x="51752" y="402310"/>
                  </a:lnTo>
                  <a:lnTo>
                    <a:pt x="90481" y="431872"/>
                  </a:lnTo>
                  <a:lnTo>
                    <a:pt x="131282" y="457841"/>
                  </a:lnTo>
                  <a:lnTo>
                    <a:pt x="174070" y="480168"/>
                  </a:lnTo>
                  <a:lnTo>
                    <a:pt x="218763" y="498800"/>
                  </a:lnTo>
                  <a:lnTo>
                    <a:pt x="267817" y="514388"/>
                  </a:lnTo>
                  <a:lnTo>
                    <a:pt x="270357" y="513524"/>
                  </a:lnTo>
                  <a:lnTo>
                    <a:pt x="272135" y="512013"/>
                  </a:lnTo>
                  <a:lnTo>
                    <a:pt x="290113" y="558479"/>
                  </a:lnTo>
                  <a:lnTo>
                    <a:pt x="308730" y="604709"/>
                  </a:lnTo>
                  <a:lnTo>
                    <a:pt x="328158" y="650587"/>
                  </a:lnTo>
                  <a:lnTo>
                    <a:pt x="348570" y="695999"/>
                  </a:lnTo>
                  <a:lnTo>
                    <a:pt x="370140" y="740829"/>
                  </a:lnTo>
                  <a:lnTo>
                    <a:pt x="393039" y="784961"/>
                  </a:lnTo>
                  <a:lnTo>
                    <a:pt x="339132" y="770794"/>
                  </a:lnTo>
                  <a:lnTo>
                    <a:pt x="288486" y="749369"/>
                  </a:lnTo>
                  <a:lnTo>
                    <a:pt x="241413" y="720867"/>
                  </a:lnTo>
                  <a:lnTo>
                    <a:pt x="198221" y="685469"/>
                  </a:lnTo>
                  <a:lnTo>
                    <a:pt x="195046" y="682434"/>
                  </a:lnTo>
                  <a:lnTo>
                    <a:pt x="191363" y="683615"/>
                  </a:lnTo>
                  <a:lnTo>
                    <a:pt x="187045" y="688987"/>
                  </a:lnTo>
                  <a:lnTo>
                    <a:pt x="186537" y="693178"/>
                  </a:lnTo>
                  <a:lnTo>
                    <a:pt x="189712" y="696213"/>
                  </a:lnTo>
                  <a:lnTo>
                    <a:pt x="226140" y="726873"/>
                  </a:lnTo>
                  <a:lnTo>
                    <a:pt x="265457" y="752684"/>
                  </a:lnTo>
                  <a:lnTo>
                    <a:pt x="307414" y="773564"/>
                  </a:lnTo>
                  <a:lnTo>
                    <a:pt x="351760" y="789426"/>
                  </a:lnTo>
                  <a:lnTo>
                    <a:pt x="398246" y="800188"/>
                  </a:lnTo>
                  <a:lnTo>
                    <a:pt x="400278" y="800239"/>
                  </a:lnTo>
                  <a:lnTo>
                    <a:pt x="401294" y="799972"/>
                  </a:lnTo>
                  <a:lnTo>
                    <a:pt x="414014" y="822562"/>
                  </a:lnTo>
                  <a:lnTo>
                    <a:pt x="427234" y="844932"/>
                  </a:lnTo>
                  <a:lnTo>
                    <a:pt x="440978" y="867077"/>
                  </a:lnTo>
                  <a:lnTo>
                    <a:pt x="455269" y="888994"/>
                  </a:lnTo>
                  <a:lnTo>
                    <a:pt x="458317" y="893384"/>
                  </a:lnTo>
                  <a:lnTo>
                    <a:pt x="463524" y="892135"/>
                  </a:lnTo>
                  <a:lnTo>
                    <a:pt x="467842" y="886720"/>
                  </a:lnTo>
                  <a:lnTo>
                    <a:pt x="468350" y="883702"/>
                  </a:lnTo>
                  <a:lnTo>
                    <a:pt x="441608" y="842159"/>
                  </a:lnTo>
                  <a:lnTo>
                    <a:pt x="418350" y="802687"/>
                  </a:lnTo>
                  <a:lnTo>
                    <a:pt x="396512" y="762510"/>
                  </a:lnTo>
                  <a:lnTo>
                    <a:pt x="375936" y="721709"/>
                  </a:lnTo>
                  <a:lnTo>
                    <a:pt x="356463" y="680364"/>
                  </a:lnTo>
                  <a:lnTo>
                    <a:pt x="358241" y="680732"/>
                  </a:lnTo>
                  <a:lnTo>
                    <a:pt x="359892" y="680529"/>
                  </a:lnTo>
                  <a:lnTo>
                    <a:pt x="387979" y="652078"/>
                  </a:lnTo>
                  <a:lnTo>
                    <a:pt x="420614" y="605252"/>
                  </a:lnTo>
                  <a:lnTo>
                    <a:pt x="438918" y="564688"/>
                  </a:lnTo>
                  <a:lnTo>
                    <a:pt x="450411" y="521430"/>
                  </a:lnTo>
                  <a:lnTo>
                    <a:pt x="454761" y="476059"/>
                  </a:lnTo>
                  <a:lnTo>
                    <a:pt x="455015" y="468718"/>
                  </a:lnTo>
                  <a:lnTo>
                    <a:pt x="445617" y="466089"/>
                  </a:lnTo>
                  <a:lnTo>
                    <a:pt x="441553" y="471309"/>
                  </a:lnTo>
                  <a:lnTo>
                    <a:pt x="441045" y="472528"/>
                  </a:lnTo>
                  <a:lnTo>
                    <a:pt x="441045" y="474065"/>
                  </a:lnTo>
                  <a:lnTo>
                    <a:pt x="436955" y="517660"/>
                  </a:lnTo>
                  <a:lnTo>
                    <a:pt x="426138" y="559287"/>
                  </a:lnTo>
                  <a:lnTo>
                    <a:pt x="408773" y="598340"/>
                  </a:lnTo>
                  <a:lnTo>
                    <a:pt x="385038" y="634212"/>
                  </a:lnTo>
                  <a:lnTo>
                    <a:pt x="352018" y="669632"/>
                  </a:lnTo>
                  <a:lnTo>
                    <a:pt x="351891" y="670013"/>
                  </a:lnTo>
                  <a:lnTo>
                    <a:pt x="329656" y="619016"/>
                  </a:lnTo>
                  <a:lnTo>
                    <a:pt x="308505" y="567480"/>
                  </a:lnTo>
                  <a:lnTo>
                    <a:pt x="288187" y="515573"/>
                  </a:lnTo>
                  <a:lnTo>
                    <a:pt x="236194" y="377075"/>
                  </a:lnTo>
                  <a:lnTo>
                    <a:pt x="237083" y="376694"/>
                  </a:lnTo>
                  <a:lnTo>
                    <a:pt x="238607" y="375056"/>
                  </a:lnTo>
                  <a:lnTo>
                    <a:pt x="266446" y="331479"/>
                  </a:lnTo>
                  <a:lnTo>
                    <a:pt x="290915" y="286262"/>
                  </a:lnTo>
                  <a:lnTo>
                    <a:pt x="312027" y="239376"/>
                  </a:lnTo>
                  <a:lnTo>
                    <a:pt x="329793" y="190792"/>
                  </a:lnTo>
                  <a:lnTo>
                    <a:pt x="332079" y="183324"/>
                  </a:lnTo>
                  <a:lnTo>
                    <a:pt x="322300" y="178168"/>
                  </a:lnTo>
                  <a:lnTo>
                    <a:pt x="317728" y="183895"/>
                  </a:lnTo>
                  <a:lnTo>
                    <a:pt x="300133" y="231951"/>
                  </a:lnTo>
                  <a:lnTo>
                    <a:pt x="280088" y="276833"/>
                  </a:lnTo>
                  <a:lnTo>
                    <a:pt x="256925" y="320178"/>
                  </a:lnTo>
                  <a:lnTo>
                    <a:pt x="230606" y="362051"/>
                  </a:lnTo>
                  <a:lnTo>
                    <a:pt x="96050" y="0"/>
                  </a:lnTo>
                  <a:close/>
                </a:path>
              </a:pathLst>
            </a:custGeom>
            <a:solidFill>
              <a:srgbClr val="449E8A"/>
            </a:solidFill>
          </p:spPr>
          <p:txBody>
            <a:bodyPr wrap="square" lIns="0" tIns="0" rIns="0" bIns="0" rtlCol="0"/>
            <a:lstStyle/>
            <a:p/>
          </p:txBody>
        </p:sp>
        <p:sp>
          <p:nvSpPr>
            <p:cNvPr id="5" name="object 5" descr=""/>
            <p:cNvSpPr/>
            <p:nvPr/>
          </p:nvSpPr>
          <p:spPr>
            <a:xfrm>
              <a:off x="746798" y="5888773"/>
              <a:ext cx="3796665" cy="969644"/>
            </a:xfrm>
            <a:custGeom>
              <a:avLst/>
              <a:gdLst/>
              <a:ahLst/>
              <a:cxnLst/>
              <a:rect l="l" t="t" r="r" b="b"/>
              <a:pathLst>
                <a:path w="3796665" h="969645">
                  <a:moveTo>
                    <a:pt x="411200" y="556933"/>
                  </a:moveTo>
                  <a:lnTo>
                    <a:pt x="363271" y="559702"/>
                  </a:lnTo>
                  <a:lnTo>
                    <a:pt x="316959" y="567802"/>
                  </a:lnTo>
                  <a:lnTo>
                    <a:pt x="272574" y="580925"/>
                  </a:lnTo>
                  <a:lnTo>
                    <a:pt x="230425" y="598760"/>
                  </a:lnTo>
                  <a:lnTo>
                    <a:pt x="190821" y="620999"/>
                  </a:lnTo>
                  <a:lnTo>
                    <a:pt x="154073" y="647330"/>
                  </a:lnTo>
                  <a:lnTo>
                    <a:pt x="120489" y="677446"/>
                  </a:lnTo>
                  <a:lnTo>
                    <a:pt x="90379" y="711037"/>
                  </a:lnTo>
                  <a:lnTo>
                    <a:pt x="64052" y="747792"/>
                  </a:lnTo>
                  <a:lnTo>
                    <a:pt x="41819" y="787403"/>
                  </a:lnTo>
                  <a:lnTo>
                    <a:pt x="23987" y="829560"/>
                  </a:lnTo>
                  <a:lnTo>
                    <a:pt x="10867" y="873954"/>
                  </a:lnTo>
                  <a:lnTo>
                    <a:pt x="2768" y="920274"/>
                  </a:lnTo>
                  <a:lnTo>
                    <a:pt x="0" y="968212"/>
                  </a:lnTo>
                  <a:lnTo>
                    <a:pt x="508" y="968718"/>
                  </a:lnTo>
                  <a:lnTo>
                    <a:pt x="508" y="969225"/>
                  </a:lnTo>
                  <a:lnTo>
                    <a:pt x="3796245" y="969225"/>
                  </a:lnTo>
                  <a:lnTo>
                    <a:pt x="3784597" y="924352"/>
                  </a:lnTo>
                  <a:lnTo>
                    <a:pt x="3766462" y="882526"/>
                  </a:lnTo>
                  <a:lnTo>
                    <a:pt x="3742421" y="844344"/>
                  </a:lnTo>
                  <a:lnTo>
                    <a:pt x="3713052" y="810401"/>
                  </a:lnTo>
                  <a:lnTo>
                    <a:pt x="3678934" y="781293"/>
                  </a:lnTo>
                  <a:lnTo>
                    <a:pt x="3640647" y="757616"/>
                  </a:lnTo>
                  <a:lnTo>
                    <a:pt x="3636342" y="755802"/>
                  </a:lnTo>
                  <a:lnTo>
                    <a:pt x="3378415" y="755802"/>
                  </a:lnTo>
                  <a:lnTo>
                    <a:pt x="3368084" y="708648"/>
                  </a:lnTo>
                  <a:lnTo>
                    <a:pt x="3354014" y="663023"/>
                  </a:lnTo>
                  <a:lnTo>
                    <a:pt x="3336376" y="619097"/>
                  </a:lnTo>
                  <a:lnTo>
                    <a:pt x="3322097" y="590550"/>
                  </a:lnTo>
                  <a:lnTo>
                    <a:pt x="572858" y="590550"/>
                  </a:lnTo>
                  <a:lnTo>
                    <a:pt x="534674" y="576205"/>
                  </a:lnTo>
                  <a:lnTo>
                    <a:pt x="494844" y="565659"/>
                  </a:lnTo>
                  <a:lnTo>
                    <a:pt x="453606" y="559155"/>
                  </a:lnTo>
                  <a:lnTo>
                    <a:pt x="411200" y="556933"/>
                  </a:lnTo>
                  <a:close/>
                </a:path>
                <a:path w="3796665" h="969645">
                  <a:moveTo>
                    <a:pt x="3506558" y="725131"/>
                  </a:moveTo>
                  <a:lnTo>
                    <a:pt x="3472481" y="727236"/>
                  </a:lnTo>
                  <a:lnTo>
                    <a:pt x="3439677" y="733299"/>
                  </a:lnTo>
                  <a:lnTo>
                    <a:pt x="3408278" y="742946"/>
                  </a:lnTo>
                  <a:lnTo>
                    <a:pt x="3378415" y="755802"/>
                  </a:lnTo>
                  <a:lnTo>
                    <a:pt x="3636342" y="755802"/>
                  </a:lnTo>
                  <a:lnTo>
                    <a:pt x="3598769" y="739966"/>
                  </a:lnTo>
                  <a:lnTo>
                    <a:pt x="3553880" y="728939"/>
                  </a:lnTo>
                  <a:lnTo>
                    <a:pt x="3506558" y="725131"/>
                  </a:lnTo>
                  <a:close/>
                </a:path>
                <a:path w="3796665" h="969645">
                  <a:moveTo>
                    <a:pt x="1110576" y="181292"/>
                  </a:moveTo>
                  <a:lnTo>
                    <a:pt x="1059849" y="183569"/>
                  </a:lnTo>
                  <a:lnTo>
                    <a:pt x="1010412" y="190271"/>
                  </a:lnTo>
                  <a:lnTo>
                    <a:pt x="962458" y="201200"/>
                  </a:lnTo>
                  <a:lnTo>
                    <a:pt x="916179" y="216159"/>
                  </a:lnTo>
                  <a:lnTo>
                    <a:pt x="871769" y="234953"/>
                  </a:lnTo>
                  <a:lnTo>
                    <a:pt x="829421" y="257385"/>
                  </a:lnTo>
                  <a:lnTo>
                    <a:pt x="789326" y="283258"/>
                  </a:lnTo>
                  <a:lnTo>
                    <a:pt x="751679" y="312376"/>
                  </a:lnTo>
                  <a:lnTo>
                    <a:pt x="716671" y="344543"/>
                  </a:lnTo>
                  <a:lnTo>
                    <a:pt x="684496" y="379561"/>
                  </a:lnTo>
                  <a:lnTo>
                    <a:pt x="655346" y="417234"/>
                  </a:lnTo>
                  <a:lnTo>
                    <a:pt x="629415" y="457366"/>
                  </a:lnTo>
                  <a:lnTo>
                    <a:pt x="606895" y="499760"/>
                  </a:lnTo>
                  <a:lnTo>
                    <a:pt x="587978" y="544220"/>
                  </a:lnTo>
                  <a:lnTo>
                    <a:pt x="572858" y="590550"/>
                  </a:lnTo>
                  <a:lnTo>
                    <a:pt x="3322097" y="590550"/>
                  </a:lnTo>
                  <a:lnTo>
                    <a:pt x="3291080" y="537030"/>
                  </a:lnTo>
                  <a:lnTo>
                    <a:pt x="3263764" y="499233"/>
                  </a:lnTo>
                  <a:lnTo>
                    <a:pt x="3233564" y="463822"/>
                  </a:lnTo>
                  <a:lnTo>
                    <a:pt x="2407500" y="442925"/>
                  </a:lnTo>
                  <a:lnTo>
                    <a:pt x="2390117" y="395245"/>
                  </a:lnTo>
                  <a:lnTo>
                    <a:pt x="2369904" y="349472"/>
                  </a:lnTo>
                  <a:lnTo>
                    <a:pt x="2347022" y="305819"/>
                  </a:lnTo>
                  <a:lnTo>
                    <a:pt x="2322655" y="266153"/>
                  </a:lnTo>
                  <a:lnTo>
                    <a:pt x="1405343" y="266153"/>
                  </a:lnTo>
                  <a:lnTo>
                    <a:pt x="1361407" y="241382"/>
                  </a:lnTo>
                  <a:lnTo>
                    <a:pt x="1315093" y="220491"/>
                  </a:lnTo>
                  <a:lnTo>
                    <a:pt x="1266628" y="203758"/>
                  </a:lnTo>
                  <a:lnTo>
                    <a:pt x="1216236" y="191462"/>
                  </a:lnTo>
                  <a:lnTo>
                    <a:pt x="1164143" y="183881"/>
                  </a:lnTo>
                  <a:lnTo>
                    <a:pt x="1110576" y="181292"/>
                  </a:lnTo>
                  <a:close/>
                </a:path>
                <a:path w="3796665" h="969645">
                  <a:moveTo>
                    <a:pt x="2810598" y="278714"/>
                  </a:moveTo>
                  <a:lnTo>
                    <a:pt x="2758819" y="281005"/>
                  </a:lnTo>
                  <a:lnTo>
                    <a:pt x="2708341" y="287748"/>
                  </a:lnTo>
                  <a:lnTo>
                    <a:pt x="2659356" y="298743"/>
                  </a:lnTo>
                  <a:lnTo>
                    <a:pt x="2612054" y="313793"/>
                  </a:lnTo>
                  <a:lnTo>
                    <a:pt x="2566628" y="332699"/>
                  </a:lnTo>
                  <a:lnTo>
                    <a:pt x="2523268" y="355264"/>
                  </a:lnTo>
                  <a:lnTo>
                    <a:pt x="2482166" y="381288"/>
                  </a:lnTo>
                  <a:lnTo>
                    <a:pt x="2443513" y="410575"/>
                  </a:lnTo>
                  <a:lnTo>
                    <a:pt x="2407500" y="442925"/>
                  </a:lnTo>
                  <a:lnTo>
                    <a:pt x="3212630" y="442925"/>
                  </a:lnTo>
                  <a:lnTo>
                    <a:pt x="3165198" y="400845"/>
                  </a:lnTo>
                  <a:lnTo>
                    <a:pt x="3127374" y="373622"/>
                  </a:lnTo>
                  <a:lnTo>
                    <a:pt x="3087350" y="349472"/>
                  </a:lnTo>
                  <a:lnTo>
                    <a:pt x="3045298" y="328567"/>
                  </a:lnTo>
                  <a:lnTo>
                    <a:pt x="3001388" y="311077"/>
                  </a:lnTo>
                  <a:lnTo>
                    <a:pt x="2955792" y="297176"/>
                  </a:lnTo>
                  <a:lnTo>
                    <a:pt x="2908681" y="287033"/>
                  </a:lnTo>
                  <a:lnTo>
                    <a:pt x="2860226" y="280822"/>
                  </a:lnTo>
                  <a:lnTo>
                    <a:pt x="2810598" y="278714"/>
                  </a:lnTo>
                  <a:close/>
                </a:path>
                <a:path w="3796665" h="969645">
                  <a:moveTo>
                    <a:pt x="1864194" y="0"/>
                  </a:moveTo>
                  <a:lnTo>
                    <a:pt x="1813953" y="2553"/>
                  </a:lnTo>
                  <a:lnTo>
                    <a:pt x="1764899" y="10073"/>
                  </a:lnTo>
                  <a:lnTo>
                    <a:pt x="1717204" y="22346"/>
                  </a:lnTo>
                  <a:lnTo>
                    <a:pt x="1671042" y="39160"/>
                  </a:lnTo>
                  <a:lnTo>
                    <a:pt x="1626586" y="60303"/>
                  </a:lnTo>
                  <a:lnTo>
                    <a:pt x="1584007" y="85561"/>
                  </a:lnTo>
                  <a:lnTo>
                    <a:pt x="1543480" y="114723"/>
                  </a:lnTo>
                  <a:lnTo>
                    <a:pt x="1505178" y="147576"/>
                  </a:lnTo>
                  <a:lnTo>
                    <a:pt x="1469272" y="183906"/>
                  </a:lnTo>
                  <a:lnTo>
                    <a:pt x="1435936" y="223503"/>
                  </a:lnTo>
                  <a:lnTo>
                    <a:pt x="1405343" y="266153"/>
                  </a:lnTo>
                  <a:lnTo>
                    <a:pt x="2322655" y="266153"/>
                  </a:lnTo>
                  <a:lnTo>
                    <a:pt x="2293696" y="225365"/>
                  </a:lnTo>
                  <a:lnTo>
                    <a:pt x="2263523" y="188899"/>
                  </a:lnTo>
                  <a:lnTo>
                    <a:pt x="2231183" y="155152"/>
                  </a:lnTo>
                  <a:lnTo>
                    <a:pt x="2196807" y="124283"/>
                  </a:lnTo>
                  <a:lnTo>
                    <a:pt x="2160527" y="96451"/>
                  </a:lnTo>
                  <a:lnTo>
                    <a:pt x="2122472" y="71815"/>
                  </a:lnTo>
                  <a:lnTo>
                    <a:pt x="2082774" y="50533"/>
                  </a:lnTo>
                  <a:lnTo>
                    <a:pt x="2041562" y="32765"/>
                  </a:lnTo>
                  <a:lnTo>
                    <a:pt x="1998967" y="18668"/>
                  </a:lnTo>
                  <a:lnTo>
                    <a:pt x="1955121" y="8403"/>
                  </a:lnTo>
                  <a:lnTo>
                    <a:pt x="1910153" y="2127"/>
                  </a:lnTo>
                  <a:lnTo>
                    <a:pt x="1864194" y="0"/>
                  </a:lnTo>
                  <a:close/>
                </a:path>
              </a:pathLst>
            </a:custGeom>
            <a:solidFill>
              <a:srgbClr val="E3F7FC"/>
            </a:solidFill>
          </p:spPr>
          <p:txBody>
            <a:bodyPr wrap="square" lIns="0" tIns="0" rIns="0" bIns="0" rtlCol="0"/>
            <a:lstStyle/>
            <a:p/>
          </p:txBody>
        </p:sp>
        <p:sp>
          <p:nvSpPr>
            <p:cNvPr id="6" name="object 6" descr=""/>
            <p:cNvSpPr/>
            <p:nvPr/>
          </p:nvSpPr>
          <p:spPr>
            <a:xfrm>
              <a:off x="323088" y="6394741"/>
              <a:ext cx="3138170" cy="463550"/>
            </a:xfrm>
            <a:custGeom>
              <a:avLst/>
              <a:gdLst/>
              <a:ahLst/>
              <a:cxnLst/>
              <a:rect l="l" t="t" r="r" b="b"/>
              <a:pathLst>
                <a:path w="3138170" h="463550">
                  <a:moveTo>
                    <a:pt x="3137916" y="463232"/>
                  </a:moveTo>
                  <a:lnTo>
                    <a:pt x="3124073" y="425297"/>
                  </a:lnTo>
                  <a:lnTo>
                    <a:pt x="3098635" y="394931"/>
                  </a:lnTo>
                  <a:lnTo>
                    <a:pt x="3064294" y="374789"/>
                  </a:lnTo>
                  <a:lnTo>
                    <a:pt x="3023743" y="367487"/>
                  </a:lnTo>
                  <a:lnTo>
                    <a:pt x="3010357" y="368312"/>
                  </a:lnTo>
                  <a:lnTo>
                    <a:pt x="2997479" y="370687"/>
                  </a:lnTo>
                  <a:lnTo>
                    <a:pt x="2985122" y="374446"/>
                  </a:lnTo>
                  <a:lnTo>
                    <a:pt x="2973324" y="379437"/>
                  </a:lnTo>
                  <a:lnTo>
                    <a:pt x="2960967" y="335546"/>
                  </a:lnTo>
                  <a:lnTo>
                    <a:pt x="2950210" y="314655"/>
                  </a:lnTo>
                  <a:lnTo>
                    <a:pt x="2940469" y="295744"/>
                  </a:lnTo>
                  <a:lnTo>
                    <a:pt x="2912783" y="261010"/>
                  </a:lnTo>
                  <a:lnTo>
                    <a:pt x="2907398" y="256463"/>
                  </a:lnTo>
                  <a:lnTo>
                    <a:pt x="2878886" y="232308"/>
                  </a:lnTo>
                  <a:lnTo>
                    <a:pt x="2839745" y="210604"/>
                  </a:lnTo>
                  <a:lnTo>
                    <a:pt x="2796362" y="196875"/>
                  </a:lnTo>
                  <a:lnTo>
                    <a:pt x="2749677" y="192074"/>
                  </a:lnTo>
                  <a:lnTo>
                    <a:pt x="2704465" y="196570"/>
                  </a:lnTo>
                  <a:lnTo>
                    <a:pt x="2662390" y="209410"/>
                  </a:lnTo>
                  <a:lnTo>
                    <a:pt x="2624264" y="229679"/>
                  </a:lnTo>
                  <a:lnTo>
                    <a:pt x="2590927" y="256463"/>
                  </a:lnTo>
                  <a:lnTo>
                    <a:pt x="2570188" y="208153"/>
                  </a:lnTo>
                  <a:lnTo>
                    <a:pt x="2556218" y="187121"/>
                  </a:lnTo>
                  <a:lnTo>
                    <a:pt x="2542184" y="165989"/>
                  </a:lnTo>
                  <a:lnTo>
                    <a:pt x="2507869" y="131140"/>
                  </a:lnTo>
                  <a:lnTo>
                    <a:pt x="2468207" y="104800"/>
                  </a:lnTo>
                  <a:lnTo>
                    <a:pt x="2424201" y="88125"/>
                  </a:lnTo>
                  <a:lnTo>
                    <a:pt x="2376805" y="82296"/>
                  </a:lnTo>
                  <a:lnTo>
                    <a:pt x="2323579" y="89738"/>
                  </a:lnTo>
                  <a:lnTo>
                    <a:pt x="2274773" y="110871"/>
                  </a:lnTo>
                  <a:lnTo>
                    <a:pt x="2231796" y="143929"/>
                  </a:lnTo>
                  <a:lnTo>
                    <a:pt x="2196084" y="187121"/>
                  </a:lnTo>
                  <a:lnTo>
                    <a:pt x="2169833" y="173024"/>
                  </a:lnTo>
                  <a:lnTo>
                    <a:pt x="2141550" y="162521"/>
                  </a:lnTo>
                  <a:lnTo>
                    <a:pt x="2111476" y="155968"/>
                  </a:lnTo>
                  <a:lnTo>
                    <a:pt x="2079879" y="153695"/>
                  </a:lnTo>
                  <a:lnTo>
                    <a:pt x="2030984" y="159169"/>
                  </a:lnTo>
                  <a:lnTo>
                    <a:pt x="1985949" y="174790"/>
                  </a:lnTo>
                  <a:lnTo>
                    <a:pt x="1945970" y="199351"/>
                  </a:lnTo>
                  <a:lnTo>
                    <a:pt x="1912213" y="231648"/>
                  </a:lnTo>
                  <a:lnTo>
                    <a:pt x="1885886" y="270484"/>
                  </a:lnTo>
                  <a:lnTo>
                    <a:pt x="1868170" y="314655"/>
                  </a:lnTo>
                  <a:lnTo>
                    <a:pt x="1853222" y="308940"/>
                  </a:lnTo>
                  <a:lnTo>
                    <a:pt x="1837588" y="304800"/>
                  </a:lnTo>
                  <a:lnTo>
                    <a:pt x="1821332" y="302298"/>
                  </a:lnTo>
                  <a:lnTo>
                    <a:pt x="1804543" y="301447"/>
                  </a:lnTo>
                  <a:lnTo>
                    <a:pt x="1761566" y="307213"/>
                  </a:lnTo>
                  <a:lnTo>
                    <a:pt x="1722945" y="323481"/>
                  </a:lnTo>
                  <a:lnTo>
                    <a:pt x="1690217" y="348716"/>
                  </a:lnTo>
                  <a:lnTo>
                    <a:pt x="1689836" y="349211"/>
                  </a:lnTo>
                  <a:lnTo>
                    <a:pt x="1676527" y="346798"/>
                  </a:lnTo>
                  <a:lnTo>
                    <a:pt x="1660245" y="347802"/>
                  </a:lnTo>
                  <a:lnTo>
                    <a:pt x="1644586" y="350685"/>
                  </a:lnTo>
                  <a:lnTo>
                    <a:pt x="1629587" y="355257"/>
                  </a:lnTo>
                  <a:lnTo>
                    <a:pt x="1615313" y="361340"/>
                  </a:lnTo>
                  <a:lnTo>
                    <a:pt x="1602727" y="314388"/>
                  </a:lnTo>
                  <a:lnTo>
                    <a:pt x="1582470" y="271132"/>
                  </a:lnTo>
                  <a:lnTo>
                    <a:pt x="1555318" y="232371"/>
                  </a:lnTo>
                  <a:lnTo>
                    <a:pt x="1522056" y="198882"/>
                  </a:lnTo>
                  <a:lnTo>
                    <a:pt x="1483474" y="171462"/>
                  </a:lnTo>
                  <a:lnTo>
                    <a:pt x="1440357" y="150901"/>
                  </a:lnTo>
                  <a:lnTo>
                    <a:pt x="1393482" y="137985"/>
                  </a:lnTo>
                  <a:lnTo>
                    <a:pt x="1343660" y="133502"/>
                  </a:lnTo>
                  <a:lnTo>
                    <a:pt x="1288821" y="138963"/>
                  </a:lnTo>
                  <a:lnTo>
                    <a:pt x="1237754" y="154584"/>
                  </a:lnTo>
                  <a:lnTo>
                    <a:pt x="1191475" y="179222"/>
                  </a:lnTo>
                  <a:lnTo>
                    <a:pt x="1151001" y="211772"/>
                  </a:lnTo>
                  <a:lnTo>
                    <a:pt x="1133005" y="167093"/>
                  </a:lnTo>
                  <a:lnTo>
                    <a:pt x="1110488" y="127469"/>
                  </a:lnTo>
                  <a:lnTo>
                    <a:pt x="1109878" y="126390"/>
                  </a:lnTo>
                  <a:lnTo>
                    <a:pt x="1082090" y="90297"/>
                  </a:lnTo>
                  <a:lnTo>
                    <a:pt x="1050150" y="59410"/>
                  </a:lnTo>
                  <a:lnTo>
                    <a:pt x="1014564" y="34328"/>
                  </a:lnTo>
                  <a:lnTo>
                    <a:pt x="975842" y="15659"/>
                  </a:lnTo>
                  <a:lnTo>
                    <a:pt x="934466" y="4025"/>
                  </a:lnTo>
                  <a:lnTo>
                    <a:pt x="890968" y="0"/>
                  </a:lnTo>
                  <a:lnTo>
                    <a:pt x="838936" y="5842"/>
                  </a:lnTo>
                  <a:lnTo>
                    <a:pt x="790105" y="22606"/>
                  </a:lnTo>
                  <a:lnTo>
                    <a:pt x="745350" y="49212"/>
                  </a:lnTo>
                  <a:lnTo>
                    <a:pt x="705548" y="84531"/>
                  </a:lnTo>
                  <a:lnTo>
                    <a:pt x="671626" y="127469"/>
                  </a:lnTo>
                  <a:lnTo>
                    <a:pt x="639749" y="110337"/>
                  </a:lnTo>
                  <a:lnTo>
                    <a:pt x="605396" y="97574"/>
                  </a:lnTo>
                  <a:lnTo>
                    <a:pt x="568896" y="89598"/>
                  </a:lnTo>
                  <a:lnTo>
                    <a:pt x="530567" y="86842"/>
                  </a:lnTo>
                  <a:lnTo>
                    <a:pt x="479425" y="91757"/>
                  </a:lnTo>
                  <a:lnTo>
                    <a:pt x="431584" y="105892"/>
                  </a:lnTo>
                  <a:lnTo>
                    <a:pt x="387946" y="128320"/>
                  </a:lnTo>
                  <a:lnTo>
                    <a:pt x="349415" y="158115"/>
                  </a:lnTo>
                  <a:lnTo>
                    <a:pt x="316915" y="194373"/>
                  </a:lnTo>
                  <a:lnTo>
                    <a:pt x="291325" y="236156"/>
                  </a:lnTo>
                  <a:lnTo>
                    <a:pt x="273570" y="282549"/>
                  </a:lnTo>
                  <a:lnTo>
                    <a:pt x="255422" y="275602"/>
                  </a:lnTo>
                  <a:lnTo>
                    <a:pt x="236423" y="270573"/>
                  </a:lnTo>
                  <a:lnTo>
                    <a:pt x="216674" y="267512"/>
                  </a:lnTo>
                  <a:lnTo>
                    <a:pt x="196291" y="266484"/>
                  </a:lnTo>
                  <a:lnTo>
                    <a:pt x="151269" y="271678"/>
                  </a:lnTo>
                  <a:lnTo>
                    <a:pt x="109956" y="286435"/>
                  </a:lnTo>
                  <a:lnTo>
                    <a:pt x="73507" y="309600"/>
                  </a:lnTo>
                  <a:lnTo>
                    <a:pt x="43103" y="339991"/>
                  </a:lnTo>
                  <a:lnTo>
                    <a:pt x="19939" y="376415"/>
                  </a:lnTo>
                  <a:lnTo>
                    <a:pt x="5181" y="417728"/>
                  </a:lnTo>
                  <a:lnTo>
                    <a:pt x="0" y="462711"/>
                  </a:lnTo>
                  <a:lnTo>
                    <a:pt x="0" y="463219"/>
                  </a:lnTo>
                  <a:lnTo>
                    <a:pt x="1642872" y="463219"/>
                  </a:lnTo>
                  <a:lnTo>
                    <a:pt x="3137916" y="463232"/>
                  </a:lnTo>
                  <a:close/>
                </a:path>
              </a:pathLst>
            </a:custGeom>
            <a:solidFill>
              <a:srgbClr val="88D5E8"/>
            </a:solidFill>
          </p:spPr>
          <p:txBody>
            <a:bodyPr wrap="square" lIns="0" tIns="0" rIns="0" bIns="0" rtlCol="0"/>
            <a:lstStyle/>
            <a:p/>
          </p:txBody>
        </p:sp>
        <p:sp>
          <p:nvSpPr>
            <p:cNvPr id="7" name="object 7" descr=""/>
            <p:cNvSpPr/>
            <p:nvPr/>
          </p:nvSpPr>
          <p:spPr>
            <a:xfrm>
              <a:off x="3326050" y="6090256"/>
              <a:ext cx="734695" cy="768350"/>
            </a:xfrm>
            <a:custGeom>
              <a:avLst/>
              <a:gdLst/>
              <a:ahLst/>
              <a:cxnLst/>
              <a:rect l="l" t="t" r="r" b="b"/>
              <a:pathLst>
                <a:path w="734695" h="768350">
                  <a:moveTo>
                    <a:pt x="79200" y="462562"/>
                  </a:moveTo>
                  <a:lnTo>
                    <a:pt x="27216" y="495260"/>
                  </a:lnTo>
                  <a:lnTo>
                    <a:pt x="8052" y="533473"/>
                  </a:lnTo>
                  <a:lnTo>
                    <a:pt x="0" y="579108"/>
                  </a:lnTo>
                  <a:lnTo>
                    <a:pt x="22" y="627533"/>
                  </a:lnTo>
                  <a:lnTo>
                    <a:pt x="5083" y="674115"/>
                  </a:lnTo>
                  <a:lnTo>
                    <a:pt x="12144" y="714222"/>
                  </a:lnTo>
                  <a:lnTo>
                    <a:pt x="26492" y="767742"/>
                  </a:lnTo>
                  <a:lnTo>
                    <a:pt x="542339" y="767742"/>
                  </a:lnTo>
                  <a:lnTo>
                    <a:pt x="532717" y="757644"/>
                  </a:lnTo>
                  <a:lnTo>
                    <a:pt x="522924" y="732239"/>
                  </a:lnTo>
                  <a:lnTo>
                    <a:pt x="540343" y="697229"/>
                  </a:lnTo>
                  <a:lnTo>
                    <a:pt x="579020" y="678417"/>
                  </a:lnTo>
                  <a:lnTo>
                    <a:pt x="615382" y="666696"/>
                  </a:lnTo>
                  <a:lnTo>
                    <a:pt x="630634" y="661206"/>
                  </a:lnTo>
                  <a:lnTo>
                    <a:pt x="678624" y="633341"/>
                  </a:lnTo>
                  <a:lnTo>
                    <a:pt x="711642" y="599437"/>
                  </a:lnTo>
                  <a:lnTo>
                    <a:pt x="731663" y="559088"/>
                  </a:lnTo>
                  <a:lnTo>
                    <a:pt x="734567" y="514508"/>
                  </a:lnTo>
                  <a:lnTo>
                    <a:pt x="716232" y="467908"/>
                  </a:lnTo>
                  <a:lnTo>
                    <a:pt x="713556" y="464670"/>
                  </a:lnTo>
                  <a:lnTo>
                    <a:pt x="88344" y="464670"/>
                  </a:lnTo>
                  <a:lnTo>
                    <a:pt x="79200" y="462562"/>
                  </a:lnTo>
                  <a:close/>
                </a:path>
                <a:path w="734695" h="768350">
                  <a:moveTo>
                    <a:pt x="201728" y="173580"/>
                  </a:moveTo>
                  <a:lnTo>
                    <a:pt x="161115" y="175948"/>
                  </a:lnTo>
                  <a:lnTo>
                    <a:pt x="126317" y="203786"/>
                  </a:lnTo>
                  <a:lnTo>
                    <a:pt x="103090" y="245522"/>
                  </a:lnTo>
                  <a:lnTo>
                    <a:pt x="97582" y="290175"/>
                  </a:lnTo>
                  <a:lnTo>
                    <a:pt x="103347" y="334922"/>
                  </a:lnTo>
                  <a:lnTo>
                    <a:pt x="113937" y="376939"/>
                  </a:lnTo>
                  <a:lnTo>
                    <a:pt x="122905" y="413402"/>
                  </a:lnTo>
                  <a:lnTo>
                    <a:pt x="110188" y="458371"/>
                  </a:lnTo>
                  <a:lnTo>
                    <a:pt x="94694" y="461812"/>
                  </a:lnTo>
                  <a:lnTo>
                    <a:pt x="94440" y="461914"/>
                  </a:lnTo>
                  <a:lnTo>
                    <a:pt x="94186" y="462079"/>
                  </a:lnTo>
                  <a:lnTo>
                    <a:pt x="88344" y="464670"/>
                  </a:lnTo>
                  <a:lnTo>
                    <a:pt x="713556" y="464670"/>
                  </a:lnTo>
                  <a:lnTo>
                    <a:pt x="690312" y="436543"/>
                  </a:lnTo>
                  <a:lnTo>
                    <a:pt x="664501" y="409563"/>
                  </a:lnTo>
                  <a:lnTo>
                    <a:pt x="645860" y="378667"/>
                  </a:lnTo>
                  <a:lnTo>
                    <a:pt x="641446" y="335553"/>
                  </a:lnTo>
                  <a:lnTo>
                    <a:pt x="657983" y="273192"/>
                  </a:lnTo>
                  <a:lnTo>
                    <a:pt x="333580" y="273192"/>
                  </a:lnTo>
                  <a:lnTo>
                    <a:pt x="303940" y="259094"/>
                  </a:lnTo>
                  <a:lnTo>
                    <a:pt x="238648" y="195705"/>
                  </a:lnTo>
                  <a:lnTo>
                    <a:pt x="201728" y="173580"/>
                  </a:lnTo>
                  <a:close/>
                </a:path>
                <a:path w="734695" h="768350">
                  <a:moveTo>
                    <a:pt x="544790" y="0"/>
                  </a:moveTo>
                  <a:lnTo>
                    <a:pt x="504396" y="8156"/>
                  </a:lnTo>
                  <a:lnTo>
                    <a:pt x="464260" y="37000"/>
                  </a:lnTo>
                  <a:lnTo>
                    <a:pt x="440052" y="75841"/>
                  </a:lnTo>
                  <a:lnTo>
                    <a:pt x="424089" y="121257"/>
                  </a:lnTo>
                  <a:lnTo>
                    <a:pt x="412242" y="168249"/>
                  </a:lnTo>
                  <a:lnTo>
                    <a:pt x="400384" y="211820"/>
                  </a:lnTo>
                  <a:lnTo>
                    <a:pt x="384387" y="246973"/>
                  </a:lnTo>
                  <a:lnTo>
                    <a:pt x="354208" y="270910"/>
                  </a:lnTo>
                  <a:lnTo>
                    <a:pt x="333581" y="273192"/>
                  </a:lnTo>
                  <a:lnTo>
                    <a:pt x="657983" y="273192"/>
                  </a:lnTo>
                  <a:lnTo>
                    <a:pt x="658320" y="271922"/>
                  </a:lnTo>
                  <a:lnTo>
                    <a:pt x="676144" y="211270"/>
                  </a:lnTo>
                  <a:lnTo>
                    <a:pt x="681078" y="157374"/>
                  </a:lnTo>
                  <a:lnTo>
                    <a:pt x="674995" y="110663"/>
                  </a:lnTo>
                  <a:lnTo>
                    <a:pt x="659764" y="71571"/>
                  </a:lnTo>
                  <a:lnTo>
                    <a:pt x="637257" y="40526"/>
                  </a:lnTo>
                  <a:lnTo>
                    <a:pt x="577899" y="4310"/>
                  </a:lnTo>
                  <a:lnTo>
                    <a:pt x="544790" y="0"/>
                  </a:lnTo>
                  <a:close/>
                </a:path>
              </a:pathLst>
            </a:custGeom>
            <a:solidFill>
              <a:srgbClr val="75D9C3"/>
            </a:solidFill>
          </p:spPr>
          <p:txBody>
            <a:bodyPr wrap="square" lIns="0" tIns="0" rIns="0" bIns="0" rtlCol="0"/>
            <a:lstStyle/>
            <a:p/>
          </p:txBody>
        </p:sp>
        <p:sp>
          <p:nvSpPr>
            <p:cNvPr id="8" name="object 8" descr=""/>
            <p:cNvSpPr/>
            <p:nvPr/>
          </p:nvSpPr>
          <p:spPr>
            <a:xfrm>
              <a:off x="3389630" y="6217932"/>
              <a:ext cx="553085" cy="640080"/>
            </a:xfrm>
            <a:custGeom>
              <a:avLst/>
              <a:gdLst/>
              <a:ahLst/>
              <a:cxnLst/>
              <a:rect l="l" t="t" r="r" b="b"/>
              <a:pathLst>
                <a:path w="553085" h="640079">
                  <a:moveTo>
                    <a:pt x="125475" y="107950"/>
                  </a:moveTo>
                  <a:lnTo>
                    <a:pt x="119507" y="110655"/>
                  </a:lnTo>
                  <a:lnTo>
                    <a:pt x="117729" y="113017"/>
                  </a:lnTo>
                  <a:lnTo>
                    <a:pt x="118110" y="116408"/>
                  </a:lnTo>
                  <a:lnTo>
                    <a:pt x="126140" y="163707"/>
                  </a:lnTo>
                  <a:lnTo>
                    <a:pt x="138350" y="209921"/>
                  </a:lnTo>
                  <a:lnTo>
                    <a:pt x="154060" y="255168"/>
                  </a:lnTo>
                  <a:lnTo>
                    <a:pt x="172593" y="299567"/>
                  </a:lnTo>
                  <a:lnTo>
                    <a:pt x="194897" y="347587"/>
                  </a:lnTo>
                  <a:lnTo>
                    <a:pt x="216439" y="395801"/>
                  </a:lnTo>
                  <a:lnTo>
                    <a:pt x="234330" y="445362"/>
                  </a:lnTo>
                  <a:lnTo>
                    <a:pt x="245618" y="497141"/>
                  </a:lnTo>
                  <a:lnTo>
                    <a:pt x="245872" y="498538"/>
                  </a:lnTo>
                  <a:lnTo>
                    <a:pt x="246380" y="499795"/>
                  </a:lnTo>
                  <a:lnTo>
                    <a:pt x="247142" y="500519"/>
                  </a:lnTo>
                  <a:lnTo>
                    <a:pt x="223215" y="548763"/>
                  </a:lnTo>
                  <a:lnTo>
                    <a:pt x="200636" y="597575"/>
                  </a:lnTo>
                  <a:lnTo>
                    <a:pt x="182618" y="640066"/>
                  </a:lnTo>
                  <a:lnTo>
                    <a:pt x="197064" y="640066"/>
                  </a:lnTo>
                  <a:lnTo>
                    <a:pt x="215529" y="597353"/>
                  </a:lnTo>
                  <a:lnTo>
                    <a:pt x="236691" y="552048"/>
                  </a:lnTo>
                  <a:lnTo>
                    <a:pt x="258952" y="507213"/>
                  </a:lnTo>
                  <a:lnTo>
                    <a:pt x="271745" y="482625"/>
                  </a:lnTo>
                  <a:lnTo>
                    <a:pt x="256540" y="482625"/>
                  </a:lnTo>
                  <a:lnTo>
                    <a:pt x="246090" y="439198"/>
                  </a:lnTo>
                  <a:lnTo>
                    <a:pt x="231235" y="397325"/>
                  </a:lnTo>
                  <a:lnTo>
                    <a:pt x="213570" y="356348"/>
                  </a:lnTo>
                  <a:lnTo>
                    <a:pt x="194691" y="315607"/>
                  </a:lnTo>
                  <a:lnTo>
                    <a:pt x="173231" y="267029"/>
                  </a:lnTo>
                  <a:lnTo>
                    <a:pt x="154844" y="217497"/>
                  </a:lnTo>
                  <a:lnTo>
                    <a:pt x="140505" y="166721"/>
                  </a:lnTo>
                  <a:lnTo>
                    <a:pt x="131191" y="114414"/>
                  </a:lnTo>
                  <a:lnTo>
                    <a:pt x="130556" y="109283"/>
                  </a:lnTo>
                  <a:lnTo>
                    <a:pt x="125475" y="107950"/>
                  </a:lnTo>
                  <a:close/>
                </a:path>
                <a:path w="553085" h="640079">
                  <a:moveTo>
                    <a:pt x="463931" y="0"/>
                  </a:moveTo>
                  <a:lnTo>
                    <a:pt x="459740" y="1866"/>
                  </a:lnTo>
                  <a:lnTo>
                    <a:pt x="457962" y="2692"/>
                  </a:lnTo>
                  <a:lnTo>
                    <a:pt x="456565" y="4356"/>
                  </a:lnTo>
                  <a:lnTo>
                    <a:pt x="456184" y="6921"/>
                  </a:lnTo>
                  <a:lnTo>
                    <a:pt x="447713" y="55490"/>
                  </a:lnTo>
                  <a:lnTo>
                    <a:pt x="435785" y="102916"/>
                  </a:lnTo>
                  <a:lnTo>
                    <a:pt x="420852" y="149329"/>
                  </a:lnTo>
                  <a:lnTo>
                    <a:pt x="403366" y="194860"/>
                  </a:lnTo>
                  <a:lnTo>
                    <a:pt x="383778" y="239637"/>
                  </a:lnTo>
                  <a:lnTo>
                    <a:pt x="362540" y="283792"/>
                  </a:lnTo>
                  <a:lnTo>
                    <a:pt x="340104" y="327454"/>
                  </a:lnTo>
                  <a:lnTo>
                    <a:pt x="316922" y="370753"/>
                  </a:lnTo>
                  <a:lnTo>
                    <a:pt x="306923" y="389097"/>
                  </a:lnTo>
                  <a:lnTo>
                    <a:pt x="270129" y="456780"/>
                  </a:lnTo>
                  <a:lnTo>
                    <a:pt x="266773" y="463240"/>
                  </a:lnTo>
                  <a:lnTo>
                    <a:pt x="256540" y="482625"/>
                  </a:lnTo>
                  <a:lnTo>
                    <a:pt x="271745" y="482625"/>
                  </a:lnTo>
                  <a:lnTo>
                    <a:pt x="282067" y="462788"/>
                  </a:lnTo>
                  <a:lnTo>
                    <a:pt x="282702" y="462724"/>
                  </a:lnTo>
                  <a:lnTo>
                    <a:pt x="284222" y="462724"/>
                  </a:lnTo>
                  <a:lnTo>
                    <a:pt x="320200" y="455431"/>
                  </a:lnTo>
                  <a:lnTo>
                    <a:pt x="376181" y="447814"/>
                  </a:lnTo>
                  <a:lnTo>
                    <a:pt x="290195" y="447814"/>
                  </a:lnTo>
                  <a:lnTo>
                    <a:pt x="294821" y="439198"/>
                  </a:lnTo>
                  <a:lnTo>
                    <a:pt x="297815" y="433679"/>
                  </a:lnTo>
                  <a:lnTo>
                    <a:pt x="301625" y="426593"/>
                  </a:lnTo>
                  <a:lnTo>
                    <a:pt x="325707" y="382365"/>
                  </a:lnTo>
                  <a:lnTo>
                    <a:pt x="349546" y="337885"/>
                  </a:lnTo>
                  <a:lnTo>
                    <a:pt x="372660" y="293020"/>
                  </a:lnTo>
                  <a:lnTo>
                    <a:pt x="394570" y="247638"/>
                  </a:lnTo>
                  <a:lnTo>
                    <a:pt x="414796" y="201607"/>
                  </a:lnTo>
                  <a:lnTo>
                    <a:pt x="432858" y="154794"/>
                  </a:lnTo>
                  <a:lnTo>
                    <a:pt x="448277" y="107067"/>
                  </a:lnTo>
                  <a:lnTo>
                    <a:pt x="460572" y="58294"/>
                  </a:lnTo>
                  <a:lnTo>
                    <a:pt x="469265" y="8343"/>
                  </a:lnTo>
                  <a:lnTo>
                    <a:pt x="470027" y="2489"/>
                  </a:lnTo>
                  <a:lnTo>
                    <a:pt x="463931" y="0"/>
                  </a:lnTo>
                  <a:close/>
                </a:path>
                <a:path w="553085" h="640079">
                  <a:moveTo>
                    <a:pt x="284222" y="462724"/>
                  </a:moveTo>
                  <a:lnTo>
                    <a:pt x="282702" y="462724"/>
                  </a:lnTo>
                  <a:lnTo>
                    <a:pt x="283210" y="462915"/>
                  </a:lnTo>
                  <a:lnTo>
                    <a:pt x="284222" y="462724"/>
                  </a:lnTo>
                  <a:close/>
                </a:path>
                <a:path w="553085" h="640079">
                  <a:moveTo>
                    <a:pt x="547951" y="366086"/>
                  </a:moveTo>
                  <a:lnTo>
                    <a:pt x="543052" y="366306"/>
                  </a:lnTo>
                  <a:lnTo>
                    <a:pt x="542290" y="366712"/>
                  </a:lnTo>
                  <a:lnTo>
                    <a:pt x="541909" y="367004"/>
                  </a:lnTo>
                  <a:lnTo>
                    <a:pt x="524833" y="378410"/>
                  </a:lnTo>
                  <a:lnTo>
                    <a:pt x="489348" y="398717"/>
                  </a:lnTo>
                  <a:lnTo>
                    <a:pt x="438435" y="420414"/>
                  </a:lnTo>
                  <a:lnTo>
                    <a:pt x="376134" y="435620"/>
                  </a:lnTo>
                  <a:lnTo>
                    <a:pt x="318682" y="442725"/>
                  </a:lnTo>
                  <a:lnTo>
                    <a:pt x="290195" y="447814"/>
                  </a:lnTo>
                  <a:lnTo>
                    <a:pt x="376181" y="447814"/>
                  </a:lnTo>
                  <a:lnTo>
                    <a:pt x="393467" y="445362"/>
                  </a:lnTo>
                  <a:lnTo>
                    <a:pt x="441676" y="433236"/>
                  </a:lnTo>
                  <a:lnTo>
                    <a:pt x="495569" y="410375"/>
                  </a:lnTo>
                  <a:lnTo>
                    <a:pt x="532526" y="389097"/>
                  </a:lnTo>
                  <a:lnTo>
                    <a:pt x="552892" y="373105"/>
                  </a:lnTo>
                  <a:lnTo>
                    <a:pt x="551672" y="368882"/>
                  </a:lnTo>
                  <a:lnTo>
                    <a:pt x="547951" y="366086"/>
                  </a:lnTo>
                  <a:close/>
                </a:path>
                <a:path w="553085" h="640079">
                  <a:moveTo>
                    <a:pt x="8255" y="482879"/>
                  </a:moveTo>
                  <a:lnTo>
                    <a:pt x="4445" y="484555"/>
                  </a:lnTo>
                  <a:lnTo>
                    <a:pt x="2032" y="485673"/>
                  </a:lnTo>
                  <a:lnTo>
                    <a:pt x="0" y="488035"/>
                  </a:lnTo>
                  <a:lnTo>
                    <a:pt x="127" y="491413"/>
                  </a:lnTo>
                  <a:lnTo>
                    <a:pt x="4153" y="532918"/>
                  </a:lnTo>
                  <a:lnTo>
                    <a:pt x="12811" y="573345"/>
                  </a:lnTo>
                  <a:lnTo>
                    <a:pt x="25540" y="612746"/>
                  </a:lnTo>
                  <a:lnTo>
                    <a:pt x="37088" y="640066"/>
                  </a:lnTo>
                  <a:lnTo>
                    <a:pt x="51792" y="640066"/>
                  </a:lnTo>
                  <a:lnTo>
                    <a:pt x="44321" y="624028"/>
                  </a:lnTo>
                  <a:lnTo>
                    <a:pt x="28717" y="580506"/>
                  </a:lnTo>
                  <a:lnTo>
                    <a:pt x="18091" y="535637"/>
                  </a:lnTo>
                  <a:lnTo>
                    <a:pt x="13335" y="489331"/>
                  </a:lnTo>
                  <a:lnTo>
                    <a:pt x="13081" y="484136"/>
                  </a:lnTo>
                  <a:lnTo>
                    <a:pt x="8255" y="482879"/>
                  </a:lnTo>
                  <a:close/>
                </a:path>
              </a:pathLst>
            </a:custGeom>
            <a:solidFill>
              <a:srgbClr val="449E8A"/>
            </a:solidFill>
          </p:spPr>
          <p:txBody>
            <a:bodyPr wrap="square" lIns="0" tIns="0" rIns="0" bIns="0" rtlCol="0"/>
            <a:lstStyle/>
            <a:p/>
          </p:txBody>
        </p:sp>
      </p:grpSp>
      <p:sp>
        <p:nvSpPr>
          <p:cNvPr id="9" name="object 9" descr=""/>
          <p:cNvSpPr/>
          <p:nvPr/>
        </p:nvSpPr>
        <p:spPr>
          <a:xfrm>
            <a:off x="7001256" y="623316"/>
            <a:ext cx="5019040" cy="5794375"/>
          </a:xfrm>
          <a:custGeom>
            <a:avLst/>
            <a:gdLst/>
            <a:ahLst/>
            <a:cxnLst/>
            <a:rect l="l" t="t" r="r" b="b"/>
            <a:pathLst>
              <a:path w="5019040" h="5794375">
                <a:moveTo>
                  <a:pt x="4182110" y="0"/>
                </a:moveTo>
                <a:lnTo>
                  <a:pt x="836422" y="0"/>
                </a:lnTo>
                <a:lnTo>
                  <a:pt x="788962" y="1324"/>
                </a:lnTo>
                <a:lnTo>
                  <a:pt x="742197" y="5249"/>
                </a:lnTo>
                <a:lnTo>
                  <a:pt x="696197" y="11706"/>
                </a:lnTo>
                <a:lnTo>
                  <a:pt x="651031" y="20622"/>
                </a:lnTo>
                <a:lnTo>
                  <a:pt x="606772" y="31928"/>
                </a:lnTo>
                <a:lnTo>
                  <a:pt x="563489" y="45552"/>
                </a:lnTo>
                <a:lnTo>
                  <a:pt x="521254" y="61425"/>
                </a:lnTo>
                <a:lnTo>
                  <a:pt x="480136" y="79475"/>
                </a:lnTo>
                <a:lnTo>
                  <a:pt x="440207" y="99632"/>
                </a:lnTo>
                <a:lnTo>
                  <a:pt x="401537" y="121825"/>
                </a:lnTo>
                <a:lnTo>
                  <a:pt x="364197" y="145984"/>
                </a:lnTo>
                <a:lnTo>
                  <a:pt x="328257" y="172037"/>
                </a:lnTo>
                <a:lnTo>
                  <a:pt x="293789" y="199915"/>
                </a:lnTo>
                <a:lnTo>
                  <a:pt x="260862" y="229547"/>
                </a:lnTo>
                <a:lnTo>
                  <a:pt x="229547" y="260862"/>
                </a:lnTo>
                <a:lnTo>
                  <a:pt x="199915" y="293789"/>
                </a:lnTo>
                <a:lnTo>
                  <a:pt x="172037" y="328257"/>
                </a:lnTo>
                <a:lnTo>
                  <a:pt x="145984" y="364197"/>
                </a:lnTo>
                <a:lnTo>
                  <a:pt x="121825" y="401537"/>
                </a:lnTo>
                <a:lnTo>
                  <a:pt x="99632" y="440207"/>
                </a:lnTo>
                <a:lnTo>
                  <a:pt x="79475" y="480136"/>
                </a:lnTo>
                <a:lnTo>
                  <a:pt x="61425" y="521254"/>
                </a:lnTo>
                <a:lnTo>
                  <a:pt x="45552" y="563489"/>
                </a:lnTo>
                <a:lnTo>
                  <a:pt x="31928" y="606772"/>
                </a:lnTo>
                <a:lnTo>
                  <a:pt x="20622" y="651031"/>
                </a:lnTo>
                <a:lnTo>
                  <a:pt x="11706" y="696197"/>
                </a:lnTo>
                <a:lnTo>
                  <a:pt x="5249" y="742197"/>
                </a:lnTo>
                <a:lnTo>
                  <a:pt x="1324" y="788962"/>
                </a:lnTo>
                <a:lnTo>
                  <a:pt x="0" y="836422"/>
                </a:lnTo>
                <a:lnTo>
                  <a:pt x="0" y="4957826"/>
                </a:lnTo>
                <a:lnTo>
                  <a:pt x="1324" y="5005288"/>
                </a:lnTo>
                <a:lnTo>
                  <a:pt x="5249" y="5052057"/>
                </a:lnTo>
                <a:lnTo>
                  <a:pt x="11706" y="5098060"/>
                </a:lnTo>
                <a:lnTo>
                  <a:pt x="20622" y="5143227"/>
                </a:lnTo>
                <a:lnTo>
                  <a:pt x="31928" y="5187488"/>
                </a:lnTo>
                <a:lnTo>
                  <a:pt x="45552" y="5230773"/>
                </a:lnTo>
                <a:lnTo>
                  <a:pt x="61425" y="5273009"/>
                </a:lnTo>
                <a:lnTo>
                  <a:pt x="79475" y="5314127"/>
                </a:lnTo>
                <a:lnTo>
                  <a:pt x="99632" y="5354057"/>
                </a:lnTo>
                <a:lnTo>
                  <a:pt x="121825" y="5392727"/>
                </a:lnTo>
                <a:lnTo>
                  <a:pt x="145984" y="5430067"/>
                </a:lnTo>
                <a:lnTo>
                  <a:pt x="172037" y="5466006"/>
                </a:lnTo>
                <a:lnTo>
                  <a:pt x="199915" y="5500474"/>
                </a:lnTo>
                <a:lnTo>
                  <a:pt x="229547" y="5533400"/>
                </a:lnTo>
                <a:lnTo>
                  <a:pt x="260862" y="5564714"/>
                </a:lnTo>
                <a:lnTo>
                  <a:pt x="293789" y="5594344"/>
                </a:lnTo>
                <a:lnTo>
                  <a:pt x="328257" y="5622221"/>
                </a:lnTo>
                <a:lnTo>
                  <a:pt x="364197" y="5648273"/>
                </a:lnTo>
                <a:lnTo>
                  <a:pt x="401537" y="5672431"/>
                </a:lnTo>
                <a:lnTo>
                  <a:pt x="440207" y="5694623"/>
                </a:lnTo>
                <a:lnTo>
                  <a:pt x="480136" y="5714778"/>
                </a:lnTo>
                <a:lnTo>
                  <a:pt x="521254" y="5732827"/>
                </a:lnTo>
                <a:lnTo>
                  <a:pt x="563489" y="5748699"/>
                </a:lnTo>
                <a:lnTo>
                  <a:pt x="606772" y="5762322"/>
                </a:lnTo>
                <a:lnTo>
                  <a:pt x="651031" y="5773627"/>
                </a:lnTo>
                <a:lnTo>
                  <a:pt x="696197" y="5782543"/>
                </a:lnTo>
                <a:lnTo>
                  <a:pt x="742197" y="5788998"/>
                </a:lnTo>
                <a:lnTo>
                  <a:pt x="788962" y="5792923"/>
                </a:lnTo>
                <a:lnTo>
                  <a:pt x="836422" y="5794248"/>
                </a:lnTo>
                <a:lnTo>
                  <a:pt x="4182110" y="5794248"/>
                </a:lnTo>
                <a:lnTo>
                  <a:pt x="4229569" y="5792923"/>
                </a:lnTo>
                <a:lnTo>
                  <a:pt x="4276334" y="5788998"/>
                </a:lnTo>
                <a:lnTo>
                  <a:pt x="4322334" y="5782543"/>
                </a:lnTo>
                <a:lnTo>
                  <a:pt x="4367500" y="5773627"/>
                </a:lnTo>
                <a:lnTo>
                  <a:pt x="4411759" y="5762322"/>
                </a:lnTo>
                <a:lnTo>
                  <a:pt x="4455042" y="5748699"/>
                </a:lnTo>
                <a:lnTo>
                  <a:pt x="4497277" y="5732827"/>
                </a:lnTo>
                <a:lnTo>
                  <a:pt x="4538395" y="5714778"/>
                </a:lnTo>
                <a:lnTo>
                  <a:pt x="4578324" y="5694623"/>
                </a:lnTo>
                <a:lnTo>
                  <a:pt x="4616994" y="5672431"/>
                </a:lnTo>
                <a:lnTo>
                  <a:pt x="4654334" y="5648273"/>
                </a:lnTo>
                <a:lnTo>
                  <a:pt x="4690274" y="5622221"/>
                </a:lnTo>
                <a:lnTo>
                  <a:pt x="4724742" y="5594344"/>
                </a:lnTo>
                <a:lnTo>
                  <a:pt x="4757669" y="5564714"/>
                </a:lnTo>
                <a:lnTo>
                  <a:pt x="4788984" y="5533400"/>
                </a:lnTo>
                <a:lnTo>
                  <a:pt x="4818616" y="5500474"/>
                </a:lnTo>
                <a:lnTo>
                  <a:pt x="4846494" y="5466006"/>
                </a:lnTo>
                <a:lnTo>
                  <a:pt x="4872547" y="5430067"/>
                </a:lnTo>
                <a:lnTo>
                  <a:pt x="4896706" y="5392727"/>
                </a:lnTo>
                <a:lnTo>
                  <a:pt x="4918899" y="5354057"/>
                </a:lnTo>
                <a:lnTo>
                  <a:pt x="4939056" y="5314127"/>
                </a:lnTo>
                <a:lnTo>
                  <a:pt x="4957106" y="5273009"/>
                </a:lnTo>
                <a:lnTo>
                  <a:pt x="4972979" y="5230773"/>
                </a:lnTo>
                <a:lnTo>
                  <a:pt x="4986603" y="5187488"/>
                </a:lnTo>
                <a:lnTo>
                  <a:pt x="4997909" y="5143227"/>
                </a:lnTo>
                <a:lnTo>
                  <a:pt x="5006825" y="5098060"/>
                </a:lnTo>
                <a:lnTo>
                  <a:pt x="5013282" y="5052057"/>
                </a:lnTo>
                <a:lnTo>
                  <a:pt x="5017207" y="5005288"/>
                </a:lnTo>
                <a:lnTo>
                  <a:pt x="5018532" y="4957826"/>
                </a:lnTo>
                <a:lnTo>
                  <a:pt x="5018532" y="836422"/>
                </a:lnTo>
                <a:lnTo>
                  <a:pt x="5017207" y="788962"/>
                </a:lnTo>
                <a:lnTo>
                  <a:pt x="5013282" y="742197"/>
                </a:lnTo>
                <a:lnTo>
                  <a:pt x="5006825" y="696197"/>
                </a:lnTo>
                <a:lnTo>
                  <a:pt x="4997909" y="651031"/>
                </a:lnTo>
                <a:lnTo>
                  <a:pt x="4986603" y="606772"/>
                </a:lnTo>
                <a:lnTo>
                  <a:pt x="4972979" y="563489"/>
                </a:lnTo>
                <a:lnTo>
                  <a:pt x="4957106" y="521254"/>
                </a:lnTo>
                <a:lnTo>
                  <a:pt x="4939056" y="480136"/>
                </a:lnTo>
                <a:lnTo>
                  <a:pt x="4918899" y="440207"/>
                </a:lnTo>
                <a:lnTo>
                  <a:pt x="4896706" y="401537"/>
                </a:lnTo>
                <a:lnTo>
                  <a:pt x="4872547" y="364197"/>
                </a:lnTo>
                <a:lnTo>
                  <a:pt x="4846494" y="328257"/>
                </a:lnTo>
                <a:lnTo>
                  <a:pt x="4818616" y="293789"/>
                </a:lnTo>
                <a:lnTo>
                  <a:pt x="4788984" y="260862"/>
                </a:lnTo>
                <a:lnTo>
                  <a:pt x="4757669" y="229547"/>
                </a:lnTo>
                <a:lnTo>
                  <a:pt x="4724742" y="199915"/>
                </a:lnTo>
                <a:lnTo>
                  <a:pt x="4690274" y="172037"/>
                </a:lnTo>
                <a:lnTo>
                  <a:pt x="4654334" y="145984"/>
                </a:lnTo>
                <a:lnTo>
                  <a:pt x="4616994" y="121825"/>
                </a:lnTo>
                <a:lnTo>
                  <a:pt x="4578324" y="99632"/>
                </a:lnTo>
                <a:lnTo>
                  <a:pt x="4538395" y="79475"/>
                </a:lnTo>
                <a:lnTo>
                  <a:pt x="4497277" y="61425"/>
                </a:lnTo>
                <a:lnTo>
                  <a:pt x="4455042" y="45552"/>
                </a:lnTo>
                <a:lnTo>
                  <a:pt x="4411759" y="31928"/>
                </a:lnTo>
                <a:lnTo>
                  <a:pt x="4367500" y="20622"/>
                </a:lnTo>
                <a:lnTo>
                  <a:pt x="4322334" y="11706"/>
                </a:lnTo>
                <a:lnTo>
                  <a:pt x="4276334" y="5249"/>
                </a:lnTo>
                <a:lnTo>
                  <a:pt x="4229569" y="1324"/>
                </a:lnTo>
                <a:lnTo>
                  <a:pt x="4182110" y="0"/>
                </a:lnTo>
                <a:close/>
              </a:path>
            </a:pathLst>
          </a:custGeom>
          <a:solidFill>
            <a:srgbClr val="F3F8F8"/>
          </a:solidFill>
        </p:spPr>
        <p:txBody>
          <a:bodyPr wrap="square" lIns="0" tIns="0" rIns="0" bIns="0" rtlCol="0"/>
          <a:lstStyle/>
          <a:p/>
        </p:txBody>
      </p:sp>
      <p:sp>
        <p:nvSpPr>
          <p:cNvPr id="10" name="object 10"/>
          <p:cNvSpPr txBox="1">
            <a:spLocks noGrp="1"/>
          </p:cNvSpPr>
          <p:nvPr>
            <p:ph type="title"/>
          </p:nvPr>
        </p:nvSpPr>
        <p:spPr>
          <a:xfrm>
            <a:off x="3282188" y="99136"/>
            <a:ext cx="5608320" cy="635000"/>
          </a:xfrm>
          <a:prstGeom prst="rect"/>
        </p:spPr>
        <p:txBody>
          <a:bodyPr wrap="square" lIns="0" tIns="12065" rIns="0" bIns="0" rtlCol="0" vert="horz">
            <a:spAutoFit/>
          </a:bodyPr>
          <a:lstStyle/>
          <a:p>
            <a:pPr marL="12700">
              <a:lnSpc>
                <a:spcPct val="100000"/>
              </a:lnSpc>
              <a:spcBef>
                <a:spcPts val="95"/>
              </a:spcBef>
            </a:pPr>
            <a:r>
              <a:rPr dirty="0" sz="4000" spc="-50">
                <a:solidFill>
                  <a:srgbClr val="41846F"/>
                </a:solidFill>
              </a:rPr>
              <a:t>國內減量額度怎麼交易？</a:t>
            </a:r>
            <a:endParaRPr sz="4000"/>
          </a:p>
        </p:txBody>
      </p:sp>
      <p:sp>
        <p:nvSpPr>
          <p:cNvPr id="11" name="object 11" descr=""/>
          <p:cNvSpPr txBox="1"/>
          <p:nvPr/>
        </p:nvSpPr>
        <p:spPr>
          <a:xfrm>
            <a:off x="2491485" y="3915232"/>
            <a:ext cx="3665220" cy="391795"/>
          </a:xfrm>
          <a:prstGeom prst="rect">
            <a:avLst/>
          </a:prstGeom>
        </p:spPr>
        <p:txBody>
          <a:bodyPr wrap="square" lIns="0" tIns="12700" rIns="0" bIns="0" rtlCol="0" vert="horz">
            <a:spAutoFit/>
          </a:bodyPr>
          <a:lstStyle/>
          <a:p>
            <a:pPr marL="12700">
              <a:lnSpc>
                <a:spcPct val="100000"/>
              </a:lnSpc>
              <a:spcBef>
                <a:spcPts val="100"/>
              </a:spcBef>
            </a:pPr>
            <a:r>
              <a:rPr dirty="0" sz="2400" spc="-20" b="1">
                <a:solidFill>
                  <a:srgbClr val="55819B"/>
                </a:solidFill>
                <a:latin typeface="Microsoft JhengHei"/>
                <a:cs typeface="Microsoft JhengHei"/>
              </a:rPr>
              <a:t>以公噸二氧化碳當量為單位</a:t>
            </a:r>
            <a:endParaRPr sz="2400">
              <a:latin typeface="Microsoft JhengHei"/>
              <a:cs typeface="Microsoft JhengHei"/>
            </a:endParaRPr>
          </a:p>
        </p:txBody>
      </p:sp>
      <p:grpSp>
        <p:nvGrpSpPr>
          <p:cNvPr id="12" name="object 12" descr=""/>
          <p:cNvGrpSpPr/>
          <p:nvPr/>
        </p:nvGrpSpPr>
        <p:grpSpPr>
          <a:xfrm>
            <a:off x="195071" y="3880103"/>
            <a:ext cx="6827520" cy="571500"/>
            <a:chOff x="195071" y="3880103"/>
            <a:chExt cx="6827520" cy="571500"/>
          </a:xfrm>
        </p:grpSpPr>
        <p:sp>
          <p:nvSpPr>
            <p:cNvPr id="13" name="object 13" descr=""/>
            <p:cNvSpPr/>
            <p:nvPr/>
          </p:nvSpPr>
          <p:spPr>
            <a:xfrm>
              <a:off x="1269491" y="4265929"/>
              <a:ext cx="5746750" cy="176530"/>
            </a:xfrm>
            <a:custGeom>
              <a:avLst/>
              <a:gdLst/>
              <a:ahLst/>
              <a:cxnLst/>
              <a:rect l="l" t="t" r="r" b="b"/>
              <a:pathLst>
                <a:path w="5746750" h="176529">
                  <a:moveTo>
                    <a:pt x="0" y="176530"/>
                  </a:moveTo>
                  <a:lnTo>
                    <a:pt x="5499354" y="176530"/>
                  </a:lnTo>
                  <a:lnTo>
                    <a:pt x="5746623" y="0"/>
                  </a:lnTo>
                </a:path>
              </a:pathLst>
            </a:custGeom>
            <a:ln w="12192">
              <a:solidFill>
                <a:srgbClr val="4D671B"/>
              </a:solidFill>
            </a:ln>
          </p:spPr>
          <p:txBody>
            <a:bodyPr wrap="square" lIns="0" tIns="0" rIns="0" bIns="0" rtlCol="0"/>
            <a:lstStyle/>
            <a:p/>
          </p:txBody>
        </p:sp>
        <p:sp>
          <p:nvSpPr>
            <p:cNvPr id="14" name="object 14" descr=""/>
            <p:cNvSpPr/>
            <p:nvPr/>
          </p:nvSpPr>
          <p:spPr>
            <a:xfrm>
              <a:off x="195071" y="3880103"/>
              <a:ext cx="2174875" cy="571500"/>
            </a:xfrm>
            <a:custGeom>
              <a:avLst/>
              <a:gdLst/>
              <a:ahLst/>
              <a:cxnLst/>
              <a:rect l="l" t="t" r="r" b="b"/>
              <a:pathLst>
                <a:path w="2174875" h="571500">
                  <a:moveTo>
                    <a:pt x="2061845" y="0"/>
                  </a:moveTo>
                  <a:lnTo>
                    <a:pt x="0" y="0"/>
                  </a:lnTo>
                  <a:lnTo>
                    <a:pt x="0" y="571119"/>
                  </a:lnTo>
                  <a:lnTo>
                    <a:pt x="2061845" y="571119"/>
                  </a:lnTo>
                  <a:lnTo>
                    <a:pt x="2111375" y="542163"/>
                  </a:lnTo>
                  <a:lnTo>
                    <a:pt x="2132203" y="508381"/>
                  </a:lnTo>
                  <a:lnTo>
                    <a:pt x="2149729" y="464185"/>
                  </a:lnTo>
                  <a:lnTo>
                    <a:pt x="2162937" y="411099"/>
                  </a:lnTo>
                  <a:lnTo>
                    <a:pt x="2171446" y="351028"/>
                  </a:lnTo>
                  <a:lnTo>
                    <a:pt x="2174494" y="285623"/>
                  </a:lnTo>
                  <a:lnTo>
                    <a:pt x="2171446" y="220091"/>
                  </a:lnTo>
                  <a:lnTo>
                    <a:pt x="2162937" y="160020"/>
                  </a:lnTo>
                  <a:lnTo>
                    <a:pt x="2149729" y="106934"/>
                  </a:lnTo>
                  <a:lnTo>
                    <a:pt x="2132203" y="62738"/>
                  </a:lnTo>
                  <a:lnTo>
                    <a:pt x="2111375" y="29083"/>
                  </a:lnTo>
                  <a:lnTo>
                    <a:pt x="2061845" y="0"/>
                  </a:lnTo>
                  <a:close/>
                </a:path>
              </a:pathLst>
            </a:custGeom>
            <a:solidFill>
              <a:srgbClr val="1F6052"/>
            </a:solidFill>
          </p:spPr>
          <p:txBody>
            <a:bodyPr wrap="square" lIns="0" tIns="0" rIns="0" bIns="0" rtlCol="0"/>
            <a:lstStyle/>
            <a:p/>
          </p:txBody>
        </p:sp>
      </p:grpSp>
      <p:sp>
        <p:nvSpPr>
          <p:cNvPr id="15" name="object 15" descr=""/>
          <p:cNvSpPr txBox="1"/>
          <p:nvPr/>
        </p:nvSpPr>
        <p:spPr>
          <a:xfrm>
            <a:off x="263753" y="3967098"/>
            <a:ext cx="1978025" cy="391160"/>
          </a:xfrm>
          <a:prstGeom prst="rect">
            <a:avLst/>
          </a:prstGeom>
        </p:spPr>
        <p:txBody>
          <a:bodyPr wrap="square" lIns="0" tIns="12700" rIns="0" bIns="0" rtlCol="0" vert="horz">
            <a:spAutoFit/>
          </a:bodyPr>
          <a:lstStyle/>
          <a:p>
            <a:pPr marL="12700">
              <a:lnSpc>
                <a:spcPct val="100000"/>
              </a:lnSpc>
              <a:spcBef>
                <a:spcPts val="100"/>
              </a:spcBef>
            </a:pPr>
            <a:r>
              <a:rPr dirty="0" sz="2400" spc="-30" b="1">
                <a:solidFill>
                  <a:srgbClr val="FFFFFF"/>
                </a:solidFill>
                <a:latin typeface="Microsoft JhengHei"/>
                <a:cs typeface="Microsoft JhengHei"/>
              </a:rPr>
              <a:t>交易/拍賣單位</a:t>
            </a:r>
            <a:endParaRPr sz="2400">
              <a:latin typeface="Microsoft JhengHei"/>
              <a:cs typeface="Microsoft JhengHei"/>
            </a:endParaRPr>
          </a:p>
        </p:txBody>
      </p:sp>
      <p:grpSp>
        <p:nvGrpSpPr>
          <p:cNvPr id="16" name="object 16" descr=""/>
          <p:cNvGrpSpPr/>
          <p:nvPr/>
        </p:nvGrpSpPr>
        <p:grpSpPr>
          <a:xfrm>
            <a:off x="184404" y="4640579"/>
            <a:ext cx="6838315" cy="571500"/>
            <a:chOff x="184404" y="4640579"/>
            <a:chExt cx="6838315" cy="571500"/>
          </a:xfrm>
        </p:grpSpPr>
        <p:sp>
          <p:nvSpPr>
            <p:cNvPr id="17" name="object 17" descr=""/>
            <p:cNvSpPr/>
            <p:nvPr/>
          </p:nvSpPr>
          <p:spPr>
            <a:xfrm>
              <a:off x="1260348" y="4776850"/>
              <a:ext cx="5756275" cy="426084"/>
            </a:xfrm>
            <a:custGeom>
              <a:avLst/>
              <a:gdLst/>
              <a:ahLst/>
              <a:cxnLst/>
              <a:rect l="l" t="t" r="r" b="b"/>
              <a:pathLst>
                <a:path w="5756275" h="426085">
                  <a:moveTo>
                    <a:pt x="0" y="426085"/>
                  </a:moveTo>
                  <a:lnTo>
                    <a:pt x="5508117" y="426085"/>
                  </a:lnTo>
                  <a:lnTo>
                    <a:pt x="5755767" y="0"/>
                  </a:lnTo>
                </a:path>
              </a:pathLst>
            </a:custGeom>
            <a:ln w="12192">
              <a:solidFill>
                <a:srgbClr val="4D671B"/>
              </a:solidFill>
            </a:ln>
          </p:spPr>
          <p:txBody>
            <a:bodyPr wrap="square" lIns="0" tIns="0" rIns="0" bIns="0" rtlCol="0"/>
            <a:lstStyle/>
            <a:p/>
          </p:txBody>
        </p:sp>
        <p:sp>
          <p:nvSpPr>
            <p:cNvPr id="18" name="object 18" descr=""/>
            <p:cNvSpPr/>
            <p:nvPr/>
          </p:nvSpPr>
          <p:spPr>
            <a:xfrm>
              <a:off x="184404" y="4640579"/>
              <a:ext cx="2174875" cy="571500"/>
            </a:xfrm>
            <a:custGeom>
              <a:avLst/>
              <a:gdLst/>
              <a:ahLst/>
              <a:cxnLst/>
              <a:rect l="l" t="t" r="r" b="b"/>
              <a:pathLst>
                <a:path w="2174875" h="571500">
                  <a:moveTo>
                    <a:pt x="2061845" y="0"/>
                  </a:moveTo>
                  <a:lnTo>
                    <a:pt x="0" y="0"/>
                  </a:lnTo>
                  <a:lnTo>
                    <a:pt x="0" y="571119"/>
                  </a:lnTo>
                  <a:lnTo>
                    <a:pt x="2061845" y="571119"/>
                  </a:lnTo>
                  <a:lnTo>
                    <a:pt x="2111375" y="542163"/>
                  </a:lnTo>
                  <a:lnTo>
                    <a:pt x="2132203" y="508381"/>
                  </a:lnTo>
                  <a:lnTo>
                    <a:pt x="2149729" y="464185"/>
                  </a:lnTo>
                  <a:lnTo>
                    <a:pt x="2162937" y="411099"/>
                  </a:lnTo>
                  <a:lnTo>
                    <a:pt x="2171446" y="351028"/>
                  </a:lnTo>
                  <a:lnTo>
                    <a:pt x="2174494" y="285623"/>
                  </a:lnTo>
                  <a:lnTo>
                    <a:pt x="2171446" y="220091"/>
                  </a:lnTo>
                  <a:lnTo>
                    <a:pt x="2162937" y="160020"/>
                  </a:lnTo>
                  <a:lnTo>
                    <a:pt x="2149729" y="106934"/>
                  </a:lnTo>
                  <a:lnTo>
                    <a:pt x="2132203" y="62738"/>
                  </a:lnTo>
                  <a:lnTo>
                    <a:pt x="2111375" y="29083"/>
                  </a:lnTo>
                  <a:lnTo>
                    <a:pt x="2061845" y="0"/>
                  </a:lnTo>
                  <a:close/>
                </a:path>
              </a:pathLst>
            </a:custGeom>
            <a:solidFill>
              <a:srgbClr val="1F6052"/>
            </a:solidFill>
          </p:spPr>
          <p:txBody>
            <a:bodyPr wrap="square" lIns="0" tIns="0" rIns="0" bIns="0" rtlCol="0"/>
            <a:lstStyle/>
            <a:p/>
          </p:txBody>
        </p:sp>
      </p:grpSp>
      <p:sp>
        <p:nvSpPr>
          <p:cNvPr id="19" name="object 19" descr=""/>
          <p:cNvSpPr txBox="1"/>
          <p:nvPr/>
        </p:nvSpPr>
        <p:spPr>
          <a:xfrm>
            <a:off x="273202" y="4717795"/>
            <a:ext cx="1845310" cy="391160"/>
          </a:xfrm>
          <a:prstGeom prst="rect">
            <a:avLst/>
          </a:prstGeom>
        </p:spPr>
        <p:txBody>
          <a:bodyPr wrap="square" lIns="0" tIns="12700" rIns="0" bIns="0" rtlCol="0" vert="horz">
            <a:spAutoFit/>
          </a:bodyPr>
          <a:lstStyle/>
          <a:p>
            <a:pPr marL="12700">
              <a:lnSpc>
                <a:spcPct val="100000"/>
              </a:lnSpc>
              <a:spcBef>
                <a:spcPts val="100"/>
              </a:spcBef>
            </a:pPr>
            <a:r>
              <a:rPr dirty="0" sz="2400" spc="-25" b="1">
                <a:solidFill>
                  <a:srgbClr val="FFFFFF"/>
                </a:solidFill>
                <a:latin typeface="Microsoft JhengHei"/>
                <a:cs typeface="Microsoft JhengHei"/>
              </a:rPr>
              <a:t>指定交易平台</a:t>
            </a:r>
            <a:endParaRPr sz="2400">
              <a:latin typeface="Microsoft JhengHei"/>
              <a:cs typeface="Microsoft JhengHei"/>
            </a:endParaRPr>
          </a:p>
        </p:txBody>
      </p:sp>
      <p:sp>
        <p:nvSpPr>
          <p:cNvPr id="20" name="object 20" descr=""/>
          <p:cNvSpPr txBox="1"/>
          <p:nvPr/>
        </p:nvSpPr>
        <p:spPr>
          <a:xfrm>
            <a:off x="2491485" y="4685741"/>
            <a:ext cx="1845310" cy="391795"/>
          </a:xfrm>
          <a:prstGeom prst="rect">
            <a:avLst/>
          </a:prstGeom>
        </p:spPr>
        <p:txBody>
          <a:bodyPr wrap="square" lIns="0" tIns="12700" rIns="0" bIns="0" rtlCol="0" vert="horz">
            <a:spAutoFit/>
          </a:bodyPr>
          <a:lstStyle/>
          <a:p>
            <a:pPr marL="12700">
              <a:lnSpc>
                <a:spcPct val="100000"/>
              </a:lnSpc>
              <a:spcBef>
                <a:spcPts val="100"/>
              </a:spcBef>
            </a:pPr>
            <a:r>
              <a:rPr dirty="0" sz="2400" spc="-25" b="1">
                <a:solidFill>
                  <a:srgbClr val="55819B"/>
                </a:solidFill>
                <a:latin typeface="Microsoft JhengHei"/>
                <a:cs typeface="Microsoft JhengHei"/>
              </a:rPr>
              <a:t>國內減量額度</a:t>
            </a:r>
            <a:endParaRPr sz="2400">
              <a:latin typeface="Microsoft JhengHei"/>
              <a:cs typeface="Microsoft JhengHei"/>
            </a:endParaRPr>
          </a:p>
        </p:txBody>
      </p:sp>
      <p:grpSp>
        <p:nvGrpSpPr>
          <p:cNvPr id="21" name="object 21" descr=""/>
          <p:cNvGrpSpPr/>
          <p:nvPr/>
        </p:nvGrpSpPr>
        <p:grpSpPr>
          <a:xfrm>
            <a:off x="172212" y="940308"/>
            <a:ext cx="6850380" cy="2779395"/>
            <a:chOff x="172212" y="940308"/>
            <a:chExt cx="6850380" cy="2779395"/>
          </a:xfrm>
        </p:grpSpPr>
        <p:sp>
          <p:nvSpPr>
            <p:cNvPr id="22" name="object 22" descr=""/>
            <p:cNvSpPr/>
            <p:nvPr/>
          </p:nvSpPr>
          <p:spPr>
            <a:xfrm>
              <a:off x="1312164" y="2985515"/>
              <a:ext cx="5704205" cy="45720"/>
            </a:xfrm>
            <a:custGeom>
              <a:avLst/>
              <a:gdLst/>
              <a:ahLst/>
              <a:cxnLst/>
              <a:rect l="l" t="t" r="r" b="b"/>
              <a:pathLst>
                <a:path w="5704205" h="45719">
                  <a:moveTo>
                    <a:pt x="0" y="45720"/>
                  </a:moveTo>
                  <a:lnTo>
                    <a:pt x="5458587" y="45720"/>
                  </a:lnTo>
                  <a:lnTo>
                    <a:pt x="5703951" y="0"/>
                  </a:lnTo>
                </a:path>
              </a:pathLst>
            </a:custGeom>
            <a:ln w="12192">
              <a:solidFill>
                <a:srgbClr val="4D671B"/>
              </a:solidFill>
            </a:ln>
          </p:spPr>
          <p:txBody>
            <a:bodyPr wrap="square" lIns="0" tIns="0" rIns="0" bIns="0" rtlCol="0"/>
            <a:lstStyle/>
            <a:p/>
          </p:txBody>
        </p:sp>
        <p:sp>
          <p:nvSpPr>
            <p:cNvPr id="23" name="object 23" descr=""/>
            <p:cNvSpPr/>
            <p:nvPr/>
          </p:nvSpPr>
          <p:spPr>
            <a:xfrm>
              <a:off x="195072" y="2467355"/>
              <a:ext cx="2174875" cy="572770"/>
            </a:xfrm>
            <a:custGeom>
              <a:avLst/>
              <a:gdLst/>
              <a:ahLst/>
              <a:cxnLst/>
              <a:rect l="l" t="t" r="r" b="b"/>
              <a:pathLst>
                <a:path w="2174875" h="572769">
                  <a:moveTo>
                    <a:pt x="2061845" y="0"/>
                  </a:moveTo>
                  <a:lnTo>
                    <a:pt x="0" y="0"/>
                  </a:lnTo>
                  <a:lnTo>
                    <a:pt x="0" y="572643"/>
                  </a:lnTo>
                  <a:lnTo>
                    <a:pt x="2061845" y="572643"/>
                  </a:lnTo>
                  <a:lnTo>
                    <a:pt x="2111375" y="543560"/>
                  </a:lnTo>
                  <a:lnTo>
                    <a:pt x="2132203" y="509778"/>
                  </a:lnTo>
                  <a:lnTo>
                    <a:pt x="2149729" y="465455"/>
                  </a:lnTo>
                  <a:lnTo>
                    <a:pt x="2162937" y="412242"/>
                  </a:lnTo>
                  <a:lnTo>
                    <a:pt x="2171446" y="352044"/>
                  </a:lnTo>
                  <a:lnTo>
                    <a:pt x="2174494" y="286385"/>
                  </a:lnTo>
                  <a:lnTo>
                    <a:pt x="2171446" y="220726"/>
                  </a:lnTo>
                  <a:lnTo>
                    <a:pt x="2162937" y="160401"/>
                  </a:lnTo>
                  <a:lnTo>
                    <a:pt x="2149729" y="107315"/>
                  </a:lnTo>
                  <a:lnTo>
                    <a:pt x="2132203" y="62865"/>
                  </a:lnTo>
                  <a:lnTo>
                    <a:pt x="2111375" y="29083"/>
                  </a:lnTo>
                  <a:lnTo>
                    <a:pt x="2061845" y="0"/>
                  </a:lnTo>
                  <a:close/>
                </a:path>
              </a:pathLst>
            </a:custGeom>
            <a:solidFill>
              <a:srgbClr val="1F6052"/>
            </a:solidFill>
          </p:spPr>
          <p:txBody>
            <a:bodyPr wrap="square" lIns="0" tIns="0" rIns="0" bIns="0" rtlCol="0"/>
            <a:lstStyle/>
            <a:p/>
          </p:txBody>
        </p:sp>
        <p:sp>
          <p:nvSpPr>
            <p:cNvPr id="24" name="object 24" descr=""/>
            <p:cNvSpPr/>
            <p:nvPr/>
          </p:nvSpPr>
          <p:spPr>
            <a:xfrm>
              <a:off x="1310639" y="3526790"/>
              <a:ext cx="5705475" cy="186055"/>
            </a:xfrm>
            <a:custGeom>
              <a:avLst/>
              <a:gdLst/>
              <a:ahLst/>
              <a:cxnLst/>
              <a:rect l="l" t="t" r="r" b="b"/>
              <a:pathLst>
                <a:path w="5705475" h="186054">
                  <a:moveTo>
                    <a:pt x="0" y="185674"/>
                  </a:moveTo>
                  <a:lnTo>
                    <a:pt x="5459984" y="185674"/>
                  </a:lnTo>
                  <a:lnTo>
                    <a:pt x="5705475" y="0"/>
                  </a:lnTo>
                </a:path>
              </a:pathLst>
            </a:custGeom>
            <a:ln w="12192">
              <a:solidFill>
                <a:srgbClr val="4D671B"/>
              </a:solidFill>
            </a:ln>
          </p:spPr>
          <p:txBody>
            <a:bodyPr wrap="square" lIns="0" tIns="0" rIns="0" bIns="0" rtlCol="0"/>
            <a:lstStyle/>
            <a:p/>
          </p:txBody>
        </p:sp>
        <p:sp>
          <p:nvSpPr>
            <p:cNvPr id="25" name="object 25" descr=""/>
            <p:cNvSpPr/>
            <p:nvPr/>
          </p:nvSpPr>
          <p:spPr>
            <a:xfrm>
              <a:off x="195072" y="3148584"/>
              <a:ext cx="2174875" cy="571500"/>
            </a:xfrm>
            <a:custGeom>
              <a:avLst/>
              <a:gdLst/>
              <a:ahLst/>
              <a:cxnLst/>
              <a:rect l="l" t="t" r="r" b="b"/>
              <a:pathLst>
                <a:path w="2174875" h="571500">
                  <a:moveTo>
                    <a:pt x="2061845" y="0"/>
                  </a:moveTo>
                  <a:lnTo>
                    <a:pt x="0" y="0"/>
                  </a:lnTo>
                  <a:lnTo>
                    <a:pt x="0" y="571118"/>
                  </a:lnTo>
                  <a:lnTo>
                    <a:pt x="2061845" y="571118"/>
                  </a:lnTo>
                  <a:lnTo>
                    <a:pt x="2111375" y="542163"/>
                  </a:lnTo>
                  <a:lnTo>
                    <a:pt x="2132203" y="508380"/>
                  </a:lnTo>
                  <a:lnTo>
                    <a:pt x="2149729" y="464184"/>
                  </a:lnTo>
                  <a:lnTo>
                    <a:pt x="2162937" y="411099"/>
                  </a:lnTo>
                  <a:lnTo>
                    <a:pt x="2171446" y="351027"/>
                  </a:lnTo>
                  <a:lnTo>
                    <a:pt x="2174494" y="285623"/>
                  </a:lnTo>
                  <a:lnTo>
                    <a:pt x="2171446" y="220090"/>
                  </a:lnTo>
                  <a:lnTo>
                    <a:pt x="2162937" y="160019"/>
                  </a:lnTo>
                  <a:lnTo>
                    <a:pt x="2149729" y="106933"/>
                  </a:lnTo>
                  <a:lnTo>
                    <a:pt x="2132203" y="62737"/>
                  </a:lnTo>
                  <a:lnTo>
                    <a:pt x="2111375" y="29082"/>
                  </a:lnTo>
                  <a:lnTo>
                    <a:pt x="2061845" y="0"/>
                  </a:lnTo>
                  <a:close/>
                </a:path>
              </a:pathLst>
            </a:custGeom>
            <a:solidFill>
              <a:srgbClr val="1F6052"/>
            </a:solidFill>
          </p:spPr>
          <p:txBody>
            <a:bodyPr wrap="square" lIns="0" tIns="0" rIns="0" bIns="0" rtlCol="0"/>
            <a:lstStyle/>
            <a:p/>
          </p:txBody>
        </p:sp>
        <p:sp>
          <p:nvSpPr>
            <p:cNvPr id="26" name="object 26" descr=""/>
            <p:cNvSpPr/>
            <p:nvPr/>
          </p:nvSpPr>
          <p:spPr>
            <a:xfrm>
              <a:off x="390144" y="1498091"/>
              <a:ext cx="6604634" cy="45720"/>
            </a:xfrm>
            <a:custGeom>
              <a:avLst/>
              <a:gdLst/>
              <a:ahLst/>
              <a:cxnLst/>
              <a:rect l="l" t="t" r="r" b="b"/>
              <a:pathLst>
                <a:path w="6604634" h="45719">
                  <a:moveTo>
                    <a:pt x="0" y="0"/>
                  </a:moveTo>
                  <a:lnTo>
                    <a:pt x="6320408" y="0"/>
                  </a:lnTo>
                  <a:lnTo>
                    <a:pt x="6604508" y="45720"/>
                  </a:lnTo>
                </a:path>
              </a:pathLst>
            </a:custGeom>
            <a:ln w="12192">
              <a:solidFill>
                <a:srgbClr val="4D671B"/>
              </a:solidFill>
            </a:ln>
          </p:spPr>
          <p:txBody>
            <a:bodyPr wrap="square" lIns="0" tIns="0" rIns="0" bIns="0" rtlCol="0"/>
            <a:lstStyle/>
            <a:p/>
          </p:txBody>
        </p:sp>
        <p:sp>
          <p:nvSpPr>
            <p:cNvPr id="27" name="object 27" descr=""/>
            <p:cNvSpPr/>
            <p:nvPr/>
          </p:nvSpPr>
          <p:spPr>
            <a:xfrm>
              <a:off x="172212" y="940308"/>
              <a:ext cx="2176145" cy="571500"/>
            </a:xfrm>
            <a:custGeom>
              <a:avLst/>
              <a:gdLst/>
              <a:ahLst/>
              <a:cxnLst/>
              <a:rect l="l" t="t" r="r" b="b"/>
              <a:pathLst>
                <a:path w="2176145" h="571500">
                  <a:moveTo>
                    <a:pt x="2063242" y="0"/>
                  </a:moveTo>
                  <a:lnTo>
                    <a:pt x="0" y="0"/>
                  </a:lnTo>
                  <a:lnTo>
                    <a:pt x="0" y="571118"/>
                  </a:lnTo>
                  <a:lnTo>
                    <a:pt x="2063242" y="571118"/>
                  </a:lnTo>
                  <a:lnTo>
                    <a:pt x="2112772" y="542163"/>
                  </a:lnTo>
                  <a:lnTo>
                    <a:pt x="2133727" y="508380"/>
                  </a:lnTo>
                  <a:lnTo>
                    <a:pt x="2151253" y="464184"/>
                  </a:lnTo>
                  <a:lnTo>
                    <a:pt x="2164461" y="411099"/>
                  </a:lnTo>
                  <a:lnTo>
                    <a:pt x="2172970" y="351027"/>
                  </a:lnTo>
                  <a:lnTo>
                    <a:pt x="2176018" y="285622"/>
                  </a:lnTo>
                  <a:lnTo>
                    <a:pt x="2172970" y="220090"/>
                  </a:lnTo>
                  <a:lnTo>
                    <a:pt x="2164461" y="160019"/>
                  </a:lnTo>
                  <a:lnTo>
                    <a:pt x="2151253" y="106933"/>
                  </a:lnTo>
                  <a:lnTo>
                    <a:pt x="2133727" y="62737"/>
                  </a:lnTo>
                  <a:lnTo>
                    <a:pt x="2112772" y="29082"/>
                  </a:lnTo>
                  <a:lnTo>
                    <a:pt x="2063242" y="0"/>
                  </a:lnTo>
                  <a:close/>
                </a:path>
              </a:pathLst>
            </a:custGeom>
            <a:solidFill>
              <a:srgbClr val="1F6052"/>
            </a:solidFill>
          </p:spPr>
          <p:txBody>
            <a:bodyPr wrap="square" lIns="0" tIns="0" rIns="0" bIns="0" rtlCol="0"/>
            <a:lstStyle/>
            <a:p/>
          </p:txBody>
        </p:sp>
      </p:grpSp>
      <p:sp>
        <p:nvSpPr>
          <p:cNvPr id="28" name="object 28" descr=""/>
          <p:cNvSpPr txBox="1"/>
          <p:nvPr/>
        </p:nvSpPr>
        <p:spPr>
          <a:xfrm>
            <a:off x="212547" y="1006551"/>
            <a:ext cx="6813550" cy="2653030"/>
          </a:xfrm>
          <a:prstGeom prst="rect">
            <a:avLst/>
          </a:prstGeom>
        </p:spPr>
        <p:txBody>
          <a:bodyPr wrap="square" lIns="0" tIns="12700" rIns="0" bIns="0" rtlCol="0" vert="horz">
            <a:spAutoFit/>
          </a:bodyPr>
          <a:lstStyle/>
          <a:p>
            <a:pPr marL="75565">
              <a:lnSpc>
                <a:spcPct val="100000"/>
              </a:lnSpc>
              <a:spcBef>
                <a:spcPts val="100"/>
              </a:spcBef>
            </a:pPr>
            <a:r>
              <a:rPr dirty="0" sz="2400" spc="-25" b="1">
                <a:solidFill>
                  <a:srgbClr val="FFFFFF"/>
                </a:solidFill>
                <a:latin typeface="Microsoft JhengHei"/>
                <a:cs typeface="Microsoft JhengHei"/>
              </a:rPr>
              <a:t>參與對象</a:t>
            </a:r>
            <a:endParaRPr sz="2400">
              <a:latin typeface="Microsoft JhengHei"/>
              <a:cs typeface="Microsoft JhengHei"/>
            </a:endParaRPr>
          </a:p>
          <a:p>
            <a:pPr marL="12700" marR="5080">
              <a:lnSpc>
                <a:spcPct val="104600"/>
              </a:lnSpc>
              <a:spcBef>
                <a:spcPts val="2645"/>
              </a:spcBef>
            </a:pPr>
            <a:r>
              <a:rPr dirty="0" sz="1800" spc="-30" b="1">
                <a:solidFill>
                  <a:srgbClr val="55819B"/>
                </a:solidFill>
                <a:latin typeface="Microsoft JhengHei"/>
                <a:cs typeface="Microsoft JhengHei"/>
              </a:rPr>
              <a:t>賣方：執行抵換專案/先期專案/自願減量專案並持有減量額度的事業</a:t>
            </a:r>
            <a:r>
              <a:rPr dirty="0" sz="1800" spc="-20" b="1">
                <a:solidFill>
                  <a:srgbClr val="55819B"/>
                </a:solidFill>
                <a:latin typeface="Microsoft JhengHei"/>
                <a:cs typeface="Microsoft JhengHei"/>
              </a:rPr>
              <a:t>買方：有氣候法第二十六條規定用途的事業</a:t>
            </a:r>
            <a:endParaRPr sz="1800">
              <a:latin typeface="Microsoft JhengHei"/>
              <a:cs typeface="Microsoft JhengHei"/>
            </a:endParaRPr>
          </a:p>
          <a:p>
            <a:pPr marL="98425" marR="1215390">
              <a:lnSpc>
                <a:spcPts val="5630"/>
              </a:lnSpc>
              <a:tabLst>
                <a:tab pos="2291080" algn="l"/>
              </a:tabLst>
            </a:pPr>
            <a:r>
              <a:rPr dirty="0" sz="2400" spc="-15" b="1">
                <a:solidFill>
                  <a:srgbClr val="FFFFFF"/>
                </a:solidFill>
                <a:latin typeface="Microsoft JhengHei"/>
                <a:cs typeface="Microsoft JhengHei"/>
              </a:rPr>
              <a:t>買賣方</a:t>
            </a:r>
            <a:r>
              <a:rPr dirty="0" sz="2400" spc="-50" b="1">
                <a:solidFill>
                  <a:srgbClr val="FFFFFF"/>
                </a:solidFill>
                <a:latin typeface="Microsoft JhengHei"/>
                <a:cs typeface="Microsoft JhengHei"/>
              </a:rPr>
              <a:t>式</a:t>
            </a:r>
            <a:r>
              <a:rPr dirty="0" sz="2400" b="1">
                <a:solidFill>
                  <a:srgbClr val="FFFFFF"/>
                </a:solidFill>
                <a:latin typeface="Microsoft JhengHei"/>
                <a:cs typeface="Microsoft JhengHei"/>
              </a:rPr>
              <a:t>	</a:t>
            </a:r>
            <a:r>
              <a:rPr dirty="0" sz="2400" spc="-15" b="1">
                <a:solidFill>
                  <a:srgbClr val="55819B"/>
                </a:solidFill>
                <a:latin typeface="Microsoft JhengHei"/>
                <a:cs typeface="Microsoft JhengHei"/>
              </a:rPr>
              <a:t>定價交易</a:t>
            </a:r>
            <a:r>
              <a:rPr dirty="0" sz="2400" spc="-35" b="1">
                <a:solidFill>
                  <a:srgbClr val="55819B"/>
                </a:solidFill>
                <a:latin typeface="Microsoft JhengHei"/>
                <a:cs typeface="Microsoft JhengHei"/>
              </a:rPr>
              <a:t>/</a:t>
            </a:r>
            <a:r>
              <a:rPr dirty="0" sz="2400" spc="-15" b="1">
                <a:solidFill>
                  <a:srgbClr val="55819B"/>
                </a:solidFill>
                <a:latin typeface="Microsoft JhengHei"/>
                <a:cs typeface="Microsoft JhengHei"/>
              </a:rPr>
              <a:t>協議交易</a:t>
            </a:r>
            <a:r>
              <a:rPr dirty="0" sz="2400" spc="-40" b="1">
                <a:solidFill>
                  <a:srgbClr val="55819B"/>
                </a:solidFill>
                <a:latin typeface="Microsoft JhengHei"/>
                <a:cs typeface="Microsoft JhengHei"/>
              </a:rPr>
              <a:t>/</a:t>
            </a:r>
            <a:r>
              <a:rPr dirty="0" sz="2400" spc="-15" b="1">
                <a:solidFill>
                  <a:srgbClr val="55819B"/>
                </a:solidFill>
                <a:latin typeface="Microsoft JhengHei"/>
                <a:cs typeface="Microsoft JhengHei"/>
              </a:rPr>
              <a:t>拍</a:t>
            </a:r>
            <a:r>
              <a:rPr dirty="0" sz="2400" spc="-50" b="1">
                <a:solidFill>
                  <a:srgbClr val="55819B"/>
                </a:solidFill>
                <a:latin typeface="Microsoft JhengHei"/>
                <a:cs typeface="Microsoft JhengHei"/>
              </a:rPr>
              <a:t>賣</a:t>
            </a:r>
            <a:r>
              <a:rPr dirty="0" sz="2400" spc="-15" b="1">
                <a:solidFill>
                  <a:srgbClr val="FFFFFF"/>
                </a:solidFill>
                <a:latin typeface="Microsoft JhengHei"/>
                <a:cs typeface="Microsoft JhengHei"/>
              </a:rPr>
              <a:t>交易</a:t>
            </a:r>
            <a:r>
              <a:rPr dirty="0" sz="2400" spc="-40" b="1">
                <a:solidFill>
                  <a:srgbClr val="FFFFFF"/>
                </a:solidFill>
                <a:latin typeface="Microsoft JhengHei"/>
                <a:cs typeface="Microsoft JhengHei"/>
              </a:rPr>
              <a:t>/</a:t>
            </a:r>
            <a:r>
              <a:rPr dirty="0" sz="2400" spc="-15" b="1">
                <a:solidFill>
                  <a:srgbClr val="FFFFFF"/>
                </a:solidFill>
                <a:latin typeface="Microsoft JhengHei"/>
                <a:cs typeface="Microsoft JhengHei"/>
              </a:rPr>
              <a:t>拍賣標</a:t>
            </a:r>
            <a:r>
              <a:rPr dirty="0" sz="2400" spc="-50" b="1">
                <a:solidFill>
                  <a:srgbClr val="FFFFFF"/>
                </a:solidFill>
                <a:latin typeface="Microsoft JhengHei"/>
                <a:cs typeface="Microsoft JhengHei"/>
              </a:rPr>
              <a:t>的</a:t>
            </a:r>
            <a:r>
              <a:rPr dirty="0" sz="2400" b="1">
                <a:solidFill>
                  <a:srgbClr val="FFFFFF"/>
                </a:solidFill>
                <a:latin typeface="Microsoft JhengHei"/>
                <a:cs typeface="Microsoft JhengHei"/>
              </a:rPr>
              <a:t>	</a:t>
            </a:r>
            <a:r>
              <a:rPr dirty="0" sz="2400" spc="-15" b="1">
                <a:solidFill>
                  <a:srgbClr val="55819B"/>
                </a:solidFill>
                <a:latin typeface="Microsoft JhengHei"/>
                <a:cs typeface="Microsoft JhengHei"/>
              </a:rPr>
              <a:t>國內減量額</a:t>
            </a:r>
            <a:r>
              <a:rPr dirty="0" sz="2400" spc="-50" b="1">
                <a:solidFill>
                  <a:srgbClr val="55819B"/>
                </a:solidFill>
                <a:latin typeface="Microsoft JhengHei"/>
                <a:cs typeface="Microsoft JhengHei"/>
              </a:rPr>
              <a:t>度</a:t>
            </a:r>
            <a:endParaRPr sz="2400">
              <a:latin typeface="Microsoft JhengHei"/>
              <a:cs typeface="Microsoft JhengHei"/>
            </a:endParaRPr>
          </a:p>
        </p:txBody>
      </p:sp>
      <p:sp>
        <p:nvSpPr>
          <p:cNvPr id="29" name="object 29" descr=""/>
          <p:cNvSpPr txBox="1"/>
          <p:nvPr/>
        </p:nvSpPr>
        <p:spPr>
          <a:xfrm>
            <a:off x="2491485" y="5509056"/>
            <a:ext cx="2281555" cy="391160"/>
          </a:xfrm>
          <a:prstGeom prst="rect">
            <a:avLst/>
          </a:prstGeom>
        </p:spPr>
        <p:txBody>
          <a:bodyPr wrap="square" lIns="0" tIns="12700" rIns="0" bIns="0" rtlCol="0" vert="horz">
            <a:spAutoFit/>
          </a:bodyPr>
          <a:lstStyle/>
          <a:p>
            <a:pPr marL="12700">
              <a:lnSpc>
                <a:spcPct val="100000"/>
              </a:lnSpc>
              <a:spcBef>
                <a:spcPts val="100"/>
              </a:spcBef>
            </a:pPr>
            <a:r>
              <a:rPr dirty="0" sz="2400" spc="-25" b="1">
                <a:solidFill>
                  <a:srgbClr val="55819B"/>
                </a:solidFill>
                <a:latin typeface="Microsoft JhengHei"/>
                <a:cs typeface="Microsoft JhengHei"/>
              </a:rPr>
              <a:t>不重複交易/拍賣</a:t>
            </a:r>
            <a:endParaRPr sz="2400">
              <a:latin typeface="Microsoft JhengHei"/>
              <a:cs typeface="Microsoft JhengHei"/>
            </a:endParaRPr>
          </a:p>
        </p:txBody>
      </p:sp>
      <p:grpSp>
        <p:nvGrpSpPr>
          <p:cNvPr id="30" name="object 30" descr=""/>
          <p:cNvGrpSpPr/>
          <p:nvPr/>
        </p:nvGrpSpPr>
        <p:grpSpPr>
          <a:xfrm>
            <a:off x="190500" y="5420867"/>
            <a:ext cx="6831965" cy="571500"/>
            <a:chOff x="190500" y="5420867"/>
            <a:chExt cx="6831965" cy="571500"/>
          </a:xfrm>
        </p:grpSpPr>
        <p:sp>
          <p:nvSpPr>
            <p:cNvPr id="31" name="object 31" descr=""/>
            <p:cNvSpPr/>
            <p:nvPr/>
          </p:nvSpPr>
          <p:spPr>
            <a:xfrm>
              <a:off x="1264919" y="5607303"/>
              <a:ext cx="5751195" cy="375920"/>
            </a:xfrm>
            <a:custGeom>
              <a:avLst/>
              <a:gdLst/>
              <a:ahLst/>
              <a:cxnLst/>
              <a:rect l="l" t="t" r="r" b="b"/>
              <a:pathLst>
                <a:path w="5751195" h="375920">
                  <a:moveTo>
                    <a:pt x="0" y="375920"/>
                  </a:moveTo>
                  <a:lnTo>
                    <a:pt x="5503799" y="375920"/>
                  </a:lnTo>
                  <a:lnTo>
                    <a:pt x="5751195" y="0"/>
                  </a:lnTo>
                </a:path>
              </a:pathLst>
            </a:custGeom>
            <a:ln w="12192">
              <a:solidFill>
                <a:srgbClr val="4D671B"/>
              </a:solidFill>
            </a:ln>
          </p:spPr>
          <p:txBody>
            <a:bodyPr wrap="square" lIns="0" tIns="0" rIns="0" bIns="0" rtlCol="0"/>
            <a:lstStyle/>
            <a:p/>
          </p:txBody>
        </p:sp>
        <p:sp>
          <p:nvSpPr>
            <p:cNvPr id="32" name="object 32" descr=""/>
            <p:cNvSpPr/>
            <p:nvPr/>
          </p:nvSpPr>
          <p:spPr>
            <a:xfrm>
              <a:off x="190500" y="5420867"/>
              <a:ext cx="2168525" cy="571500"/>
            </a:xfrm>
            <a:custGeom>
              <a:avLst/>
              <a:gdLst/>
              <a:ahLst/>
              <a:cxnLst/>
              <a:rect l="l" t="t" r="r" b="b"/>
              <a:pathLst>
                <a:path w="2168525" h="571500">
                  <a:moveTo>
                    <a:pt x="2056002" y="0"/>
                  </a:moveTo>
                  <a:lnTo>
                    <a:pt x="0" y="0"/>
                  </a:lnTo>
                  <a:lnTo>
                    <a:pt x="0" y="571144"/>
                  </a:lnTo>
                  <a:lnTo>
                    <a:pt x="2056002" y="571144"/>
                  </a:lnTo>
                  <a:lnTo>
                    <a:pt x="2105406" y="542124"/>
                  </a:lnTo>
                  <a:lnTo>
                    <a:pt x="2126234" y="508406"/>
                  </a:lnTo>
                  <a:lnTo>
                    <a:pt x="2143633" y="464172"/>
                  </a:lnTo>
                  <a:lnTo>
                    <a:pt x="2156968" y="411149"/>
                  </a:lnTo>
                  <a:lnTo>
                    <a:pt x="2165350" y="351040"/>
                  </a:lnTo>
                  <a:lnTo>
                    <a:pt x="2168398" y="285572"/>
                  </a:lnTo>
                  <a:lnTo>
                    <a:pt x="2165350" y="220116"/>
                  </a:lnTo>
                  <a:lnTo>
                    <a:pt x="2156968" y="160019"/>
                  </a:lnTo>
                  <a:lnTo>
                    <a:pt x="2143633" y="106933"/>
                  </a:lnTo>
                  <a:lnTo>
                    <a:pt x="2126234" y="62737"/>
                  </a:lnTo>
                  <a:lnTo>
                    <a:pt x="2105406" y="29082"/>
                  </a:lnTo>
                  <a:lnTo>
                    <a:pt x="2056002" y="0"/>
                  </a:lnTo>
                  <a:close/>
                </a:path>
              </a:pathLst>
            </a:custGeom>
            <a:solidFill>
              <a:srgbClr val="1F6052"/>
            </a:solidFill>
          </p:spPr>
          <p:txBody>
            <a:bodyPr wrap="square" lIns="0" tIns="0" rIns="0" bIns="0" rtlCol="0"/>
            <a:lstStyle/>
            <a:p/>
          </p:txBody>
        </p:sp>
      </p:grpSp>
      <p:sp>
        <p:nvSpPr>
          <p:cNvPr id="33" name="object 33" descr=""/>
          <p:cNvSpPr txBox="1"/>
          <p:nvPr/>
        </p:nvSpPr>
        <p:spPr>
          <a:xfrm>
            <a:off x="259181" y="5518810"/>
            <a:ext cx="1238885" cy="391160"/>
          </a:xfrm>
          <a:prstGeom prst="rect">
            <a:avLst/>
          </a:prstGeom>
        </p:spPr>
        <p:txBody>
          <a:bodyPr wrap="square" lIns="0" tIns="12700" rIns="0" bIns="0" rtlCol="0" vert="horz">
            <a:spAutoFit/>
          </a:bodyPr>
          <a:lstStyle/>
          <a:p>
            <a:pPr marL="12700">
              <a:lnSpc>
                <a:spcPct val="100000"/>
              </a:lnSpc>
              <a:spcBef>
                <a:spcPts val="100"/>
              </a:spcBef>
            </a:pPr>
            <a:r>
              <a:rPr dirty="0" sz="2400" spc="-25" b="1">
                <a:solidFill>
                  <a:srgbClr val="FFFFFF"/>
                </a:solidFill>
                <a:latin typeface="Microsoft JhengHei"/>
                <a:cs typeface="Microsoft JhengHei"/>
              </a:rPr>
              <a:t>管控機制</a:t>
            </a:r>
            <a:endParaRPr sz="2400">
              <a:latin typeface="Microsoft JhengHei"/>
              <a:cs typeface="Microsoft JhengHei"/>
            </a:endParaRPr>
          </a:p>
        </p:txBody>
      </p:sp>
      <p:grpSp>
        <p:nvGrpSpPr>
          <p:cNvPr id="34" name="object 34" descr=""/>
          <p:cNvGrpSpPr/>
          <p:nvPr/>
        </p:nvGrpSpPr>
        <p:grpSpPr>
          <a:xfrm>
            <a:off x="7379207" y="794004"/>
            <a:ext cx="1388110" cy="1386840"/>
            <a:chOff x="7379207" y="794004"/>
            <a:chExt cx="1388110" cy="1386840"/>
          </a:xfrm>
        </p:grpSpPr>
        <p:pic>
          <p:nvPicPr>
            <p:cNvPr id="35" name="object 35"/>
            <p:cNvPicPr/>
            <p:nvPr/>
          </p:nvPicPr>
          <p:blipFill>
            <a:blip r:embed="rId2" cstate="print"/>
            <a:stretch>
              <a:fillRect/>
            </a:stretch>
          </p:blipFill>
          <p:spPr>
            <a:xfrm>
              <a:off x="7534655" y="947928"/>
              <a:ext cx="1078992" cy="1078991"/>
            </a:xfrm>
            <a:prstGeom prst="rect">
              <a:avLst/>
            </a:prstGeom>
          </p:spPr>
        </p:pic>
        <p:sp>
          <p:nvSpPr>
            <p:cNvPr id="36" name="object 36" descr=""/>
            <p:cNvSpPr/>
            <p:nvPr/>
          </p:nvSpPr>
          <p:spPr>
            <a:xfrm>
              <a:off x="7379207" y="794004"/>
              <a:ext cx="1388110" cy="1386840"/>
            </a:xfrm>
            <a:custGeom>
              <a:avLst/>
              <a:gdLst/>
              <a:ahLst/>
              <a:cxnLst/>
              <a:rect l="l" t="t" r="r" b="b"/>
              <a:pathLst>
                <a:path w="1388109" h="1386839">
                  <a:moveTo>
                    <a:pt x="693801" y="0"/>
                  </a:moveTo>
                  <a:lnTo>
                    <a:pt x="646315" y="1597"/>
                  </a:lnTo>
                  <a:lnTo>
                    <a:pt x="599686" y="6321"/>
                  </a:lnTo>
                  <a:lnTo>
                    <a:pt x="554017" y="14068"/>
                  </a:lnTo>
                  <a:lnTo>
                    <a:pt x="509411" y="24736"/>
                  </a:lnTo>
                  <a:lnTo>
                    <a:pt x="465971" y="38222"/>
                  </a:lnTo>
                  <a:lnTo>
                    <a:pt x="423802" y="54423"/>
                  </a:lnTo>
                  <a:lnTo>
                    <a:pt x="383007" y="73236"/>
                  </a:lnTo>
                  <a:lnTo>
                    <a:pt x="343690" y="94558"/>
                  </a:lnTo>
                  <a:lnTo>
                    <a:pt x="305953" y="118287"/>
                  </a:lnTo>
                  <a:lnTo>
                    <a:pt x="269901" y="144319"/>
                  </a:lnTo>
                  <a:lnTo>
                    <a:pt x="235636" y="172551"/>
                  </a:lnTo>
                  <a:lnTo>
                    <a:pt x="203263" y="202882"/>
                  </a:lnTo>
                  <a:lnTo>
                    <a:pt x="172885" y="235208"/>
                  </a:lnTo>
                  <a:lnTo>
                    <a:pt x="144605" y="269425"/>
                  </a:lnTo>
                  <a:lnTo>
                    <a:pt x="118528" y="305432"/>
                  </a:lnTo>
                  <a:lnTo>
                    <a:pt x="94756" y="343125"/>
                  </a:lnTo>
                  <a:lnTo>
                    <a:pt x="73393" y="382402"/>
                  </a:lnTo>
                  <a:lnTo>
                    <a:pt x="54542" y="423160"/>
                  </a:lnTo>
                  <a:lnTo>
                    <a:pt x="38308" y="465295"/>
                  </a:lnTo>
                  <a:lnTo>
                    <a:pt x="24793" y="508705"/>
                  </a:lnTo>
                  <a:lnTo>
                    <a:pt x="14101" y="553287"/>
                  </a:lnTo>
                  <a:lnTo>
                    <a:pt x="6336" y="598939"/>
                  </a:lnTo>
                  <a:lnTo>
                    <a:pt x="1601" y="645557"/>
                  </a:lnTo>
                  <a:lnTo>
                    <a:pt x="0" y="693038"/>
                  </a:lnTo>
                  <a:lnTo>
                    <a:pt x="1601" y="740507"/>
                  </a:lnTo>
                  <a:lnTo>
                    <a:pt x="6336" y="787119"/>
                  </a:lnTo>
                  <a:lnTo>
                    <a:pt x="14101" y="832770"/>
                  </a:lnTo>
                  <a:lnTo>
                    <a:pt x="24793" y="877356"/>
                  </a:lnTo>
                  <a:lnTo>
                    <a:pt x="38308" y="920775"/>
                  </a:lnTo>
                  <a:lnTo>
                    <a:pt x="54542" y="962923"/>
                  </a:lnTo>
                  <a:lnTo>
                    <a:pt x="73393" y="1003698"/>
                  </a:lnTo>
                  <a:lnTo>
                    <a:pt x="94756" y="1042994"/>
                  </a:lnTo>
                  <a:lnTo>
                    <a:pt x="118528" y="1080710"/>
                  </a:lnTo>
                  <a:lnTo>
                    <a:pt x="144605" y="1116741"/>
                  </a:lnTo>
                  <a:lnTo>
                    <a:pt x="172885" y="1150985"/>
                  </a:lnTo>
                  <a:lnTo>
                    <a:pt x="203263" y="1183338"/>
                  </a:lnTo>
                  <a:lnTo>
                    <a:pt x="235636" y="1213696"/>
                  </a:lnTo>
                  <a:lnTo>
                    <a:pt x="269901" y="1241957"/>
                  </a:lnTo>
                  <a:lnTo>
                    <a:pt x="305953" y="1268017"/>
                  </a:lnTo>
                  <a:lnTo>
                    <a:pt x="343690" y="1291773"/>
                  </a:lnTo>
                  <a:lnTo>
                    <a:pt x="383007" y="1313121"/>
                  </a:lnTo>
                  <a:lnTo>
                    <a:pt x="423802" y="1331958"/>
                  </a:lnTo>
                  <a:lnTo>
                    <a:pt x="465971" y="1348180"/>
                  </a:lnTo>
                  <a:lnTo>
                    <a:pt x="509411" y="1361685"/>
                  </a:lnTo>
                  <a:lnTo>
                    <a:pt x="554017" y="1372368"/>
                  </a:lnTo>
                  <a:lnTo>
                    <a:pt x="599686" y="1380127"/>
                  </a:lnTo>
                  <a:lnTo>
                    <a:pt x="646315" y="1384858"/>
                  </a:lnTo>
                  <a:lnTo>
                    <a:pt x="693801" y="1386459"/>
                  </a:lnTo>
                  <a:lnTo>
                    <a:pt x="741273" y="1384858"/>
                  </a:lnTo>
                  <a:lnTo>
                    <a:pt x="787896" y="1380127"/>
                  </a:lnTo>
                  <a:lnTo>
                    <a:pt x="833564" y="1372368"/>
                  </a:lnTo>
                  <a:lnTo>
                    <a:pt x="878175" y="1361685"/>
                  </a:lnTo>
                  <a:lnTo>
                    <a:pt x="921623" y="1348180"/>
                  </a:lnTo>
                  <a:lnTo>
                    <a:pt x="963804" y="1331958"/>
                  </a:lnTo>
                  <a:lnTo>
                    <a:pt x="1004616" y="1313121"/>
                  </a:lnTo>
                  <a:lnTo>
                    <a:pt x="1043954" y="1291773"/>
                  </a:lnTo>
                  <a:lnTo>
                    <a:pt x="1081713" y="1268017"/>
                  </a:lnTo>
                  <a:lnTo>
                    <a:pt x="1117790" y="1241957"/>
                  </a:lnTo>
                  <a:lnTo>
                    <a:pt x="1152080" y="1213696"/>
                  </a:lnTo>
                  <a:lnTo>
                    <a:pt x="1184481" y="1183338"/>
                  </a:lnTo>
                  <a:lnTo>
                    <a:pt x="1214887" y="1150985"/>
                  </a:lnTo>
                  <a:lnTo>
                    <a:pt x="1243195" y="1116741"/>
                  </a:lnTo>
                  <a:lnTo>
                    <a:pt x="1269300" y="1080710"/>
                  </a:lnTo>
                  <a:lnTo>
                    <a:pt x="1293099" y="1042994"/>
                  </a:lnTo>
                  <a:lnTo>
                    <a:pt x="1314488" y="1003698"/>
                  </a:lnTo>
                  <a:lnTo>
                    <a:pt x="1333363" y="962923"/>
                  </a:lnTo>
                  <a:lnTo>
                    <a:pt x="1349619" y="920775"/>
                  </a:lnTo>
                  <a:lnTo>
                    <a:pt x="1363152" y="877356"/>
                  </a:lnTo>
                  <a:lnTo>
                    <a:pt x="1373859" y="832770"/>
                  </a:lnTo>
                  <a:lnTo>
                    <a:pt x="1381636" y="787119"/>
                  </a:lnTo>
                  <a:lnTo>
                    <a:pt x="1386379" y="740507"/>
                  </a:lnTo>
                  <a:lnTo>
                    <a:pt x="1387983" y="693038"/>
                  </a:lnTo>
                  <a:lnTo>
                    <a:pt x="1386379" y="645557"/>
                  </a:lnTo>
                  <a:lnTo>
                    <a:pt x="1381636" y="598939"/>
                  </a:lnTo>
                  <a:lnTo>
                    <a:pt x="1373859" y="553287"/>
                  </a:lnTo>
                  <a:lnTo>
                    <a:pt x="1363152" y="508705"/>
                  </a:lnTo>
                  <a:lnTo>
                    <a:pt x="1349619" y="465295"/>
                  </a:lnTo>
                  <a:lnTo>
                    <a:pt x="1333363" y="423160"/>
                  </a:lnTo>
                  <a:lnTo>
                    <a:pt x="1314488" y="382402"/>
                  </a:lnTo>
                  <a:lnTo>
                    <a:pt x="1293099" y="343125"/>
                  </a:lnTo>
                  <a:lnTo>
                    <a:pt x="1269300" y="305432"/>
                  </a:lnTo>
                  <a:lnTo>
                    <a:pt x="1243195" y="269425"/>
                  </a:lnTo>
                  <a:lnTo>
                    <a:pt x="1214887" y="235208"/>
                  </a:lnTo>
                  <a:lnTo>
                    <a:pt x="1184481" y="202882"/>
                  </a:lnTo>
                  <a:lnTo>
                    <a:pt x="1152080" y="172551"/>
                  </a:lnTo>
                  <a:lnTo>
                    <a:pt x="1117790" y="144319"/>
                  </a:lnTo>
                  <a:lnTo>
                    <a:pt x="1081713" y="118287"/>
                  </a:lnTo>
                  <a:lnTo>
                    <a:pt x="1043954" y="94558"/>
                  </a:lnTo>
                  <a:lnTo>
                    <a:pt x="1004616" y="73236"/>
                  </a:lnTo>
                  <a:lnTo>
                    <a:pt x="963804" y="54423"/>
                  </a:lnTo>
                  <a:lnTo>
                    <a:pt x="921623" y="38222"/>
                  </a:lnTo>
                  <a:lnTo>
                    <a:pt x="878175" y="24736"/>
                  </a:lnTo>
                  <a:lnTo>
                    <a:pt x="833564" y="14068"/>
                  </a:lnTo>
                  <a:lnTo>
                    <a:pt x="787896" y="6321"/>
                  </a:lnTo>
                  <a:lnTo>
                    <a:pt x="741273" y="1597"/>
                  </a:lnTo>
                  <a:lnTo>
                    <a:pt x="693801" y="0"/>
                  </a:lnTo>
                  <a:close/>
                </a:path>
              </a:pathLst>
            </a:custGeom>
            <a:solidFill>
              <a:srgbClr val="ECF1F5">
                <a:alpha val="14901"/>
              </a:srgbClr>
            </a:solidFill>
          </p:spPr>
          <p:txBody>
            <a:bodyPr wrap="square" lIns="0" tIns="0" rIns="0" bIns="0" rtlCol="0"/>
            <a:lstStyle/>
            <a:p/>
          </p:txBody>
        </p:sp>
      </p:grpSp>
      <p:sp>
        <p:nvSpPr>
          <p:cNvPr id="37" name="object 37" descr=""/>
          <p:cNvSpPr txBox="1"/>
          <p:nvPr/>
        </p:nvSpPr>
        <p:spPr>
          <a:xfrm>
            <a:off x="7853553" y="2179065"/>
            <a:ext cx="480059" cy="299720"/>
          </a:xfrm>
          <a:prstGeom prst="rect">
            <a:avLst/>
          </a:prstGeom>
        </p:spPr>
        <p:txBody>
          <a:bodyPr wrap="square" lIns="0" tIns="12700" rIns="0" bIns="0" rtlCol="0" vert="horz">
            <a:spAutoFit/>
          </a:bodyPr>
          <a:lstStyle/>
          <a:p>
            <a:pPr marL="12700">
              <a:lnSpc>
                <a:spcPct val="100000"/>
              </a:lnSpc>
              <a:spcBef>
                <a:spcPts val="100"/>
              </a:spcBef>
            </a:pPr>
            <a:r>
              <a:rPr dirty="0" sz="1800" spc="-35" b="1">
                <a:solidFill>
                  <a:srgbClr val="44536A"/>
                </a:solidFill>
                <a:latin typeface="Microsoft JhengHei"/>
                <a:cs typeface="Microsoft JhengHei"/>
              </a:rPr>
              <a:t>事業</a:t>
            </a:r>
            <a:endParaRPr sz="1800">
              <a:latin typeface="Microsoft JhengHei"/>
              <a:cs typeface="Microsoft JhengHei"/>
            </a:endParaRPr>
          </a:p>
        </p:txBody>
      </p:sp>
      <p:grpSp>
        <p:nvGrpSpPr>
          <p:cNvPr id="38" name="object 38" descr=""/>
          <p:cNvGrpSpPr/>
          <p:nvPr/>
        </p:nvGrpSpPr>
        <p:grpSpPr>
          <a:xfrm>
            <a:off x="10453116" y="1193291"/>
            <a:ext cx="1402080" cy="3072130"/>
            <a:chOff x="10453116" y="1193291"/>
            <a:chExt cx="1402080" cy="3072130"/>
          </a:xfrm>
        </p:grpSpPr>
        <p:sp>
          <p:nvSpPr>
            <p:cNvPr id="39" name="object 39" descr=""/>
            <p:cNvSpPr/>
            <p:nvPr/>
          </p:nvSpPr>
          <p:spPr>
            <a:xfrm>
              <a:off x="10466832" y="1193291"/>
              <a:ext cx="1388110" cy="1388110"/>
            </a:xfrm>
            <a:custGeom>
              <a:avLst/>
              <a:gdLst/>
              <a:ahLst/>
              <a:cxnLst/>
              <a:rect l="l" t="t" r="r" b="b"/>
              <a:pathLst>
                <a:path w="1388109" h="1388110">
                  <a:moveTo>
                    <a:pt x="694182" y="0"/>
                  </a:moveTo>
                  <a:lnTo>
                    <a:pt x="646650" y="1603"/>
                  </a:lnTo>
                  <a:lnTo>
                    <a:pt x="599979" y="6343"/>
                  </a:lnTo>
                  <a:lnTo>
                    <a:pt x="554272" y="14117"/>
                  </a:lnTo>
                  <a:lnTo>
                    <a:pt x="509631" y="24821"/>
                  </a:lnTo>
                  <a:lnTo>
                    <a:pt x="466160" y="38350"/>
                  </a:lnTo>
                  <a:lnTo>
                    <a:pt x="423963" y="54602"/>
                  </a:lnTo>
                  <a:lnTo>
                    <a:pt x="383143" y="73471"/>
                  </a:lnTo>
                  <a:lnTo>
                    <a:pt x="343803" y="94854"/>
                  </a:lnTo>
                  <a:lnTo>
                    <a:pt x="306046" y="118648"/>
                  </a:lnTo>
                  <a:lnTo>
                    <a:pt x="269976" y="144749"/>
                  </a:lnTo>
                  <a:lnTo>
                    <a:pt x="235697" y="173052"/>
                  </a:lnTo>
                  <a:lnTo>
                    <a:pt x="203311" y="203454"/>
                  </a:lnTo>
                  <a:lnTo>
                    <a:pt x="172922" y="235850"/>
                  </a:lnTo>
                  <a:lnTo>
                    <a:pt x="144633" y="270138"/>
                  </a:lnTo>
                  <a:lnTo>
                    <a:pt x="118548" y="306213"/>
                  </a:lnTo>
                  <a:lnTo>
                    <a:pt x="94770" y="343972"/>
                  </a:lnTo>
                  <a:lnTo>
                    <a:pt x="73402" y="383310"/>
                  </a:lnTo>
                  <a:lnTo>
                    <a:pt x="54548" y="424124"/>
                  </a:lnTo>
                  <a:lnTo>
                    <a:pt x="38311" y="466310"/>
                  </a:lnTo>
                  <a:lnTo>
                    <a:pt x="24794" y="509763"/>
                  </a:lnTo>
                  <a:lnTo>
                    <a:pt x="14102" y="554381"/>
                  </a:lnTo>
                  <a:lnTo>
                    <a:pt x="6336" y="600060"/>
                  </a:lnTo>
                  <a:lnTo>
                    <a:pt x="1601" y="646694"/>
                  </a:lnTo>
                  <a:lnTo>
                    <a:pt x="0" y="694182"/>
                  </a:lnTo>
                  <a:lnTo>
                    <a:pt x="1601" y="741667"/>
                  </a:lnTo>
                  <a:lnTo>
                    <a:pt x="6336" y="788296"/>
                  </a:lnTo>
                  <a:lnTo>
                    <a:pt x="14102" y="833965"/>
                  </a:lnTo>
                  <a:lnTo>
                    <a:pt x="24794" y="878571"/>
                  </a:lnTo>
                  <a:lnTo>
                    <a:pt x="38311" y="922011"/>
                  </a:lnTo>
                  <a:lnTo>
                    <a:pt x="54548" y="964180"/>
                  </a:lnTo>
                  <a:lnTo>
                    <a:pt x="73402" y="1004975"/>
                  </a:lnTo>
                  <a:lnTo>
                    <a:pt x="94770" y="1044292"/>
                  </a:lnTo>
                  <a:lnTo>
                    <a:pt x="118548" y="1082029"/>
                  </a:lnTo>
                  <a:lnTo>
                    <a:pt x="144633" y="1118081"/>
                  </a:lnTo>
                  <a:lnTo>
                    <a:pt x="172922" y="1152346"/>
                  </a:lnTo>
                  <a:lnTo>
                    <a:pt x="203311" y="1184719"/>
                  </a:lnTo>
                  <a:lnTo>
                    <a:pt x="235697" y="1215097"/>
                  </a:lnTo>
                  <a:lnTo>
                    <a:pt x="269976" y="1243377"/>
                  </a:lnTo>
                  <a:lnTo>
                    <a:pt x="306046" y="1269454"/>
                  </a:lnTo>
                  <a:lnTo>
                    <a:pt x="343803" y="1293226"/>
                  </a:lnTo>
                  <a:lnTo>
                    <a:pt x="383143" y="1314589"/>
                  </a:lnTo>
                  <a:lnTo>
                    <a:pt x="423963" y="1333440"/>
                  </a:lnTo>
                  <a:lnTo>
                    <a:pt x="466160" y="1349674"/>
                  </a:lnTo>
                  <a:lnTo>
                    <a:pt x="509631" y="1363189"/>
                  </a:lnTo>
                  <a:lnTo>
                    <a:pt x="554272" y="1373881"/>
                  </a:lnTo>
                  <a:lnTo>
                    <a:pt x="599979" y="1381646"/>
                  </a:lnTo>
                  <a:lnTo>
                    <a:pt x="646650" y="1386381"/>
                  </a:lnTo>
                  <a:lnTo>
                    <a:pt x="694182" y="1387983"/>
                  </a:lnTo>
                  <a:lnTo>
                    <a:pt x="741667" y="1386381"/>
                  </a:lnTo>
                  <a:lnTo>
                    <a:pt x="788296" y="1381646"/>
                  </a:lnTo>
                  <a:lnTo>
                    <a:pt x="833965" y="1373881"/>
                  </a:lnTo>
                  <a:lnTo>
                    <a:pt x="878571" y="1363189"/>
                  </a:lnTo>
                  <a:lnTo>
                    <a:pt x="922011" y="1349674"/>
                  </a:lnTo>
                  <a:lnTo>
                    <a:pt x="964180" y="1333440"/>
                  </a:lnTo>
                  <a:lnTo>
                    <a:pt x="1004975" y="1314589"/>
                  </a:lnTo>
                  <a:lnTo>
                    <a:pt x="1044292" y="1293226"/>
                  </a:lnTo>
                  <a:lnTo>
                    <a:pt x="1082029" y="1269454"/>
                  </a:lnTo>
                  <a:lnTo>
                    <a:pt x="1118081" y="1243377"/>
                  </a:lnTo>
                  <a:lnTo>
                    <a:pt x="1152346" y="1215097"/>
                  </a:lnTo>
                  <a:lnTo>
                    <a:pt x="1184719" y="1184719"/>
                  </a:lnTo>
                  <a:lnTo>
                    <a:pt x="1215097" y="1152346"/>
                  </a:lnTo>
                  <a:lnTo>
                    <a:pt x="1243377" y="1118081"/>
                  </a:lnTo>
                  <a:lnTo>
                    <a:pt x="1269454" y="1082029"/>
                  </a:lnTo>
                  <a:lnTo>
                    <a:pt x="1293226" y="1044292"/>
                  </a:lnTo>
                  <a:lnTo>
                    <a:pt x="1314589" y="1004975"/>
                  </a:lnTo>
                  <a:lnTo>
                    <a:pt x="1333440" y="964180"/>
                  </a:lnTo>
                  <a:lnTo>
                    <a:pt x="1349674" y="922011"/>
                  </a:lnTo>
                  <a:lnTo>
                    <a:pt x="1363189" y="878571"/>
                  </a:lnTo>
                  <a:lnTo>
                    <a:pt x="1373881" y="833965"/>
                  </a:lnTo>
                  <a:lnTo>
                    <a:pt x="1381646" y="788296"/>
                  </a:lnTo>
                  <a:lnTo>
                    <a:pt x="1386381" y="741667"/>
                  </a:lnTo>
                  <a:lnTo>
                    <a:pt x="1387983" y="694182"/>
                  </a:lnTo>
                  <a:lnTo>
                    <a:pt x="1386381" y="646694"/>
                  </a:lnTo>
                  <a:lnTo>
                    <a:pt x="1381646" y="600060"/>
                  </a:lnTo>
                  <a:lnTo>
                    <a:pt x="1373881" y="554381"/>
                  </a:lnTo>
                  <a:lnTo>
                    <a:pt x="1363189" y="509763"/>
                  </a:lnTo>
                  <a:lnTo>
                    <a:pt x="1349674" y="466310"/>
                  </a:lnTo>
                  <a:lnTo>
                    <a:pt x="1333440" y="424124"/>
                  </a:lnTo>
                  <a:lnTo>
                    <a:pt x="1314589" y="383310"/>
                  </a:lnTo>
                  <a:lnTo>
                    <a:pt x="1293226" y="343972"/>
                  </a:lnTo>
                  <a:lnTo>
                    <a:pt x="1269454" y="306213"/>
                  </a:lnTo>
                  <a:lnTo>
                    <a:pt x="1243377" y="270138"/>
                  </a:lnTo>
                  <a:lnTo>
                    <a:pt x="1215097" y="235850"/>
                  </a:lnTo>
                  <a:lnTo>
                    <a:pt x="1184719" y="203454"/>
                  </a:lnTo>
                  <a:lnTo>
                    <a:pt x="1152346" y="173052"/>
                  </a:lnTo>
                  <a:lnTo>
                    <a:pt x="1118081" y="144749"/>
                  </a:lnTo>
                  <a:lnTo>
                    <a:pt x="1082029" y="118648"/>
                  </a:lnTo>
                  <a:lnTo>
                    <a:pt x="1044292" y="94854"/>
                  </a:lnTo>
                  <a:lnTo>
                    <a:pt x="1004975" y="73471"/>
                  </a:lnTo>
                  <a:lnTo>
                    <a:pt x="964180" y="54602"/>
                  </a:lnTo>
                  <a:lnTo>
                    <a:pt x="922011" y="38350"/>
                  </a:lnTo>
                  <a:lnTo>
                    <a:pt x="878571" y="24821"/>
                  </a:lnTo>
                  <a:lnTo>
                    <a:pt x="833965" y="14117"/>
                  </a:lnTo>
                  <a:lnTo>
                    <a:pt x="788296" y="6343"/>
                  </a:lnTo>
                  <a:lnTo>
                    <a:pt x="741667" y="1603"/>
                  </a:lnTo>
                  <a:lnTo>
                    <a:pt x="694182" y="0"/>
                  </a:lnTo>
                  <a:close/>
                </a:path>
              </a:pathLst>
            </a:custGeom>
            <a:solidFill>
              <a:srgbClr val="ECF1F5">
                <a:alpha val="14901"/>
              </a:srgbClr>
            </a:solidFill>
          </p:spPr>
          <p:txBody>
            <a:bodyPr wrap="square" lIns="0" tIns="0" rIns="0" bIns="0" rtlCol="0"/>
            <a:lstStyle/>
            <a:p/>
          </p:txBody>
        </p:sp>
        <p:pic>
          <p:nvPicPr>
            <p:cNvPr id="40" name="object 40"/>
            <p:cNvPicPr/>
            <p:nvPr/>
          </p:nvPicPr>
          <p:blipFill>
            <a:blip r:embed="rId3" cstate="print"/>
            <a:stretch>
              <a:fillRect/>
            </a:stretch>
          </p:blipFill>
          <p:spPr>
            <a:xfrm>
              <a:off x="10620756" y="1347215"/>
              <a:ext cx="1078992" cy="1080515"/>
            </a:xfrm>
            <a:prstGeom prst="rect">
              <a:avLst/>
            </a:prstGeom>
          </p:spPr>
        </p:pic>
        <p:sp>
          <p:nvSpPr>
            <p:cNvPr id="41" name="object 41" descr=""/>
            <p:cNvSpPr/>
            <p:nvPr/>
          </p:nvSpPr>
          <p:spPr>
            <a:xfrm>
              <a:off x="10453116" y="2877312"/>
              <a:ext cx="1388110" cy="1388110"/>
            </a:xfrm>
            <a:custGeom>
              <a:avLst/>
              <a:gdLst/>
              <a:ahLst/>
              <a:cxnLst/>
              <a:rect l="l" t="t" r="r" b="b"/>
              <a:pathLst>
                <a:path w="1388109" h="1388110">
                  <a:moveTo>
                    <a:pt x="693801" y="0"/>
                  </a:moveTo>
                  <a:lnTo>
                    <a:pt x="646315" y="1598"/>
                  </a:lnTo>
                  <a:lnTo>
                    <a:pt x="599686" y="6326"/>
                  </a:lnTo>
                  <a:lnTo>
                    <a:pt x="554017" y="14080"/>
                  </a:lnTo>
                  <a:lnTo>
                    <a:pt x="509411" y="24757"/>
                  </a:lnTo>
                  <a:lnTo>
                    <a:pt x="465971" y="38255"/>
                  </a:lnTo>
                  <a:lnTo>
                    <a:pt x="423802" y="54471"/>
                  </a:lnTo>
                  <a:lnTo>
                    <a:pt x="383007" y="73301"/>
                  </a:lnTo>
                  <a:lnTo>
                    <a:pt x="343690" y="94643"/>
                  </a:lnTo>
                  <a:lnTo>
                    <a:pt x="305953" y="118394"/>
                  </a:lnTo>
                  <a:lnTo>
                    <a:pt x="269901" y="144451"/>
                  </a:lnTo>
                  <a:lnTo>
                    <a:pt x="235636" y="172712"/>
                  </a:lnTo>
                  <a:lnTo>
                    <a:pt x="203263" y="203073"/>
                  </a:lnTo>
                  <a:lnTo>
                    <a:pt x="172885" y="235431"/>
                  </a:lnTo>
                  <a:lnTo>
                    <a:pt x="144605" y="269684"/>
                  </a:lnTo>
                  <a:lnTo>
                    <a:pt x="118528" y="305730"/>
                  </a:lnTo>
                  <a:lnTo>
                    <a:pt x="94756" y="343464"/>
                  </a:lnTo>
                  <a:lnTo>
                    <a:pt x="73393" y="382784"/>
                  </a:lnTo>
                  <a:lnTo>
                    <a:pt x="54542" y="423588"/>
                  </a:lnTo>
                  <a:lnTo>
                    <a:pt x="38308" y="465772"/>
                  </a:lnTo>
                  <a:lnTo>
                    <a:pt x="24793" y="509234"/>
                  </a:lnTo>
                  <a:lnTo>
                    <a:pt x="14101" y="553871"/>
                  </a:lnTo>
                  <a:lnTo>
                    <a:pt x="6336" y="599579"/>
                  </a:lnTo>
                  <a:lnTo>
                    <a:pt x="1601" y="646257"/>
                  </a:lnTo>
                  <a:lnTo>
                    <a:pt x="0" y="693801"/>
                  </a:lnTo>
                  <a:lnTo>
                    <a:pt x="1601" y="741332"/>
                  </a:lnTo>
                  <a:lnTo>
                    <a:pt x="6336" y="788003"/>
                  </a:lnTo>
                  <a:lnTo>
                    <a:pt x="14101" y="833710"/>
                  </a:lnTo>
                  <a:lnTo>
                    <a:pt x="24793" y="878351"/>
                  </a:lnTo>
                  <a:lnTo>
                    <a:pt x="38308" y="921822"/>
                  </a:lnTo>
                  <a:lnTo>
                    <a:pt x="54542" y="964019"/>
                  </a:lnTo>
                  <a:lnTo>
                    <a:pt x="73393" y="1004839"/>
                  </a:lnTo>
                  <a:lnTo>
                    <a:pt x="94756" y="1044179"/>
                  </a:lnTo>
                  <a:lnTo>
                    <a:pt x="118528" y="1081936"/>
                  </a:lnTo>
                  <a:lnTo>
                    <a:pt x="144605" y="1118006"/>
                  </a:lnTo>
                  <a:lnTo>
                    <a:pt x="172885" y="1152285"/>
                  </a:lnTo>
                  <a:lnTo>
                    <a:pt x="203263" y="1184671"/>
                  </a:lnTo>
                  <a:lnTo>
                    <a:pt x="235636" y="1215060"/>
                  </a:lnTo>
                  <a:lnTo>
                    <a:pt x="269901" y="1243349"/>
                  </a:lnTo>
                  <a:lnTo>
                    <a:pt x="305953" y="1269434"/>
                  </a:lnTo>
                  <a:lnTo>
                    <a:pt x="343690" y="1293212"/>
                  </a:lnTo>
                  <a:lnTo>
                    <a:pt x="383007" y="1314580"/>
                  </a:lnTo>
                  <a:lnTo>
                    <a:pt x="423802" y="1333434"/>
                  </a:lnTo>
                  <a:lnTo>
                    <a:pt x="465971" y="1349671"/>
                  </a:lnTo>
                  <a:lnTo>
                    <a:pt x="509411" y="1363188"/>
                  </a:lnTo>
                  <a:lnTo>
                    <a:pt x="554017" y="1373880"/>
                  </a:lnTo>
                  <a:lnTo>
                    <a:pt x="599686" y="1381646"/>
                  </a:lnTo>
                  <a:lnTo>
                    <a:pt x="646315" y="1386381"/>
                  </a:lnTo>
                  <a:lnTo>
                    <a:pt x="693801" y="1387983"/>
                  </a:lnTo>
                  <a:lnTo>
                    <a:pt x="741332" y="1386381"/>
                  </a:lnTo>
                  <a:lnTo>
                    <a:pt x="788003" y="1381646"/>
                  </a:lnTo>
                  <a:lnTo>
                    <a:pt x="833710" y="1373880"/>
                  </a:lnTo>
                  <a:lnTo>
                    <a:pt x="878351" y="1363188"/>
                  </a:lnTo>
                  <a:lnTo>
                    <a:pt x="921822" y="1349671"/>
                  </a:lnTo>
                  <a:lnTo>
                    <a:pt x="964019" y="1333434"/>
                  </a:lnTo>
                  <a:lnTo>
                    <a:pt x="1004839" y="1314580"/>
                  </a:lnTo>
                  <a:lnTo>
                    <a:pt x="1044179" y="1293212"/>
                  </a:lnTo>
                  <a:lnTo>
                    <a:pt x="1081936" y="1269434"/>
                  </a:lnTo>
                  <a:lnTo>
                    <a:pt x="1118006" y="1243349"/>
                  </a:lnTo>
                  <a:lnTo>
                    <a:pt x="1152285" y="1215060"/>
                  </a:lnTo>
                  <a:lnTo>
                    <a:pt x="1184671" y="1184671"/>
                  </a:lnTo>
                  <a:lnTo>
                    <a:pt x="1215060" y="1152285"/>
                  </a:lnTo>
                  <a:lnTo>
                    <a:pt x="1243349" y="1118006"/>
                  </a:lnTo>
                  <a:lnTo>
                    <a:pt x="1269434" y="1081936"/>
                  </a:lnTo>
                  <a:lnTo>
                    <a:pt x="1293212" y="1044179"/>
                  </a:lnTo>
                  <a:lnTo>
                    <a:pt x="1314580" y="1004839"/>
                  </a:lnTo>
                  <a:lnTo>
                    <a:pt x="1333434" y="964019"/>
                  </a:lnTo>
                  <a:lnTo>
                    <a:pt x="1349671" y="921822"/>
                  </a:lnTo>
                  <a:lnTo>
                    <a:pt x="1363188" y="878351"/>
                  </a:lnTo>
                  <a:lnTo>
                    <a:pt x="1373880" y="833710"/>
                  </a:lnTo>
                  <a:lnTo>
                    <a:pt x="1381646" y="788003"/>
                  </a:lnTo>
                  <a:lnTo>
                    <a:pt x="1386381" y="741332"/>
                  </a:lnTo>
                  <a:lnTo>
                    <a:pt x="1387982" y="693801"/>
                  </a:lnTo>
                  <a:lnTo>
                    <a:pt x="1386381" y="646257"/>
                  </a:lnTo>
                  <a:lnTo>
                    <a:pt x="1381646" y="599579"/>
                  </a:lnTo>
                  <a:lnTo>
                    <a:pt x="1373880" y="553871"/>
                  </a:lnTo>
                  <a:lnTo>
                    <a:pt x="1363188" y="509234"/>
                  </a:lnTo>
                  <a:lnTo>
                    <a:pt x="1349671" y="465772"/>
                  </a:lnTo>
                  <a:lnTo>
                    <a:pt x="1333434" y="423588"/>
                  </a:lnTo>
                  <a:lnTo>
                    <a:pt x="1314580" y="382784"/>
                  </a:lnTo>
                  <a:lnTo>
                    <a:pt x="1293212" y="343464"/>
                  </a:lnTo>
                  <a:lnTo>
                    <a:pt x="1269434" y="305730"/>
                  </a:lnTo>
                  <a:lnTo>
                    <a:pt x="1243349" y="269684"/>
                  </a:lnTo>
                  <a:lnTo>
                    <a:pt x="1215060" y="235431"/>
                  </a:lnTo>
                  <a:lnTo>
                    <a:pt x="1184671" y="203073"/>
                  </a:lnTo>
                  <a:lnTo>
                    <a:pt x="1152285" y="172712"/>
                  </a:lnTo>
                  <a:lnTo>
                    <a:pt x="1118006" y="144451"/>
                  </a:lnTo>
                  <a:lnTo>
                    <a:pt x="1081936" y="118394"/>
                  </a:lnTo>
                  <a:lnTo>
                    <a:pt x="1044179" y="94643"/>
                  </a:lnTo>
                  <a:lnTo>
                    <a:pt x="1004839" y="73301"/>
                  </a:lnTo>
                  <a:lnTo>
                    <a:pt x="964019" y="54471"/>
                  </a:lnTo>
                  <a:lnTo>
                    <a:pt x="921822" y="38255"/>
                  </a:lnTo>
                  <a:lnTo>
                    <a:pt x="878351" y="24757"/>
                  </a:lnTo>
                  <a:lnTo>
                    <a:pt x="833710" y="14080"/>
                  </a:lnTo>
                  <a:lnTo>
                    <a:pt x="788003" y="6326"/>
                  </a:lnTo>
                  <a:lnTo>
                    <a:pt x="741332" y="1598"/>
                  </a:lnTo>
                  <a:lnTo>
                    <a:pt x="693801" y="0"/>
                  </a:lnTo>
                  <a:close/>
                </a:path>
              </a:pathLst>
            </a:custGeom>
            <a:solidFill>
              <a:srgbClr val="ECF1F5">
                <a:alpha val="14901"/>
              </a:srgbClr>
            </a:solidFill>
          </p:spPr>
          <p:txBody>
            <a:bodyPr wrap="square" lIns="0" tIns="0" rIns="0" bIns="0" rtlCol="0"/>
            <a:lstStyle/>
            <a:p/>
          </p:txBody>
        </p:sp>
        <p:sp>
          <p:nvSpPr>
            <p:cNvPr id="42" name="object 42" descr=""/>
            <p:cNvSpPr/>
            <p:nvPr/>
          </p:nvSpPr>
          <p:spPr>
            <a:xfrm>
              <a:off x="10610723" y="3159252"/>
              <a:ext cx="738505" cy="824230"/>
            </a:xfrm>
            <a:custGeom>
              <a:avLst/>
              <a:gdLst/>
              <a:ahLst/>
              <a:cxnLst/>
              <a:rect l="l" t="t" r="r" b="b"/>
              <a:pathLst>
                <a:path w="738504" h="824229">
                  <a:moveTo>
                    <a:pt x="221869" y="635"/>
                  </a:moveTo>
                  <a:lnTo>
                    <a:pt x="215265" y="5969"/>
                  </a:lnTo>
                  <a:lnTo>
                    <a:pt x="217170" y="12446"/>
                  </a:lnTo>
                  <a:lnTo>
                    <a:pt x="264541" y="155067"/>
                  </a:lnTo>
                  <a:lnTo>
                    <a:pt x="219322" y="171857"/>
                  </a:lnTo>
                  <a:lnTo>
                    <a:pt x="177080" y="194184"/>
                  </a:lnTo>
                  <a:lnTo>
                    <a:pt x="138263" y="221587"/>
                  </a:lnTo>
                  <a:lnTo>
                    <a:pt x="103318" y="253606"/>
                  </a:lnTo>
                  <a:lnTo>
                    <a:pt x="72691" y="289782"/>
                  </a:lnTo>
                  <a:lnTo>
                    <a:pt x="46831" y="329653"/>
                  </a:lnTo>
                  <a:lnTo>
                    <a:pt x="26184" y="372759"/>
                  </a:lnTo>
                  <a:lnTo>
                    <a:pt x="11199" y="418641"/>
                  </a:lnTo>
                  <a:lnTo>
                    <a:pt x="2321" y="466838"/>
                  </a:lnTo>
                  <a:lnTo>
                    <a:pt x="0" y="516890"/>
                  </a:lnTo>
                  <a:lnTo>
                    <a:pt x="1607" y="545562"/>
                  </a:lnTo>
                  <a:lnTo>
                    <a:pt x="11394" y="600811"/>
                  </a:lnTo>
                  <a:lnTo>
                    <a:pt x="37560" y="669536"/>
                  </a:lnTo>
                  <a:lnTo>
                    <a:pt x="61763" y="707784"/>
                  </a:lnTo>
                  <a:lnTo>
                    <a:pt x="91339" y="741410"/>
                  </a:lnTo>
                  <a:lnTo>
                    <a:pt x="125587" y="769953"/>
                  </a:lnTo>
                  <a:lnTo>
                    <a:pt x="163805" y="792954"/>
                  </a:lnTo>
                  <a:lnTo>
                    <a:pt x="205293" y="809952"/>
                  </a:lnTo>
                  <a:lnTo>
                    <a:pt x="249350" y="820488"/>
                  </a:lnTo>
                  <a:lnTo>
                    <a:pt x="295275" y="824103"/>
                  </a:lnTo>
                  <a:lnTo>
                    <a:pt x="442849" y="824103"/>
                  </a:lnTo>
                  <a:lnTo>
                    <a:pt x="494380" y="819594"/>
                  </a:lnTo>
                  <a:lnTo>
                    <a:pt x="543472" y="806477"/>
                  </a:lnTo>
                  <a:lnTo>
                    <a:pt x="589116" y="785364"/>
                  </a:lnTo>
                  <a:lnTo>
                    <a:pt x="630303" y="756869"/>
                  </a:lnTo>
                  <a:lnTo>
                    <a:pt x="666026" y="721605"/>
                  </a:lnTo>
                  <a:lnTo>
                    <a:pt x="695275" y="680184"/>
                  </a:lnTo>
                  <a:lnTo>
                    <a:pt x="717042" y="633222"/>
                  </a:lnTo>
                  <a:lnTo>
                    <a:pt x="732726" y="572865"/>
                  </a:lnTo>
                  <a:lnTo>
                    <a:pt x="738124" y="509270"/>
                  </a:lnTo>
                  <a:lnTo>
                    <a:pt x="734845" y="459867"/>
                  </a:lnTo>
                  <a:lnTo>
                    <a:pt x="725293" y="412448"/>
                  </a:lnTo>
                  <a:lnTo>
                    <a:pt x="709893" y="367433"/>
                  </a:lnTo>
                  <a:lnTo>
                    <a:pt x="689067" y="325245"/>
                  </a:lnTo>
                  <a:lnTo>
                    <a:pt x="663241" y="286305"/>
                  </a:lnTo>
                  <a:lnTo>
                    <a:pt x="632839" y="251034"/>
                  </a:lnTo>
                  <a:lnTo>
                    <a:pt x="598286" y="219853"/>
                  </a:lnTo>
                  <a:lnTo>
                    <a:pt x="560007" y="193184"/>
                  </a:lnTo>
                  <a:lnTo>
                    <a:pt x="518424" y="171448"/>
                  </a:lnTo>
                  <a:lnTo>
                    <a:pt x="473963" y="155067"/>
                  </a:lnTo>
                  <a:lnTo>
                    <a:pt x="518527" y="19812"/>
                  </a:lnTo>
                  <a:lnTo>
                    <a:pt x="252475" y="19812"/>
                  </a:lnTo>
                  <a:lnTo>
                    <a:pt x="243736" y="18248"/>
                  </a:lnTo>
                  <a:lnTo>
                    <a:pt x="237426" y="14350"/>
                  </a:lnTo>
                  <a:lnTo>
                    <a:pt x="232259" y="9310"/>
                  </a:lnTo>
                  <a:lnTo>
                    <a:pt x="226949" y="4318"/>
                  </a:lnTo>
                  <a:lnTo>
                    <a:pt x="221869" y="635"/>
                  </a:lnTo>
                  <a:close/>
                </a:path>
                <a:path w="738504" h="824229">
                  <a:moveTo>
                    <a:pt x="290956" y="0"/>
                  </a:moveTo>
                  <a:lnTo>
                    <a:pt x="279640" y="3095"/>
                  </a:lnTo>
                  <a:lnTo>
                    <a:pt x="264007" y="16716"/>
                  </a:lnTo>
                  <a:lnTo>
                    <a:pt x="252475" y="19812"/>
                  </a:lnTo>
                  <a:lnTo>
                    <a:pt x="330200" y="19812"/>
                  </a:lnTo>
                  <a:lnTo>
                    <a:pt x="318656" y="16716"/>
                  </a:lnTo>
                  <a:lnTo>
                    <a:pt x="302714" y="3095"/>
                  </a:lnTo>
                  <a:lnTo>
                    <a:pt x="290956" y="0"/>
                  </a:lnTo>
                  <a:close/>
                </a:path>
                <a:path w="738504" h="824229">
                  <a:moveTo>
                    <a:pt x="369061" y="0"/>
                  </a:moveTo>
                  <a:lnTo>
                    <a:pt x="357524" y="3095"/>
                  </a:lnTo>
                  <a:lnTo>
                    <a:pt x="341737" y="16716"/>
                  </a:lnTo>
                  <a:lnTo>
                    <a:pt x="330200" y="19812"/>
                  </a:lnTo>
                  <a:lnTo>
                    <a:pt x="407924" y="19812"/>
                  </a:lnTo>
                  <a:lnTo>
                    <a:pt x="396386" y="16716"/>
                  </a:lnTo>
                  <a:lnTo>
                    <a:pt x="380599" y="3095"/>
                  </a:lnTo>
                  <a:lnTo>
                    <a:pt x="369061" y="0"/>
                  </a:lnTo>
                  <a:close/>
                </a:path>
                <a:path w="738504" h="824229">
                  <a:moveTo>
                    <a:pt x="447167" y="0"/>
                  </a:moveTo>
                  <a:lnTo>
                    <a:pt x="435623" y="3095"/>
                  </a:lnTo>
                  <a:lnTo>
                    <a:pt x="419681" y="16716"/>
                  </a:lnTo>
                  <a:lnTo>
                    <a:pt x="407924" y="19812"/>
                  </a:lnTo>
                  <a:lnTo>
                    <a:pt x="486028" y="19812"/>
                  </a:lnTo>
                  <a:lnTo>
                    <a:pt x="474348" y="16716"/>
                  </a:lnTo>
                  <a:lnTo>
                    <a:pt x="466407" y="9906"/>
                  </a:lnTo>
                  <a:lnTo>
                    <a:pt x="458561" y="3095"/>
                  </a:lnTo>
                  <a:lnTo>
                    <a:pt x="447167" y="0"/>
                  </a:lnTo>
                  <a:close/>
                </a:path>
                <a:path w="738504" h="824229">
                  <a:moveTo>
                    <a:pt x="516635" y="635"/>
                  </a:moveTo>
                  <a:lnTo>
                    <a:pt x="511555" y="4318"/>
                  </a:lnTo>
                  <a:lnTo>
                    <a:pt x="506245" y="9310"/>
                  </a:lnTo>
                  <a:lnTo>
                    <a:pt x="501078" y="14350"/>
                  </a:lnTo>
                  <a:lnTo>
                    <a:pt x="494768" y="18248"/>
                  </a:lnTo>
                  <a:lnTo>
                    <a:pt x="486028" y="19812"/>
                  </a:lnTo>
                  <a:lnTo>
                    <a:pt x="518527" y="19812"/>
                  </a:lnTo>
                  <a:lnTo>
                    <a:pt x="520953" y="12446"/>
                  </a:lnTo>
                  <a:lnTo>
                    <a:pt x="522985" y="5969"/>
                  </a:lnTo>
                  <a:lnTo>
                    <a:pt x="516635" y="635"/>
                  </a:lnTo>
                  <a:close/>
                </a:path>
              </a:pathLst>
            </a:custGeom>
            <a:solidFill>
              <a:srgbClr val="455A5F"/>
            </a:solidFill>
          </p:spPr>
          <p:txBody>
            <a:bodyPr wrap="square" lIns="0" tIns="0" rIns="0" bIns="0" rtlCol="0"/>
            <a:lstStyle/>
            <a:p/>
          </p:txBody>
        </p:sp>
        <p:sp>
          <p:nvSpPr>
            <p:cNvPr id="43" name="object 43" descr=""/>
            <p:cNvSpPr/>
            <p:nvPr/>
          </p:nvSpPr>
          <p:spPr>
            <a:xfrm>
              <a:off x="10895838" y="3482340"/>
              <a:ext cx="170815" cy="298450"/>
            </a:xfrm>
            <a:custGeom>
              <a:avLst/>
              <a:gdLst/>
              <a:ahLst/>
              <a:cxnLst/>
              <a:rect l="l" t="t" r="r" b="b"/>
              <a:pathLst>
                <a:path w="170815" h="298450">
                  <a:moveTo>
                    <a:pt x="12064" y="209804"/>
                  </a:moveTo>
                  <a:lnTo>
                    <a:pt x="35607" y="254603"/>
                  </a:lnTo>
                  <a:lnTo>
                    <a:pt x="77215" y="262509"/>
                  </a:lnTo>
                  <a:lnTo>
                    <a:pt x="77215" y="298323"/>
                  </a:lnTo>
                  <a:lnTo>
                    <a:pt x="97281" y="298323"/>
                  </a:lnTo>
                  <a:lnTo>
                    <a:pt x="97281" y="262509"/>
                  </a:lnTo>
                  <a:lnTo>
                    <a:pt x="114081" y="260099"/>
                  </a:lnTo>
                  <a:lnTo>
                    <a:pt x="128809" y="255905"/>
                  </a:lnTo>
                  <a:lnTo>
                    <a:pt x="141394" y="249900"/>
                  </a:lnTo>
                  <a:lnTo>
                    <a:pt x="151764" y="242062"/>
                  </a:lnTo>
                  <a:lnTo>
                    <a:pt x="155424" y="235331"/>
                  </a:lnTo>
                  <a:lnTo>
                    <a:pt x="77215" y="235331"/>
                  </a:lnTo>
                  <a:lnTo>
                    <a:pt x="59535" y="233092"/>
                  </a:lnTo>
                  <a:lnTo>
                    <a:pt x="41973" y="227996"/>
                  </a:lnTo>
                  <a:lnTo>
                    <a:pt x="25745" y="220186"/>
                  </a:lnTo>
                  <a:lnTo>
                    <a:pt x="12064" y="209804"/>
                  </a:lnTo>
                  <a:close/>
                </a:path>
                <a:path w="170815" h="298450">
                  <a:moveTo>
                    <a:pt x="97281" y="0"/>
                  </a:moveTo>
                  <a:lnTo>
                    <a:pt x="77215" y="0"/>
                  </a:lnTo>
                  <a:lnTo>
                    <a:pt x="77215" y="36195"/>
                  </a:lnTo>
                  <a:lnTo>
                    <a:pt x="37387" y="46522"/>
                  </a:lnTo>
                  <a:lnTo>
                    <a:pt x="13941" y="69158"/>
                  </a:lnTo>
                  <a:lnTo>
                    <a:pt x="6540" y="98059"/>
                  </a:lnTo>
                  <a:lnTo>
                    <a:pt x="14844" y="127183"/>
                  </a:lnTo>
                  <a:lnTo>
                    <a:pt x="38516" y="150486"/>
                  </a:lnTo>
                  <a:lnTo>
                    <a:pt x="77215" y="161925"/>
                  </a:lnTo>
                  <a:lnTo>
                    <a:pt x="77215" y="235331"/>
                  </a:lnTo>
                  <a:lnTo>
                    <a:pt x="155424" y="235331"/>
                  </a:lnTo>
                  <a:lnTo>
                    <a:pt x="155632" y="234950"/>
                  </a:lnTo>
                  <a:lnTo>
                    <a:pt x="97281" y="234950"/>
                  </a:lnTo>
                  <a:lnTo>
                    <a:pt x="97281" y="167005"/>
                  </a:lnTo>
                  <a:lnTo>
                    <a:pt x="155377" y="167005"/>
                  </a:lnTo>
                  <a:lnTo>
                    <a:pt x="135888" y="148800"/>
                  </a:lnTo>
                  <a:lnTo>
                    <a:pt x="97281" y="136779"/>
                  </a:lnTo>
                  <a:lnTo>
                    <a:pt x="97281" y="131699"/>
                  </a:lnTo>
                  <a:lnTo>
                    <a:pt x="77215" y="131699"/>
                  </a:lnTo>
                  <a:lnTo>
                    <a:pt x="67827" y="129035"/>
                  </a:lnTo>
                  <a:lnTo>
                    <a:pt x="59642" y="126015"/>
                  </a:lnTo>
                  <a:lnTo>
                    <a:pt x="52623" y="122662"/>
                  </a:lnTo>
                  <a:lnTo>
                    <a:pt x="46735" y="118999"/>
                  </a:lnTo>
                  <a:lnTo>
                    <a:pt x="36371" y="101306"/>
                  </a:lnTo>
                  <a:lnTo>
                    <a:pt x="40687" y="83280"/>
                  </a:lnTo>
                  <a:lnTo>
                    <a:pt x="55647" y="69207"/>
                  </a:lnTo>
                  <a:lnTo>
                    <a:pt x="77215" y="63373"/>
                  </a:lnTo>
                  <a:lnTo>
                    <a:pt x="97281" y="63373"/>
                  </a:lnTo>
                  <a:lnTo>
                    <a:pt x="97281" y="62992"/>
                  </a:lnTo>
                  <a:lnTo>
                    <a:pt x="158192" y="62992"/>
                  </a:lnTo>
                  <a:lnTo>
                    <a:pt x="161416" y="54990"/>
                  </a:lnTo>
                  <a:lnTo>
                    <a:pt x="147198" y="47208"/>
                  </a:lnTo>
                  <a:lnTo>
                    <a:pt x="131206" y="41402"/>
                  </a:lnTo>
                  <a:lnTo>
                    <a:pt x="114286" y="37595"/>
                  </a:lnTo>
                  <a:lnTo>
                    <a:pt x="97281" y="35813"/>
                  </a:lnTo>
                  <a:lnTo>
                    <a:pt x="97281" y="0"/>
                  </a:lnTo>
                  <a:close/>
                </a:path>
                <a:path w="170815" h="298450">
                  <a:moveTo>
                    <a:pt x="155377" y="167005"/>
                  </a:moveTo>
                  <a:lnTo>
                    <a:pt x="97281" y="167005"/>
                  </a:lnTo>
                  <a:lnTo>
                    <a:pt x="119280" y="174365"/>
                  </a:lnTo>
                  <a:lnTo>
                    <a:pt x="135064" y="187690"/>
                  </a:lnTo>
                  <a:lnTo>
                    <a:pt x="123088" y="228234"/>
                  </a:lnTo>
                  <a:lnTo>
                    <a:pt x="97281" y="234950"/>
                  </a:lnTo>
                  <a:lnTo>
                    <a:pt x="155632" y="234950"/>
                  </a:lnTo>
                  <a:lnTo>
                    <a:pt x="170809" y="207037"/>
                  </a:lnTo>
                  <a:lnTo>
                    <a:pt x="162956" y="174085"/>
                  </a:lnTo>
                  <a:lnTo>
                    <a:pt x="155377" y="167005"/>
                  </a:lnTo>
                  <a:close/>
                </a:path>
                <a:path w="170815" h="298450">
                  <a:moveTo>
                    <a:pt x="97281" y="63373"/>
                  </a:moveTo>
                  <a:lnTo>
                    <a:pt x="77215" y="63373"/>
                  </a:lnTo>
                  <a:lnTo>
                    <a:pt x="77215" y="131699"/>
                  </a:lnTo>
                  <a:lnTo>
                    <a:pt x="97281" y="131699"/>
                  </a:lnTo>
                  <a:lnTo>
                    <a:pt x="97281" y="63373"/>
                  </a:lnTo>
                  <a:close/>
                </a:path>
                <a:path w="170815" h="298450">
                  <a:moveTo>
                    <a:pt x="158192" y="62992"/>
                  </a:moveTo>
                  <a:lnTo>
                    <a:pt x="97281" y="62992"/>
                  </a:lnTo>
                  <a:lnTo>
                    <a:pt x="111160" y="64641"/>
                  </a:lnTo>
                  <a:lnTo>
                    <a:pt x="124777" y="68087"/>
                  </a:lnTo>
                  <a:lnTo>
                    <a:pt x="138108" y="73368"/>
                  </a:lnTo>
                  <a:lnTo>
                    <a:pt x="151129" y="80518"/>
                  </a:lnTo>
                  <a:lnTo>
                    <a:pt x="158192" y="62992"/>
                  </a:lnTo>
                  <a:close/>
                </a:path>
              </a:pathLst>
            </a:custGeom>
            <a:solidFill>
              <a:srgbClr val="DDE4E8"/>
            </a:solidFill>
          </p:spPr>
          <p:txBody>
            <a:bodyPr wrap="square" lIns="0" tIns="0" rIns="0" bIns="0" rtlCol="0"/>
            <a:lstStyle/>
            <a:p/>
          </p:txBody>
        </p:sp>
        <p:sp>
          <p:nvSpPr>
            <p:cNvPr id="44" name="object 44" descr=""/>
            <p:cNvSpPr/>
            <p:nvPr/>
          </p:nvSpPr>
          <p:spPr>
            <a:xfrm>
              <a:off x="10754868" y="3418331"/>
              <a:ext cx="595630" cy="563880"/>
            </a:xfrm>
            <a:custGeom>
              <a:avLst/>
              <a:gdLst/>
              <a:ahLst/>
              <a:cxnLst/>
              <a:rect l="l" t="t" r="r" b="b"/>
              <a:pathLst>
                <a:path w="595629" h="563879">
                  <a:moveTo>
                    <a:pt x="498221" y="0"/>
                  </a:moveTo>
                  <a:lnTo>
                    <a:pt x="490092" y="39496"/>
                  </a:lnTo>
                  <a:lnTo>
                    <a:pt x="479047" y="85022"/>
                  </a:lnTo>
                  <a:lnTo>
                    <a:pt x="465160" y="130532"/>
                  </a:lnTo>
                  <a:lnTo>
                    <a:pt x="448078" y="175280"/>
                  </a:lnTo>
                  <a:lnTo>
                    <a:pt x="427449" y="218520"/>
                  </a:lnTo>
                  <a:lnTo>
                    <a:pt x="402918" y="259505"/>
                  </a:lnTo>
                  <a:lnTo>
                    <a:pt x="374133" y="297488"/>
                  </a:lnTo>
                  <a:lnTo>
                    <a:pt x="340740" y="331723"/>
                  </a:lnTo>
                  <a:lnTo>
                    <a:pt x="303578" y="361874"/>
                  </a:lnTo>
                  <a:lnTo>
                    <a:pt x="264078" y="388582"/>
                  </a:lnTo>
                  <a:lnTo>
                    <a:pt x="222782" y="412577"/>
                  </a:lnTo>
                  <a:lnTo>
                    <a:pt x="180227" y="434582"/>
                  </a:lnTo>
                  <a:lnTo>
                    <a:pt x="136955" y="455326"/>
                  </a:lnTo>
                  <a:lnTo>
                    <a:pt x="50418" y="495934"/>
                  </a:lnTo>
                  <a:lnTo>
                    <a:pt x="37772" y="502066"/>
                  </a:lnTo>
                  <a:lnTo>
                    <a:pt x="25161" y="508317"/>
                  </a:lnTo>
                  <a:lnTo>
                    <a:pt x="12574" y="514758"/>
                  </a:lnTo>
                  <a:lnTo>
                    <a:pt x="0" y="521461"/>
                  </a:lnTo>
                  <a:lnTo>
                    <a:pt x="35040" y="539442"/>
                  </a:lnTo>
                  <a:lnTo>
                    <a:pt x="72390" y="552624"/>
                  </a:lnTo>
                  <a:lnTo>
                    <a:pt x="111549" y="560734"/>
                  </a:lnTo>
                  <a:lnTo>
                    <a:pt x="152018" y="563498"/>
                  </a:lnTo>
                  <a:lnTo>
                    <a:pt x="299847" y="563498"/>
                  </a:lnTo>
                  <a:lnTo>
                    <a:pt x="351439" y="558964"/>
                  </a:lnTo>
                  <a:lnTo>
                    <a:pt x="400601" y="545790"/>
                  </a:lnTo>
                  <a:lnTo>
                    <a:pt x="446317" y="524620"/>
                  </a:lnTo>
                  <a:lnTo>
                    <a:pt x="487572" y="496099"/>
                  </a:lnTo>
                  <a:lnTo>
                    <a:pt x="523352" y="460871"/>
                  </a:lnTo>
                  <a:lnTo>
                    <a:pt x="552639" y="419580"/>
                  </a:lnTo>
                  <a:lnTo>
                    <a:pt x="574421" y="372871"/>
                  </a:lnTo>
                  <a:lnTo>
                    <a:pt x="590105" y="312689"/>
                  </a:lnTo>
                  <a:lnTo>
                    <a:pt x="595502" y="249173"/>
                  </a:lnTo>
                  <a:lnTo>
                    <a:pt x="592494" y="201929"/>
                  </a:lnTo>
                  <a:lnTo>
                    <a:pt x="583715" y="156463"/>
                  </a:lnTo>
                  <a:lnTo>
                    <a:pt x="569531" y="113156"/>
                  </a:lnTo>
                  <a:lnTo>
                    <a:pt x="550309" y="72389"/>
                  </a:lnTo>
                  <a:lnTo>
                    <a:pt x="526417" y="34543"/>
                  </a:lnTo>
                  <a:lnTo>
                    <a:pt x="498221" y="0"/>
                  </a:lnTo>
                  <a:close/>
                </a:path>
              </a:pathLst>
            </a:custGeom>
            <a:solidFill>
              <a:srgbClr val="000000">
                <a:alpha val="14901"/>
              </a:srgbClr>
            </a:solidFill>
          </p:spPr>
          <p:txBody>
            <a:bodyPr wrap="square" lIns="0" tIns="0" rIns="0" bIns="0" rtlCol="0"/>
            <a:lstStyle/>
            <a:p/>
          </p:txBody>
        </p:sp>
        <p:sp>
          <p:nvSpPr>
            <p:cNvPr id="45" name="object 45" descr=""/>
            <p:cNvSpPr/>
            <p:nvPr/>
          </p:nvSpPr>
          <p:spPr>
            <a:xfrm>
              <a:off x="10855452" y="3294887"/>
              <a:ext cx="249554" cy="31750"/>
            </a:xfrm>
            <a:custGeom>
              <a:avLst/>
              <a:gdLst/>
              <a:ahLst/>
              <a:cxnLst/>
              <a:rect l="l" t="t" r="r" b="b"/>
              <a:pathLst>
                <a:path w="249554" h="31750">
                  <a:moveTo>
                    <a:pt x="242570" y="0"/>
                  </a:moveTo>
                  <a:lnTo>
                    <a:pt x="234188" y="0"/>
                  </a:lnTo>
                  <a:lnTo>
                    <a:pt x="6984" y="0"/>
                  </a:lnTo>
                  <a:lnTo>
                    <a:pt x="0" y="6985"/>
                  </a:lnTo>
                  <a:lnTo>
                    <a:pt x="0" y="24637"/>
                  </a:lnTo>
                  <a:lnTo>
                    <a:pt x="6984" y="31623"/>
                  </a:lnTo>
                  <a:lnTo>
                    <a:pt x="242570" y="31623"/>
                  </a:lnTo>
                  <a:lnTo>
                    <a:pt x="249554" y="24637"/>
                  </a:lnTo>
                  <a:lnTo>
                    <a:pt x="249554" y="6985"/>
                  </a:lnTo>
                  <a:lnTo>
                    <a:pt x="242570" y="0"/>
                  </a:lnTo>
                  <a:close/>
                </a:path>
              </a:pathLst>
            </a:custGeom>
            <a:solidFill>
              <a:srgbClr val="DDE4E8"/>
            </a:solidFill>
          </p:spPr>
          <p:txBody>
            <a:bodyPr wrap="square" lIns="0" tIns="0" rIns="0" bIns="0" rtlCol="0"/>
            <a:lstStyle/>
            <a:p/>
          </p:txBody>
        </p:sp>
        <p:sp>
          <p:nvSpPr>
            <p:cNvPr id="46" name="object 46" descr=""/>
            <p:cNvSpPr/>
            <p:nvPr/>
          </p:nvSpPr>
          <p:spPr>
            <a:xfrm>
              <a:off x="11005963" y="3264408"/>
              <a:ext cx="668020" cy="709930"/>
            </a:xfrm>
            <a:custGeom>
              <a:avLst/>
              <a:gdLst/>
              <a:ahLst/>
              <a:cxnLst/>
              <a:rect l="l" t="t" r="r" b="b"/>
              <a:pathLst>
                <a:path w="668020" h="709929">
                  <a:moveTo>
                    <a:pt x="186420" y="634"/>
                  </a:moveTo>
                  <a:lnTo>
                    <a:pt x="179689" y="6095"/>
                  </a:lnTo>
                  <a:lnTo>
                    <a:pt x="181721" y="11683"/>
                  </a:lnTo>
                  <a:lnTo>
                    <a:pt x="228076" y="146050"/>
                  </a:lnTo>
                  <a:lnTo>
                    <a:pt x="197074" y="189561"/>
                  </a:lnTo>
                  <a:lnTo>
                    <a:pt x="126650" y="296116"/>
                  </a:lnTo>
                  <a:lnTo>
                    <a:pt x="50678" y="429746"/>
                  </a:lnTo>
                  <a:lnTo>
                    <a:pt x="3032" y="554481"/>
                  </a:lnTo>
                  <a:lnTo>
                    <a:pt x="0" y="607998"/>
                  </a:lnTo>
                  <a:lnTo>
                    <a:pt x="12017" y="647620"/>
                  </a:lnTo>
                  <a:lnTo>
                    <a:pt x="60436" y="693419"/>
                  </a:lnTo>
                  <a:lnTo>
                    <a:pt x="113960" y="708850"/>
                  </a:lnTo>
                  <a:lnTo>
                    <a:pt x="133207" y="709802"/>
                  </a:lnTo>
                  <a:lnTo>
                    <a:pt x="534781" y="709802"/>
                  </a:lnTo>
                  <a:lnTo>
                    <a:pt x="590055" y="700801"/>
                  </a:lnTo>
                  <a:lnTo>
                    <a:pt x="633587" y="675407"/>
                  </a:lnTo>
                  <a:lnTo>
                    <a:pt x="667654" y="607998"/>
                  </a:lnTo>
                  <a:lnTo>
                    <a:pt x="664448" y="554481"/>
                  </a:lnTo>
                  <a:lnTo>
                    <a:pt x="616835" y="429746"/>
                  </a:lnTo>
                  <a:lnTo>
                    <a:pt x="540813" y="296116"/>
                  </a:lnTo>
                  <a:lnTo>
                    <a:pt x="470316" y="189561"/>
                  </a:lnTo>
                  <a:lnTo>
                    <a:pt x="439277" y="146050"/>
                  </a:lnTo>
                  <a:lnTo>
                    <a:pt x="483058" y="18795"/>
                  </a:lnTo>
                  <a:lnTo>
                    <a:pt x="216646" y="18795"/>
                  </a:lnTo>
                  <a:lnTo>
                    <a:pt x="208121" y="17301"/>
                  </a:lnTo>
                  <a:lnTo>
                    <a:pt x="201882" y="13604"/>
                  </a:lnTo>
                  <a:lnTo>
                    <a:pt x="196643" y="8884"/>
                  </a:lnTo>
                  <a:lnTo>
                    <a:pt x="191119" y="4317"/>
                  </a:lnTo>
                  <a:lnTo>
                    <a:pt x="186420" y="634"/>
                  </a:lnTo>
                  <a:close/>
                </a:path>
                <a:path w="668020" h="709929">
                  <a:moveTo>
                    <a:pt x="255889" y="0"/>
                  </a:moveTo>
                  <a:lnTo>
                    <a:pt x="244131" y="2936"/>
                  </a:lnTo>
                  <a:lnTo>
                    <a:pt x="228189" y="15859"/>
                  </a:lnTo>
                  <a:lnTo>
                    <a:pt x="216646" y="18795"/>
                  </a:lnTo>
                  <a:lnTo>
                    <a:pt x="294370" y="18795"/>
                  </a:lnTo>
                  <a:lnTo>
                    <a:pt x="282838" y="15859"/>
                  </a:lnTo>
                  <a:lnTo>
                    <a:pt x="267206" y="2936"/>
                  </a:lnTo>
                  <a:lnTo>
                    <a:pt x="255889" y="0"/>
                  </a:lnTo>
                  <a:close/>
                </a:path>
                <a:path w="668020" h="709929">
                  <a:moveTo>
                    <a:pt x="333613" y="0"/>
                  </a:moveTo>
                  <a:lnTo>
                    <a:pt x="322070" y="2936"/>
                  </a:lnTo>
                  <a:lnTo>
                    <a:pt x="306127" y="15859"/>
                  </a:lnTo>
                  <a:lnTo>
                    <a:pt x="294370" y="18795"/>
                  </a:lnTo>
                  <a:lnTo>
                    <a:pt x="372475" y="18795"/>
                  </a:lnTo>
                  <a:lnTo>
                    <a:pt x="361152" y="15859"/>
                  </a:lnTo>
                  <a:lnTo>
                    <a:pt x="353329" y="9398"/>
                  </a:lnTo>
                  <a:lnTo>
                    <a:pt x="345364" y="2936"/>
                  </a:lnTo>
                  <a:lnTo>
                    <a:pt x="333613" y="0"/>
                  </a:lnTo>
                  <a:close/>
                </a:path>
                <a:path w="668020" h="709929">
                  <a:moveTo>
                    <a:pt x="411337" y="0"/>
                  </a:moveTo>
                  <a:lnTo>
                    <a:pt x="399799" y="2936"/>
                  </a:lnTo>
                  <a:lnTo>
                    <a:pt x="384012" y="15859"/>
                  </a:lnTo>
                  <a:lnTo>
                    <a:pt x="372475" y="18795"/>
                  </a:lnTo>
                  <a:lnTo>
                    <a:pt x="450580" y="18795"/>
                  </a:lnTo>
                  <a:lnTo>
                    <a:pt x="439037" y="15859"/>
                  </a:lnTo>
                  <a:lnTo>
                    <a:pt x="423094" y="2936"/>
                  </a:lnTo>
                  <a:lnTo>
                    <a:pt x="411337" y="0"/>
                  </a:lnTo>
                  <a:close/>
                </a:path>
                <a:path w="668020" h="709929">
                  <a:moveTo>
                    <a:pt x="481060" y="634"/>
                  </a:moveTo>
                  <a:lnTo>
                    <a:pt x="476107" y="4317"/>
                  </a:lnTo>
                  <a:lnTo>
                    <a:pt x="470636" y="8884"/>
                  </a:lnTo>
                  <a:lnTo>
                    <a:pt x="465391" y="13604"/>
                  </a:lnTo>
                  <a:lnTo>
                    <a:pt x="459122" y="17301"/>
                  </a:lnTo>
                  <a:lnTo>
                    <a:pt x="450580" y="18795"/>
                  </a:lnTo>
                  <a:lnTo>
                    <a:pt x="483058" y="18795"/>
                  </a:lnTo>
                  <a:lnTo>
                    <a:pt x="485505" y="11683"/>
                  </a:lnTo>
                  <a:lnTo>
                    <a:pt x="487537" y="6095"/>
                  </a:lnTo>
                  <a:lnTo>
                    <a:pt x="481060" y="634"/>
                  </a:lnTo>
                  <a:close/>
                </a:path>
              </a:pathLst>
            </a:custGeom>
            <a:solidFill>
              <a:srgbClr val="7A888B"/>
            </a:solidFill>
          </p:spPr>
          <p:txBody>
            <a:bodyPr wrap="square" lIns="0" tIns="0" rIns="0" bIns="0" rtlCol="0"/>
            <a:lstStyle/>
            <a:p/>
          </p:txBody>
        </p:sp>
        <p:sp>
          <p:nvSpPr>
            <p:cNvPr id="47" name="object 47" descr=""/>
            <p:cNvSpPr/>
            <p:nvPr/>
          </p:nvSpPr>
          <p:spPr>
            <a:xfrm>
              <a:off x="11207496" y="3392423"/>
              <a:ext cx="263525" cy="446405"/>
            </a:xfrm>
            <a:custGeom>
              <a:avLst/>
              <a:gdLst/>
              <a:ahLst/>
              <a:cxnLst/>
              <a:rect l="l" t="t" r="r" b="b"/>
              <a:pathLst>
                <a:path w="263525" h="446404">
                  <a:moveTo>
                    <a:pt x="207797" y="364312"/>
                  </a:moveTo>
                  <a:lnTo>
                    <a:pt x="200558" y="334695"/>
                  </a:lnTo>
                  <a:lnTo>
                    <a:pt x="193535" y="328168"/>
                  </a:lnTo>
                  <a:lnTo>
                    <a:pt x="179666" y="315302"/>
                  </a:lnTo>
                  <a:lnTo>
                    <a:pt x="179666" y="362534"/>
                  </a:lnTo>
                  <a:lnTo>
                    <a:pt x="169672" y="379603"/>
                  </a:lnTo>
                  <a:lnTo>
                    <a:pt x="164490" y="383413"/>
                  </a:lnTo>
                  <a:lnTo>
                    <a:pt x="158064" y="386295"/>
                  </a:lnTo>
                  <a:lnTo>
                    <a:pt x="150329" y="388340"/>
                  </a:lnTo>
                  <a:lnTo>
                    <a:pt x="141224" y="389636"/>
                  </a:lnTo>
                  <a:lnTo>
                    <a:pt x="141224" y="328168"/>
                  </a:lnTo>
                  <a:lnTo>
                    <a:pt x="161150" y="334962"/>
                  </a:lnTo>
                  <a:lnTo>
                    <a:pt x="175399" y="347040"/>
                  </a:lnTo>
                  <a:lnTo>
                    <a:pt x="179666" y="362534"/>
                  </a:lnTo>
                  <a:lnTo>
                    <a:pt x="179666" y="315302"/>
                  </a:lnTo>
                  <a:lnTo>
                    <a:pt x="176034" y="311924"/>
                  </a:lnTo>
                  <a:lnTo>
                    <a:pt x="141224" y="300990"/>
                  </a:lnTo>
                  <a:lnTo>
                    <a:pt x="141224" y="296418"/>
                  </a:lnTo>
                  <a:lnTo>
                    <a:pt x="141224" y="235204"/>
                  </a:lnTo>
                  <a:lnTo>
                    <a:pt x="141224" y="234823"/>
                  </a:lnTo>
                  <a:lnTo>
                    <a:pt x="153822" y="236347"/>
                  </a:lnTo>
                  <a:lnTo>
                    <a:pt x="166090" y="239445"/>
                  </a:lnTo>
                  <a:lnTo>
                    <a:pt x="178066" y="244246"/>
                  </a:lnTo>
                  <a:lnTo>
                    <a:pt x="189738" y="250825"/>
                  </a:lnTo>
                  <a:lnTo>
                    <a:pt x="196189" y="234823"/>
                  </a:lnTo>
                  <a:lnTo>
                    <a:pt x="156514" y="212026"/>
                  </a:lnTo>
                  <a:lnTo>
                    <a:pt x="141224" y="210693"/>
                  </a:lnTo>
                  <a:lnTo>
                    <a:pt x="141224" y="178320"/>
                  </a:lnTo>
                  <a:lnTo>
                    <a:pt x="123190" y="178320"/>
                  </a:lnTo>
                  <a:lnTo>
                    <a:pt x="123190" y="211074"/>
                  </a:lnTo>
                  <a:lnTo>
                    <a:pt x="123190" y="235204"/>
                  </a:lnTo>
                  <a:lnTo>
                    <a:pt x="123190" y="296418"/>
                  </a:lnTo>
                  <a:lnTo>
                    <a:pt x="114922" y="294233"/>
                  </a:lnTo>
                  <a:lnTo>
                    <a:pt x="107657" y="291655"/>
                  </a:lnTo>
                  <a:lnTo>
                    <a:pt x="101396" y="288709"/>
                  </a:lnTo>
                  <a:lnTo>
                    <a:pt x="96139" y="285369"/>
                  </a:lnTo>
                  <a:lnTo>
                    <a:pt x="86664" y="269214"/>
                  </a:lnTo>
                  <a:lnTo>
                    <a:pt x="90462" y="252958"/>
                  </a:lnTo>
                  <a:lnTo>
                    <a:pt x="103860" y="240372"/>
                  </a:lnTo>
                  <a:lnTo>
                    <a:pt x="123190" y="235204"/>
                  </a:lnTo>
                  <a:lnTo>
                    <a:pt x="123190" y="211074"/>
                  </a:lnTo>
                  <a:lnTo>
                    <a:pt x="81927" y="223596"/>
                  </a:lnTo>
                  <a:lnTo>
                    <a:pt x="61772" y="250507"/>
                  </a:lnTo>
                  <a:lnTo>
                    <a:pt x="62242" y="282422"/>
                  </a:lnTo>
                  <a:lnTo>
                    <a:pt x="82880" y="309994"/>
                  </a:lnTo>
                  <a:lnTo>
                    <a:pt x="123190" y="323850"/>
                  </a:lnTo>
                  <a:lnTo>
                    <a:pt x="123190" y="390017"/>
                  </a:lnTo>
                  <a:lnTo>
                    <a:pt x="107315" y="387642"/>
                  </a:lnTo>
                  <a:lnTo>
                    <a:pt x="91503" y="382993"/>
                  </a:lnTo>
                  <a:lnTo>
                    <a:pt x="76822" y="376072"/>
                  </a:lnTo>
                  <a:lnTo>
                    <a:pt x="64389" y="366903"/>
                  </a:lnTo>
                  <a:lnTo>
                    <a:pt x="53594" y="389382"/>
                  </a:lnTo>
                  <a:lnTo>
                    <a:pt x="68262" y="399542"/>
                  </a:lnTo>
                  <a:lnTo>
                    <a:pt x="85674" y="407009"/>
                  </a:lnTo>
                  <a:lnTo>
                    <a:pt x="104432" y="411861"/>
                  </a:lnTo>
                  <a:lnTo>
                    <a:pt x="123190" y="414147"/>
                  </a:lnTo>
                  <a:lnTo>
                    <a:pt x="123190" y="446151"/>
                  </a:lnTo>
                  <a:lnTo>
                    <a:pt x="141224" y="446151"/>
                  </a:lnTo>
                  <a:lnTo>
                    <a:pt x="141224" y="414147"/>
                  </a:lnTo>
                  <a:lnTo>
                    <a:pt x="156476" y="411975"/>
                  </a:lnTo>
                  <a:lnTo>
                    <a:pt x="193852" y="390017"/>
                  </a:lnTo>
                  <a:lnTo>
                    <a:pt x="194056" y="389636"/>
                  </a:lnTo>
                  <a:lnTo>
                    <a:pt x="207797" y="364312"/>
                  </a:lnTo>
                  <a:close/>
                </a:path>
                <a:path w="263525" h="446404">
                  <a:moveTo>
                    <a:pt x="263271" y="17780"/>
                  </a:moveTo>
                  <a:lnTo>
                    <a:pt x="261823" y="10833"/>
                  </a:lnTo>
                  <a:lnTo>
                    <a:pt x="257886" y="5181"/>
                  </a:lnTo>
                  <a:lnTo>
                    <a:pt x="252069" y="1397"/>
                  </a:lnTo>
                  <a:lnTo>
                    <a:pt x="244983" y="0"/>
                  </a:lnTo>
                  <a:lnTo>
                    <a:pt x="18288" y="0"/>
                  </a:lnTo>
                  <a:lnTo>
                    <a:pt x="11087" y="1397"/>
                  </a:lnTo>
                  <a:lnTo>
                    <a:pt x="5283" y="5181"/>
                  </a:lnTo>
                  <a:lnTo>
                    <a:pt x="1409" y="10833"/>
                  </a:lnTo>
                  <a:lnTo>
                    <a:pt x="0" y="17780"/>
                  </a:lnTo>
                  <a:lnTo>
                    <a:pt x="1409" y="24841"/>
                  </a:lnTo>
                  <a:lnTo>
                    <a:pt x="5283" y="30708"/>
                  </a:lnTo>
                  <a:lnTo>
                    <a:pt x="11087" y="34721"/>
                  </a:lnTo>
                  <a:lnTo>
                    <a:pt x="18288" y="36195"/>
                  </a:lnTo>
                  <a:lnTo>
                    <a:pt x="244983" y="36195"/>
                  </a:lnTo>
                  <a:lnTo>
                    <a:pt x="252069" y="34721"/>
                  </a:lnTo>
                  <a:lnTo>
                    <a:pt x="257886" y="30708"/>
                  </a:lnTo>
                  <a:lnTo>
                    <a:pt x="261823" y="24841"/>
                  </a:lnTo>
                  <a:lnTo>
                    <a:pt x="263271" y="17780"/>
                  </a:lnTo>
                  <a:close/>
                </a:path>
              </a:pathLst>
            </a:custGeom>
            <a:solidFill>
              <a:srgbClr val="C5CCCD"/>
            </a:solidFill>
          </p:spPr>
          <p:txBody>
            <a:bodyPr wrap="square" lIns="0" tIns="0" rIns="0" bIns="0" rtlCol="0"/>
            <a:lstStyle/>
            <a:p/>
          </p:txBody>
        </p:sp>
        <p:sp>
          <p:nvSpPr>
            <p:cNvPr id="48" name="object 48" descr=""/>
            <p:cNvSpPr/>
            <p:nvPr/>
          </p:nvSpPr>
          <p:spPr>
            <a:xfrm>
              <a:off x="11056620" y="3515868"/>
              <a:ext cx="617220" cy="457200"/>
            </a:xfrm>
            <a:custGeom>
              <a:avLst/>
              <a:gdLst/>
              <a:ahLst/>
              <a:cxnLst/>
              <a:rect l="l" t="t" r="r" b="b"/>
              <a:pathLst>
                <a:path w="617220" h="457200">
                  <a:moveTo>
                    <a:pt x="134111" y="403606"/>
                  </a:moveTo>
                  <a:lnTo>
                    <a:pt x="65579" y="407717"/>
                  </a:lnTo>
                  <a:lnTo>
                    <a:pt x="3048" y="432689"/>
                  </a:lnTo>
                  <a:lnTo>
                    <a:pt x="2031" y="433705"/>
                  </a:lnTo>
                  <a:lnTo>
                    <a:pt x="1015" y="434467"/>
                  </a:lnTo>
                  <a:lnTo>
                    <a:pt x="0" y="435102"/>
                  </a:lnTo>
                  <a:lnTo>
                    <a:pt x="3048" y="437134"/>
                  </a:lnTo>
                  <a:lnTo>
                    <a:pt x="6350" y="438785"/>
                  </a:lnTo>
                  <a:lnTo>
                    <a:pt x="9398" y="440436"/>
                  </a:lnTo>
                  <a:lnTo>
                    <a:pt x="26358" y="447817"/>
                  </a:lnTo>
                  <a:lnTo>
                    <a:pt x="44307" y="452913"/>
                  </a:lnTo>
                  <a:lnTo>
                    <a:pt x="62993" y="455866"/>
                  </a:lnTo>
                  <a:lnTo>
                    <a:pt x="82169" y="456819"/>
                  </a:lnTo>
                  <a:lnTo>
                    <a:pt x="483997" y="456819"/>
                  </a:lnTo>
                  <a:lnTo>
                    <a:pt x="539396" y="447817"/>
                  </a:lnTo>
                  <a:lnTo>
                    <a:pt x="582929" y="422443"/>
                  </a:lnTo>
                  <a:lnTo>
                    <a:pt x="596189" y="405749"/>
                  </a:lnTo>
                  <a:lnTo>
                    <a:pt x="202946" y="405749"/>
                  </a:lnTo>
                  <a:lnTo>
                    <a:pt x="168517" y="404945"/>
                  </a:lnTo>
                  <a:lnTo>
                    <a:pt x="134111" y="403606"/>
                  </a:lnTo>
                  <a:close/>
                </a:path>
                <a:path w="617220" h="457200">
                  <a:moveTo>
                    <a:pt x="461899" y="0"/>
                  </a:moveTo>
                  <a:lnTo>
                    <a:pt x="461367" y="8782"/>
                  </a:lnTo>
                  <a:lnTo>
                    <a:pt x="460787" y="17589"/>
                  </a:lnTo>
                  <a:lnTo>
                    <a:pt x="460255" y="26396"/>
                  </a:lnTo>
                  <a:lnTo>
                    <a:pt x="455763" y="89929"/>
                  </a:lnTo>
                  <a:lnTo>
                    <a:pt x="449230" y="144478"/>
                  </a:lnTo>
                  <a:lnTo>
                    <a:pt x="438364" y="198002"/>
                  </a:lnTo>
                  <a:lnTo>
                    <a:pt x="421258" y="249682"/>
                  </a:lnTo>
                  <a:lnTo>
                    <a:pt x="396170" y="298700"/>
                  </a:lnTo>
                  <a:lnTo>
                    <a:pt x="362188" y="341979"/>
                  </a:lnTo>
                  <a:lnTo>
                    <a:pt x="320085" y="376162"/>
                  </a:lnTo>
                  <a:lnTo>
                    <a:pt x="270636" y="397891"/>
                  </a:lnTo>
                  <a:lnTo>
                    <a:pt x="202946" y="405749"/>
                  </a:lnTo>
                  <a:lnTo>
                    <a:pt x="596189" y="405749"/>
                  </a:lnTo>
                  <a:lnTo>
                    <a:pt x="604964" y="394700"/>
                  </a:lnTo>
                  <a:lnTo>
                    <a:pt x="616997" y="355121"/>
                  </a:lnTo>
                  <a:lnTo>
                    <a:pt x="613790" y="301625"/>
                  </a:lnTo>
                  <a:lnTo>
                    <a:pt x="602997" y="262836"/>
                  </a:lnTo>
                  <a:lnTo>
                    <a:pt x="586399" y="220322"/>
                  </a:lnTo>
                  <a:lnTo>
                    <a:pt x="565298" y="175458"/>
                  </a:lnTo>
                  <a:lnTo>
                    <a:pt x="540995" y="129618"/>
                  </a:lnTo>
                  <a:lnTo>
                    <a:pt x="514793" y="84179"/>
                  </a:lnTo>
                  <a:lnTo>
                    <a:pt x="487994" y="40514"/>
                  </a:lnTo>
                  <a:lnTo>
                    <a:pt x="461899" y="0"/>
                  </a:lnTo>
                  <a:close/>
                </a:path>
              </a:pathLst>
            </a:custGeom>
            <a:solidFill>
              <a:srgbClr val="000000">
                <a:alpha val="14901"/>
              </a:srgbClr>
            </a:solidFill>
          </p:spPr>
          <p:txBody>
            <a:bodyPr wrap="square" lIns="0" tIns="0" rIns="0" bIns="0" rtlCol="0"/>
            <a:lstStyle/>
            <a:p/>
          </p:txBody>
        </p:sp>
      </p:grpSp>
      <p:sp>
        <p:nvSpPr>
          <p:cNvPr id="49" name="object 49" descr=""/>
          <p:cNvSpPr txBox="1"/>
          <p:nvPr/>
        </p:nvSpPr>
        <p:spPr>
          <a:xfrm>
            <a:off x="10692383" y="2478023"/>
            <a:ext cx="1038225" cy="307975"/>
          </a:xfrm>
          <a:prstGeom prst="rect">
            <a:avLst/>
          </a:prstGeom>
          <a:solidFill>
            <a:srgbClr val="DDDFE0"/>
          </a:solidFill>
        </p:spPr>
        <p:txBody>
          <a:bodyPr wrap="square" lIns="0" tIns="42545" rIns="0" bIns="0" rtlCol="0" vert="horz">
            <a:spAutoFit/>
          </a:bodyPr>
          <a:lstStyle/>
          <a:p>
            <a:pPr marL="106045">
              <a:lnSpc>
                <a:spcPct val="100000"/>
              </a:lnSpc>
              <a:spcBef>
                <a:spcPts val="335"/>
              </a:spcBef>
            </a:pPr>
            <a:r>
              <a:rPr dirty="0" sz="1400" spc="-10">
                <a:latin typeface="Microsoft JhengHei"/>
                <a:cs typeface="Microsoft JhengHei"/>
              </a:rPr>
              <a:t>(交易價金)</a:t>
            </a:r>
            <a:endParaRPr sz="1400">
              <a:latin typeface="Microsoft JhengHei"/>
              <a:cs typeface="Microsoft JhengHei"/>
            </a:endParaRPr>
          </a:p>
        </p:txBody>
      </p:sp>
      <p:grpSp>
        <p:nvGrpSpPr>
          <p:cNvPr id="50" name="object 50" descr=""/>
          <p:cNvGrpSpPr/>
          <p:nvPr/>
        </p:nvGrpSpPr>
        <p:grpSpPr>
          <a:xfrm>
            <a:off x="7135368" y="2852927"/>
            <a:ext cx="2860675" cy="3394075"/>
            <a:chOff x="7135368" y="2852927"/>
            <a:chExt cx="2860675" cy="3394075"/>
          </a:xfrm>
        </p:grpSpPr>
        <p:sp>
          <p:nvSpPr>
            <p:cNvPr id="51" name="object 51" descr=""/>
            <p:cNvSpPr/>
            <p:nvPr/>
          </p:nvSpPr>
          <p:spPr>
            <a:xfrm>
              <a:off x="7749540" y="2852927"/>
              <a:ext cx="1388110" cy="1388110"/>
            </a:xfrm>
            <a:custGeom>
              <a:avLst/>
              <a:gdLst/>
              <a:ahLst/>
              <a:cxnLst/>
              <a:rect l="l" t="t" r="r" b="b"/>
              <a:pathLst>
                <a:path w="1388109" h="1388110">
                  <a:moveTo>
                    <a:pt x="693801" y="0"/>
                  </a:moveTo>
                  <a:lnTo>
                    <a:pt x="646315" y="1599"/>
                  </a:lnTo>
                  <a:lnTo>
                    <a:pt x="599686" y="6329"/>
                  </a:lnTo>
                  <a:lnTo>
                    <a:pt x="554017" y="14085"/>
                  </a:lnTo>
                  <a:lnTo>
                    <a:pt x="509411" y="24766"/>
                  </a:lnTo>
                  <a:lnTo>
                    <a:pt x="465971" y="38268"/>
                  </a:lnTo>
                  <a:lnTo>
                    <a:pt x="423802" y="54488"/>
                  </a:lnTo>
                  <a:lnTo>
                    <a:pt x="383007" y="73324"/>
                  </a:lnTo>
                  <a:lnTo>
                    <a:pt x="343690" y="94671"/>
                  </a:lnTo>
                  <a:lnTo>
                    <a:pt x="305953" y="118427"/>
                  </a:lnTo>
                  <a:lnTo>
                    <a:pt x="269901" y="144490"/>
                  </a:lnTo>
                  <a:lnTo>
                    <a:pt x="235636" y="172755"/>
                  </a:lnTo>
                  <a:lnTo>
                    <a:pt x="203263" y="203120"/>
                  </a:lnTo>
                  <a:lnTo>
                    <a:pt x="172885" y="235482"/>
                  </a:lnTo>
                  <a:lnTo>
                    <a:pt x="144605" y="269738"/>
                  </a:lnTo>
                  <a:lnTo>
                    <a:pt x="118528" y="305785"/>
                  </a:lnTo>
                  <a:lnTo>
                    <a:pt x="94756" y="343520"/>
                  </a:lnTo>
                  <a:lnTo>
                    <a:pt x="73393" y="382840"/>
                  </a:lnTo>
                  <a:lnTo>
                    <a:pt x="54542" y="423642"/>
                  </a:lnTo>
                  <a:lnTo>
                    <a:pt x="38308" y="465822"/>
                  </a:lnTo>
                  <a:lnTo>
                    <a:pt x="24793" y="509278"/>
                  </a:lnTo>
                  <a:lnTo>
                    <a:pt x="14101" y="553907"/>
                  </a:lnTo>
                  <a:lnTo>
                    <a:pt x="6336" y="599606"/>
                  </a:lnTo>
                  <a:lnTo>
                    <a:pt x="1601" y="646271"/>
                  </a:lnTo>
                  <a:lnTo>
                    <a:pt x="0" y="693801"/>
                  </a:lnTo>
                  <a:lnTo>
                    <a:pt x="1601" y="741332"/>
                  </a:lnTo>
                  <a:lnTo>
                    <a:pt x="6336" y="788003"/>
                  </a:lnTo>
                  <a:lnTo>
                    <a:pt x="14101" y="833710"/>
                  </a:lnTo>
                  <a:lnTo>
                    <a:pt x="24793" y="878351"/>
                  </a:lnTo>
                  <a:lnTo>
                    <a:pt x="38308" y="921822"/>
                  </a:lnTo>
                  <a:lnTo>
                    <a:pt x="54542" y="964019"/>
                  </a:lnTo>
                  <a:lnTo>
                    <a:pt x="73393" y="1004839"/>
                  </a:lnTo>
                  <a:lnTo>
                    <a:pt x="94756" y="1044179"/>
                  </a:lnTo>
                  <a:lnTo>
                    <a:pt x="118528" y="1081936"/>
                  </a:lnTo>
                  <a:lnTo>
                    <a:pt x="144605" y="1118006"/>
                  </a:lnTo>
                  <a:lnTo>
                    <a:pt x="172885" y="1152285"/>
                  </a:lnTo>
                  <a:lnTo>
                    <a:pt x="203263" y="1184671"/>
                  </a:lnTo>
                  <a:lnTo>
                    <a:pt x="235636" y="1215060"/>
                  </a:lnTo>
                  <a:lnTo>
                    <a:pt x="269901" y="1243349"/>
                  </a:lnTo>
                  <a:lnTo>
                    <a:pt x="305953" y="1269434"/>
                  </a:lnTo>
                  <a:lnTo>
                    <a:pt x="343690" y="1293212"/>
                  </a:lnTo>
                  <a:lnTo>
                    <a:pt x="383007" y="1314580"/>
                  </a:lnTo>
                  <a:lnTo>
                    <a:pt x="423802" y="1333434"/>
                  </a:lnTo>
                  <a:lnTo>
                    <a:pt x="465971" y="1349671"/>
                  </a:lnTo>
                  <a:lnTo>
                    <a:pt x="509411" y="1363188"/>
                  </a:lnTo>
                  <a:lnTo>
                    <a:pt x="554017" y="1373880"/>
                  </a:lnTo>
                  <a:lnTo>
                    <a:pt x="599686" y="1381646"/>
                  </a:lnTo>
                  <a:lnTo>
                    <a:pt x="646315" y="1386381"/>
                  </a:lnTo>
                  <a:lnTo>
                    <a:pt x="693801" y="1387983"/>
                  </a:lnTo>
                  <a:lnTo>
                    <a:pt x="741332" y="1386381"/>
                  </a:lnTo>
                  <a:lnTo>
                    <a:pt x="788003" y="1381646"/>
                  </a:lnTo>
                  <a:lnTo>
                    <a:pt x="833710" y="1373880"/>
                  </a:lnTo>
                  <a:lnTo>
                    <a:pt x="878351" y="1363188"/>
                  </a:lnTo>
                  <a:lnTo>
                    <a:pt x="921822" y="1349671"/>
                  </a:lnTo>
                  <a:lnTo>
                    <a:pt x="964019" y="1333434"/>
                  </a:lnTo>
                  <a:lnTo>
                    <a:pt x="1004839" y="1314580"/>
                  </a:lnTo>
                  <a:lnTo>
                    <a:pt x="1044179" y="1293212"/>
                  </a:lnTo>
                  <a:lnTo>
                    <a:pt x="1081936" y="1269434"/>
                  </a:lnTo>
                  <a:lnTo>
                    <a:pt x="1118006" y="1243349"/>
                  </a:lnTo>
                  <a:lnTo>
                    <a:pt x="1152285" y="1215060"/>
                  </a:lnTo>
                  <a:lnTo>
                    <a:pt x="1184671" y="1184671"/>
                  </a:lnTo>
                  <a:lnTo>
                    <a:pt x="1215060" y="1152285"/>
                  </a:lnTo>
                  <a:lnTo>
                    <a:pt x="1243349" y="1118006"/>
                  </a:lnTo>
                  <a:lnTo>
                    <a:pt x="1269434" y="1081936"/>
                  </a:lnTo>
                  <a:lnTo>
                    <a:pt x="1293212" y="1044179"/>
                  </a:lnTo>
                  <a:lnTo>
                    <a:pt x="1314580" y="1004839"/>
                  </a:lnTo>
                  <a:lnTo>
                    <a:pt x="1333434" y="964019"/>
                  </a:lnTo>
                  <a:lnTo>
                    <a:pt x="1349671" y="921822"/>
                  </a:lnTo>
                  <a:lnTo>
                    <a:pt x="1363188" y="878351"/>
                  </a:lnTo>
                  <a:lnTo>
                    <a:pt x="1373880" y="833710"/>
                  </a:lnTo>
                  <a:lnTo>
                    <a:pt x="1381646" y="788003"/>
                  </a:lnTo>
                  <a:lnTo>
                    <a:pt x="1386381" y="741332"/>
                  </a:lnTo>
                  <a:lnTo>
                    <a:pt x="1387982" y="693801"/>
                  </a:lnTo>
                  <a:lnTo>
                    <a:pt x="1386381" y="646271"/>
                  </a:lnTo>
                  <a:lnTo>
                    <a:pt x="1381646" y="599606"/>
                  </a:lnTo>
                  <a:lnTo>
                    <a:pt x="1373880" y="553907"/>
                  </a:lnTo>
                  <a:lnTo>
                    <a:pt x="1363188" y="509278"/>
                  </a:lnTo>
                  <a:lnTo>
                    <a:pt x="1349671" y="465822"/>
                  </a:lnTo>
                  <a:lnTo>
                    <a:pt x="1333434" y="423642"/>
                  </a:lnTo>
                  <a:lnTo>
                    <a:pt x="1314580" y="382840"/>
                  </a:lnTo>
                  <a:lnTo>
                    <a:pt x="1293212" y="343520"/>
                  </a:lnTo>
                  <a:lnTo>
                    <a:pt x="1269434" y="305785"/>
                  </a:lnTo>
                  <a:lnTo>
                    <a:pt x="1243349" y="269738"/>
                  </a:lnTo>
                  <a:lnTo>
                    <a:pt x="1215060" y="235482"/>
                  </a:lnTo>
                  <a:lnTo>
                    <a:pt x="1184671" y="203120"/>
                  </a:lnTo>
                  <a:lnTo>
                    <a:pt x="1152285" y="172755"/>
                  </a:lnTo>
                  <a:lnTo>
                    <a:pt x="1118006" y="144490"/>
                  </a:lnTo>
                  <a:lnTo>
                    <a:pt x="1081936" y="118427"/>
                  </a:lnTo>
                  <a:lnTo>
                    <a:pt x="1044179" y="94671"/>
                  </a:lnTo>
                  <a:lnTo>
                    <a:pt x="1004839" y="73324"/>
                  </a:lnTo>
                  <a:lnTo>
                    <a:pt x="964019" y="54488"/>
                  </a:lnTo>
                  <a:lnTo>
                    <a:pt x="921822" y="38268"/>
                  </a:lnTo>
                  <a:lnTo>
                    <a:pt x="878351" y="24766"/>
                  </a:lnTo>
                  <a:lnTo>
                    <a:pt x="833710" y="14085"/>
                  </a:lnTo>
                  <a:lnTo>
                    <a:pt x="788003" y="6329"/>
                  </a:lnTo>
                  <a:lnTo>
                    <a:pt x="741332" y="1599"/>
                  </a:lnTo>
                  <a:lnTo>
                    <a:pt x="693801" y="0"/>
                  </a:lnTo>
                  <a:close/>
                </a:path>
              </a:pathLst>
            </a:custGeom>
            <a:solidFill>
              <a:srgbClr val="ECF1F5">
                <a:alpha val="14901"/>
              </a:srgbClr>
            </a:solidFill>
          </p:spPr>
          <p:txBody>
            <a:bodyPr wrap="square" lIns="0" tIns="0" rIns="0" bIns="0" rtlCol="0"/>
            <a:lstStyle/>
            <a:p/>
          </p:txBody>
        </p:sp>
        <p:pic>
          <p:nvPicPr>
            <p:cNvPr id="52" name="object 52" descr=""/>
            <p:cNvPicPr/>
            <p:nvPr/>
          </p:nvPicPr>
          <p:blipFill>
            <a:blip r:embed="rId4" cstate="print"/>
            <a:stretch>
              <a:fillRect/>
            </a:stretch>
          </p:blipFill>
          <p:spPr>
            <a:xfrm>
              <a:off x="7936992" y="2918459"/>
              <a:ext cx="1104900" cy="1145285"/>
            </a:xfrm>
            <a:prstGeom prst="rect">
              <a:avLst/>
            </a:prstGeom>
          </p:spPr>
        </p:pic>
        <p:sp>
          <p:nvSpPr>
            <p:cNvPr id="53" name="object 53" descr=""/>
            <p:cNvSpPr/>
            <p:nvPr/>
          </p:nvSpPr>
          <p:spPr>
            <a:xfrm>
              <a:off x="7135368" y="4715255"/>
              <a:ext cx="2860675" cy="1531620"/>
            </a:xfrm>
            <a:custGeom>
              <a:avLst/>
              <a:gdLst/>
              <a:ahLst/>
              <a:cxnLst/>
              <a:rect l="l" t="t" r="r" b="b"/>
              <a:pathLst>
                <a:path w="2860675" h="1531620">
                  <a:moveTo>
                    <a:pt x="1387983" y="693801"/>
                  </a:moveTo>
                  <a:lnTo>
                    <a:pt x="1386370" y="646264"/>
                  </a:lnTo>
                  <a:lnTo>
                    <a:pt x="1381633" y="599592"/>
                  </a:lnTo>
                  <a:lnTo>
                    <a:pt x="1373847" y="553872"/>
                  </a:lnTo>
                  <a:lnTo>
                    <a:pt x="1363141" y="509244"/>
                  </a:lnTo>
                  <a:lnTo>
                    <a:pt x="1349616" y="465785"/>
                  </a:lnTo>
                  <a:lnTo>
                    <a:pt x="1333360" y="423595"/>
                  </a:lnTo>
                  <a:lnTo>
                    <a:pt x="1314488" y="382790"/>
                  </a:lnTo>
                  <a:lnTo>
                    <a:pt x="1293088" y="343471"/>
                  </a:lnTo>
                  <a:lnTo>
                    <a:pt x="1269288" y="305739"/>
                  </a:lnTo>
                  <a:lnTo>
                    <a:pt x="1243190" y="269697"/>
                  </a:lnTo>
                  <a:lnTo>
                    <a:pt x="1214882" y="235432"/>
                  </a:lnTo>
                  <a:lnTo>
                    <a:pt x="1184478" y="203073"/>
                  </a:lnTo>
                  <a:lnTo>
                    <a:pt x="1152080" y="172720"/>
                  </a:lnTo>
                  <a:lnTo>
                    <a:pt x="1117777" y="144462"/>
                  </a:lnTo>
                  <a:lnTo>
                    <a:pt x="1081709" y="118402"/>
                  </a:lnTo>
                  <a:lnTo>
                    <a:pt x="1043952" y="94653"/>
                  </a:lnTo>
                  <a:lnTo>
                    <a:pt x="1004608" y="73304"/>
                  </a:lnTo>
                  <a:lnTo>
                    <a:pt x="963803" y="54483"/>
                  </a:lnTo>
                  <a:lnTo>
                    <a:pt x="921613" y="38265"/>
                  </a:lnTo>
                  <a:lnTo>
                    <a:pt x="878166" y="24765"/>
                  </a:lnTo>
                  <a:lnTo>
                    <a:pt x="833564" y="14084"/>
                  </a:lnTo>
                  <a:lnTo>
                    <a:pt x="787895" y="6337"/>
                  </a:lnTo>
                  <a:lnTo>
                    <a:pt x="741273" y="1600"/>
                  </a:lnTo>
                  <a:lnTo>
                    <a:pt x="693801" y="0"/>
                  </a:lnTo>
                  <a:lnTo>
                    <a:pt x="646303" y="1600"/>
                  </a:lnTo>
                  <a:lnTo>
                    <a:pt x="599681" y="6337"/>
                  </a:lnTo>
                  <a:lnTo>
                    <a:pt x="554012" y="14084"/>
                  </a:lnTo>
                  <a:lnTo>
                    <a:pt x="509409" y="24765"/>
                  </a:lnTo>
                  <a:lnTo>
                    <a:pt x="465963" y="38265"/>
                  </a:lnTo>
                  <a:lnTo>
                    <a:pt x="423799" y="54483"/>
                  </a:lnTo>
                  <a:lnTo>
                    <a:pt x="383006" y="73304"/>
                  </a:lnTo>
                  <a:lnTo>
                    <a:pt x="343687" y="94653"/>
                  </a:lnTo>
                  <a:lnTo>
                    <a:pt x="305943" y="118402"/>
                  </a:lnTo>
                  <a:lnTo>
                    <a:pt x="269900" y="144462"/>
                  </a:lnTo>
                  <a:lnTo>
                    <a:pt x="235635" y="172720"/>
                  </a:lnTo>
                  <a:lnTo>
                    <a:pt x="203263" y="203073"/>
                  </a:lnTo>
                  <a:lnTo>
                    <a:pt x="172885" y="235432"/>
                  </a:lnTo>
                  <a:lnTo>
                    <a:pt x="144602" y="269697"/>
                  </a:lnTo>
                  <a:lnTo>
                    <a:pt x="118516" y="305739"/>
                  </a:lnTo>
                  <a:lnTo>
                    <a:pt x="94754" y="343471"/>
                  </a:lnTo>
                  <a:lnTo>
                    <a:pt x="73380" y="382790"/>
                  </a:lnTo>
                  <a:lnTo>
                    <a:pt x="54533" y="423595"/>
                  </a:lnTo>
                  <a:lnTo>
                    <a:pt x="38303" y="465785"/>
                  </a:lnTo>
                  <a:lnTo>
                    <a:pt x="24790" y="509244"/>
                  </a:lnTo>
                  <a:lnTo>
                    <a:pt x="14097" y="553872"/>
                  </a:lnTo>
                  <a:lnTo>
                    <a:pt x="6324" y="599592"/>
                  </a:lnTo>
                  <a:lnTo>
                    <a:pt x="1600" y="646264"/>
                  </a:lnTo>
                  <a:lnTo>
                    <a:pt x="0" y="693801"/>
                  </a:lnTo>
                  <a:lnTo>
                    <a:pt x="1600" y="741337"/>
                  </a:lnTo>
                  <a:lnTo>
                    <a:pt x="6324" y="787996"/>
                  </a:lnTo>
                  <a:lnTo>
                    <a:pt x="14097" y="833704"/>
                  </a:lnTo>
                  <a:lnTo>
                    <a:pt x="24790" y="878332"/>
                  </a:lnTo>
                  <a:lnTo>
                    <a:pt x="38303" y="921804"/>
                  </a:lnTo>
                  <a:lnTo>
                    <a:pt x="54533" y="963993"/>
                  </a:lnTo>
                  <a:lnTo>
                    <a:pt x="73380" y="1004811"/>
                  </a:lnTo>
                  <a:lnTo>
                    <a:pt x="94754" y="1044143"/>
                  </a:lnTo>
                  <a:lnTo>
                    <a:pt x="118516" y="1081900"/>
                  </a:lnTo>
                  <a:lnTo>
                    <a:pt x="144602" y="1117968"/>
                  </a:lnTo>
                  <a:lnTo>
                    <a:pt x="172885" y="1152245"/>
                  </a:lnTo>
                  <a:lnTo>
                    <a:pt x="203263" y="1184630"/>
                  </a:lnTo>
                  <a:lnTo>
                    <a:pt x="235635" y="1215009"/>
                  </a:lnTo>
                  <a:lnTo>
                    <a:pt x="269900" y="1243304"/>
                  </a:lnTo>
                  <a:lnTo>
                    <a:pt x="305943" y="1269390"/>
                  </a:lnTo>
                  <a:lnTo>
                    <a:pt x="343687" y="1293164"/>
                  </a:lnTo>
                  <a:lnTo>
                    <a:pt x="383006" y="1314526"/>
                  </a:lnTo>
                  <a:lnTo>
                    <a:pt x="423799" y="1333385"/>
                  </a:lnTo>
                  <a:lnTo>
                    <a:pt x="465963" y="1349616"/>
                  </a:lnTo>
                  <a:lnTo>
                    <a:pt x="509409" y="1363129"/>
                  </a:lnTo>
                  <a:lnTo>
                    <a:pt x="554012" y="1373822"/>
                  </a:lnTo>
                  <a:lnTo>
                    <a:pt x="599681" y="1381594"/>
                  </a:lnTo>
                  <a:lnTo>
                    <a:pt x="646303" y="1386319"/>
                  </a:lnTo>
                  <a:lnTo>
                    <a:pt x="693801" y="1387919"/>
                  </a:lnTo>
                  <a:lnTo>
                    <a:pt x="741273" y="1386319"/>
                  </a:lnTo>
                  <a:lnTo>
                    <a:pt x="787895" y="1381594"/>
                  </a:lnTo>
                  <a:lnTo>
                    <a:pt x="833564" y="1373822"/>
                  </a:lnTo>
                  <a:lnTo>
                    <a:pt x="878166" y="1363129"/>
                  </a:lnTo>
                  <a:lnTo>
                    <a:pt x="921613" y="1349616"/>
                  </a:lnTo>
                  <a:lnTo>
                    <a:pt x="963803" y="1333385"/>
                  </a:lnTo>
                  <a:lnTo>
                    <a:pt x="1004608" y="1314526"/>
                  </a:lnTo>
                  <a:lnTo>
                    <a:pt x="1043952" y="1293164"/>
                  </a:lnTo>
                  <a:lnTo>
                    <a:pt x="1081709" y="1269390"/>
                  </a:lnTo>
                  <a:lnTo>
                    <a:pt x="1117777" y="1243304"/>
                  </a:lnTo>
                  <a:lnTo>
                    <a:pt x="1152080" y="1215009"/>
                  </a:lnTo>
                  <a:lnTo>
                    <a:pt x="1184478" y="1184630"/>
                  </a:lnTo>
                  <a:lnTo>
                    <a:pt x="1214882" y="1152245"/>
                  </a:lnTo>
                  <a:lnTo>
                    <a:pt x="1243190" y="1117968"/>
                  </a:lnTo>
                  <a:lnTo>
                    <a:pt x="1269288" y="1081900"/>
                  </a:lnTo>
                  <a:lnTo>
                    <a:pt x="1293088" y="1044143"/>
                  </a:lnTo>
                  <a:lnTo>
                    <a:pt x="1314488" y="1004811"/>
                  </a:lnTo>
                  <a:lnTo>
                    <a:pt x="1333360" y="963993"/>
                  </a:lnTo>
                  <a:lnTo>
                    <a:pt x="1349616" y="921804"/>
                  </a:lnTo>
                  <a:lnTo>
                    <a:pt x="1363141" y="878332"/>
                  </a:lnTo>
                  <a:lnTo>
                    <a:pt x="1373847" y="833704"/>
                  </a:lnTo>
                  <a:lnTo>
                    <a:pt x="1381633" y="787996"/>
                  </a:lnTo>
                  <a:lnTo>
                    <a:pt x="1386370" y="741337"/>
                  </a:lnTo>
                  <a:lnTo>
                    <a:pt x="1387983" y="693801"/>
                  </a:lnTo>
                  <a:close/>
                </a:path>
                <a:path w="2860675" h="1531620">
                  <a:moveTo>
                    <a:pt x="2860167" y="837057"/>
                  </a:moveTo>
                  <a:lnTo>
                    <a:pt x="2858554" y="789520"/>
                  </a:lnTo>
                  <a:lnTo>
                    <a:pt x="2853829" y="742848"/>
                  </a:lnTo>
                  <a:lnTo>
                    <a:pt x="2846057" y="697128"/>
                  </a:lnTo>
                  <a:lnTo>
                    <a:pt x="2835364" y="652500"/>
                  </a:lnTo>
                  <a:lnTo>
                    <a:pt x="2821851" y="609041"/>
                  </a:lnTo>
                  <a:lnTo>
                    <a:pt x="2805607" y="566851"/>
                  </a:lnTo>
                  <a:lnTo>
                    <a:pt x="2786761" y="526046"/>
                  </a:lnTo>
                  <a:lnTo>
                    <a:pt x="2765387" y="486727"/>
                  </a:lnTo>
                  <a:lnTo>
                    <a:pt x="2741612" y="448995"/>
                  </a:lnTo>
                  <a:lnTo>
                    <a:pt x="2715526" y="412953"/>
                  </a:lnTo>
                  <a:lnTo>
                    <a:pt x="2687243" y="378688"/>
                  </a:lnTo>
                  <a:lnTo>
                    <a:pt x="2656852" y="346329"/>
                  </a:lnTo>
                  <a:lnTo>
                    <a:pt x="2624467" y="315976"/>
                  </a:lnTo>
                  <a:lnTo>
                    <a:pt x="2590177" y="287718"/>
                  </a:lnTo>
                  <a:lnTo>
                    <a:pt x="2554109" y="261658"/>
                  </a:lnTo>
                  <a:lnTo>
                    <a:pt x="2516352" y="237909"/>
                  </a:lnTo>
                  <a:lnTo>
                    <a:pt x="2477020" y="216560"/>
                  </a:lnTo>
                  <a:lnTo>
                    <a:pt x="2436203" y="197739"/>
                  </a:lnTo>
                  <a:lnTo>
                    <a:pt x="2394000" y="181521"/>
                  </a:lnTo>
                  <a:lnTo>
                    <a:pt x="2350528" y="168021"/>
                  </a:lnTo>
                  <a:lnTo>
                    <a:pt x="2305888" y="157340"/>
                  </a:lnTo>
                  <a:lnTo>
                    <a:pt x="2260181" y="149593"/>
                  </a:lnTo>
                  <a:lnTo>
                    <a:pt x="2213508" y="144856"/>
                  </a:lnTo>
                  <a:lnTo>
                    <a:pt x="2165985" y="143256"/>
                  </a:lnTo>
                  <a:lnTo>
                    <a:pt x="2118487" y="144856"/>
                  </a:lnTo>
                  <a:lnTo>
                    <a:pt x="2071865" y="149593"/>
                  </a:lnTo>
                  <a:lnTo>
                    <a:pt x="2026196" y="157340"/>
                  </a:lnTo>
                  <a:lnTo>
                    <a:pt x="1981593" y="168021"/>
                  </a:lnTo>
                  <a:lnTo>
                    <a:pt x="1938147" y="181521"/>
                  </a:lnTo>
                  <a:lnTo>
                    <a:pt x="1895983" y="197739"/>
                  </a:lnTo>
                  <a:lnTo>
                    <a:pt x="1855190" y="216560"/>
                  </a:lnTo>
                  <a:lnTo>
                    <a:pt x="1815871" y="237909"/>
                  </a:lnTo>
                  <a:lnTo>
                    <a:pt x="1778127" y="261658"/>
                  </a:lnTo>
                  <a:lnTo>
                    <a:pt x="1742084" y="287718"/>
                  </a:lnTo>
                  <a:lnTo>
                    <a:pt x="1707819" y="315976"/>
                  </a:lnTo>
                  <a:lnTo>
                    <a:pt x="1675447" y="346329"/>
                  </a:lnTo>
                  <a:lnTo>
                    <a:pt x="1645069" y="378688"/>
                  </a:lnTo>
                  <a:lnTo>
                    <a:pt x="1616786" y="412953"/>
                  </a:lnTo>
                  <a:lnTo>
                    <a:pt x="1590700" y="448995"/>
                  </a:lnTo>
                  <a:lnTo>
                    <a:pt x="1566938" y="486727"/>
                  </a:lnTo>
                  <a:lnTo>
                    <a:pt x="1545564" y="526046"/>
                  </a:lnTo>
                  <a:lnTo>
                    <a:pt x="1526717" y="566851"/>
                  </a:lnTo>
                  <a:lnTo>
                    <a:pt x="1510487" y="609041"/>
                  </a:lnTo>
                  <a:lnTo>
                    <a:pt x="1496974" y="652500"/>
                  </a:lnTo>
                  <a:lnTo>
                    <a:pt x="1486281" y="697128"/>
                  </a:lnTo>
                  <a:lnTo>
                    <a:pt x="1478508" y="742848"/>
                  </a:lnTo>
                  <a:lnTo>
                    <a:pt x="1473784" y="789520"/>
                  </a:lnTo>
                  <a:lnTo>
                    <a:pt x="1472184" y="837057"/>
                  </a:lnTo>
                  <a:lnTo>
                    <a:pt x="1473784" y="884593"/>
                  </a:lnTo>
                  <a:lnTo>
                    <a:pt x="1478508" y="931252"/>
                  </a:lnTo>
                  <a:lnTo>
                    <a:pt x="1486281" y="976960"/>
                  </a:lnTo>
                  <a:lnTo>
                    <a:pt x="1496974" y="1021588"/>
                  </a:lnTo>
                  <a:lnTo>
                    <a:pt x="1510487" y="1065060"/>
                  </a:lnTo>
                  <a:lnTo>
                    <a:pt x="1526717" y="1107249"/>
                  </a:lnTo>
                  <a:lnTo>
                    <a:pt x="1545564" y="1148067"/>
                  </a:lnTo>
                  <a:lnTo>
                    <a:pt x="1566938" y="1187399"/>
                  </a:lnTo>
                  <a:lnTo>
                    <a:pt x="1590700" y="1225156"/>
                  </a:lnTo>
                  <a:lnTo>
                    <a:pt x="1616786" y="1261224"/>
                  </a:lnTo>
                  <a:lnTo>
                    <a:pt x="1645069" y="1295501"/>
                  </a:lnTo>
                  <a:lnTo>
                    <a:pt x="1675447" y="1327886"/>
                  </a:lnTo>
                  <a:lnTo>
                    <a:pt x="1707819" y="1358265"/>
                  </a:lnTo>
                  <a:lnTo>
                    <a:pt x="1742084" y="1386560"/>
                  </a:lnTo>
                  <a:lnTo>
                    <a:pt x="1778127" y="1412646"/>
                  </a:lnTo>
                  <a:lnTo>
                    <a:pt x="1815871" y="1436420"/>
                  </a:lnTo>
                  <a:lnTo>
                    <a:pt x="1855190" y="1457782"/>
                  </a:lnTo>
                  <a:lnTo>
                    <a:pt x="1895983" y="1476641"/>
                  </a:lnTo>
                  <a:lnTo>
                    <a:pt x="1938147" y="1492872"/>
                  </a:lnTo>
                  <a:lnTo>
                    <a:pt x="1981593" y="1506385"/>
                  </a:lnTo>
                  <a:lnTo>
                    <a:pt x="2026196" y="1517078"/>
                  </a:lnTo>
                  <a:lnTo>
                    <a:pt x="2071865" y="1524850"/>
                  </a:lnTo>
                  <a:lnTo>
                    <a:pt x="2118487" y="1529575"/>
                  </a:lnTo>
                  <a:lnTo>
                    <a:pt x="2165985" y="1531175"/>
                  </a:lnTo>
                  <a:lnTo>
                    <a:pt x="2213508" y="1529575"/>
                  </a:lnTo>
                  <a:lnTo>
                    <a:pt x="2260181" y="1524850"/>
                  </a:lnTo>
                  <a:lnTo>
                    <a:pt x="2305888" y="1517078"/>
                  </a:lnTo>
                  <a:lnTo>
                    <a:pt x="2350528" y="1506385"/>
                  </a:lnTo>
                  <a:lnTo>
                    <a:pt x="2394000" y="1492872"/>
                  </a:lnTo>
                  <a:lnTo>
                    <a:pt x="2436203" y="1476641"/>
                  </a:lnTo>
                  <a:lnTo>
                    <a:pt x="2477020" y="1457782"/>
                  </a:lnTo>
                  <a:lnTo>
                    <a:pt x="2516352" y="1436420"/>
                  </a:lnTo>
                  <a:lnTo>
                    <a:pt x="2554109" y="1412646"/>
                  </a:lnTo>
                  <a:lnTo>
                    <a:pt x="2590177" y="1386560"/>
                  </a:lnTo>
                  <a:lnTo>
                    <a:pt x="2624467" y="1358265"/>
                  </a:lnTo>
                  <a:lnTo>
                    <a:pt x="2656852" y="1327886"/>
                  </a:lnTo>
                  <a:lnTo>
                    <a:pt x="2687243" y="1295501"/>
                  </a:lnTo>
                  <a:lnTo>
                    <a:pt x="2715526" y="1261224"/>
                  </a:lnTo>
                  <a:lnTo>
                    <a:pt x="2741612" y="1225156"/>
                  </a:lnTo>
                  <a:lnTo>
                    <a:pt x="2765387" y="1187399"/>
                  </a:lnTo>
                  <a:lnTo>
                    <a:pt x="2786761" y="1148067"/>
                  </a:lnTo>
                  <a:lnTo>
                    <a:pt x="2805607" y="1107249"/>
                  </a:lnTo>
                  <a:lnTo>
                    <a:pt x="2821851" y="1065060"/>
                  </a:lnTo>
                  <a:lnTo>
                    <a:pt x="2835364" y="1021588"/>
                  </a:lnTo>
                  <a:lnTo>
                    <a:pt x="2846057" y="976960"/>
                  </a:lnTo>
                  <a:lnTo>
                    <a:pt x="2853829" y="931252"/>
                  </a:lnTo>
                  <a:lnTo>
                    <a:pt x="2858554" y="884593"/>
                  </a:lnTo>
                  <a:lnTo>
                    <a:pt x="2860167" y="837057"/>
                  </a:lnTo>
                  <a:close/>
                </a:path>
              </a:pathLst>
            </a:custGeom>
            <a:solidFill>
              <a:srgbClr val="ECF1F5">
                <a:alpha val="14901"/>
              </a:srgbClr>
            </a:solidFill>
          </p:spPr>
          <p:txBody>
            <a:bodyPr wrap="square" lIns="0" tIns="0" rIns="0" bIns="0" rtlCol="0"/>
            <a:lstStyle/>
            <a:p/>
          </p:txBody>
        </p:sp>
        <p:pic>
          <p:nvPicPr>
            <p:cNvPr id="54" name="object 54"/>
            <p:cNvPicPr/>
            <p:nvPr/>
          </p:nvPicPr>
          <p:blipFill>
            <a:blip r:embed="rId5" cstate="print"/>
            <a:stretch>
              <a:fillRect/>
            </a:stretch>
          </p:blipFill>
          <p:spPr>
            <a:xfrm>
              <a:off x="7289292" y="4869179"/>
              <a:ext cx="1080516" cy="1078992"/>
            </a:xfrm>
            <a:prstGeom prst="rect">
              <a:avLst/>
            </a:prstGeom>
          </p:spPr>
        </p:pic>
        <p:sp>
          <p:nvSpPr>
            <p:cNvPr id="55" name="object 55" descr=""/>
            <p:cNvSpPr/>
            <p:nvPr/>
          </p:nvSpPr>
          <p:spPr>
            <a:xfrm>
              <a:off x="7572756" y="4320539"/>
              <a:ext cx="866140" cy="307975"/>
            </a:xfrm>
            <a:custGeom>
              <a:avLst/>
              <a:gdLst/>
              <a:ahLst/>
              <a:cxnLst/>
              <a:rect l="l" t="t" r="r" b="b"/>
              <a:pathLst>
                <a:path w="866140" h="307975">
                  <a:moveTo>
                    <a:pt x="865631" y="0"/>
                  </a:moveTo>
                  <a:lnTo>
                    <a:pt x="0" y="0"/>
                  </a:lnTo>
                  <a:lnTo>
                    <a:pt x="0" y="307848"/>
                  </a:lnTo>
                  <a:lnTo>
                    <a:pt x="865631" y="307848"/>
                  </a:lnTo>
                  <a:lnTo>
                    <a:pt x="865631" y="0"/>
                  </a:lnTo>
                  <a:close/>
                </a:path>
              </a:pathLst>
            </a:custGeom>
            <a:solidFill>
              <a:srgbClr val="F4F7F8"/>
            </a:solidFill>
          </p:spPr>
          <p:txBody>
            <a:bodyPr wrap="square" lIns="0" tIns="0" rIns="0" bIns="0" rtlCol="0"/>
            <a:lstStyle/>
            <a:p/>
          </p:txBody>
        </p:sp>
      </p:grpSp>
      <p:sp>
        <p:nvSpPr>
          <p:cNvPr id="56" name="object 56" descr=""/>
          <p:cNvSpPr txBox="1"/>
          <p:nvPr/>
        </p:nvSpPr>
        <p:spPr>
          <a:xfrm>
            <a:off x="7758176" y="4350511"/>
            <a:ext cx="497205" cy="239395"/>
          </a:xfrm>
          <a:prstGeom prst="rect">
            <a:avLst/>
          </a:prstGeom>
        </p:spPr>
        <p:txBody>
          <a:bodyPr wrap="square" lIns="0" tIns="12700" rIns="0" bIns="0" rtlCol="0" vert="horz">
            <a:spAutoFit/>
          </a:bodyPr>
          <a:lstStyle/>
          <a:p>
            <a:pPr marL="12700">
              <a:lnSpc>
                <a:spcPct val="100000"/>
              </a:lnSpc>
              <a:spcBef>
                <a:spcPts val="100"/>
              </a:spcBef>
            </a:pPr>
            <a:r>
              <a:rPr dirty="0" sz="1400" spc="-15">
                <a:latin typeface="Microsoft JhengHei"/>
                <a:cs typeface="Microsoft JhengHei"/>
              </a:rPr>
              <a:t>(額度)</a:t>
            </a:r>
            <a:endParaRPr sz="1400">
              <a:latin typeface="Microsoft JhengHei"/>
              <a:cs typeface="Microsoft JhengHei"/>
            </a:endParaRPr>
          </a:p>
        </p:txBody>
      </p:sp>
      <p:sp>
        <p:nvSpPr>
          <p:cNvPr id="57" name="object 57" descr=""/>
          <p:cNvSpPr txBox="1"/>
          <p:nvPr/>
        </p:nvSpPr>
        <p:spPr>
          <a:xfrm>
            <a:off x="9123426" y="1298574"/>
            <a:ext cx="920115" cy="513080"/>
          </a:xfrm>
          <a:prstGeom prst="rect">
            <a:avLst/>
          </a:prstGeom>
        </p:spPr>
        <p:txBody>
          <a:bodyPr wrap="square" lIns="0" tIns="12065" rIns="0" bIns="0" rtlCol="0" vert="horz">
            <a:spAutoFit/>
          </a:bodyPr>
          <a:lstStyle/>
          <a:p>
            <a:pPr marL="12700" marR="5080" indent="245110">
              <a:lnSpc>
                <a:spcPct val="100000"/>
              </a:lnSpc>
              <a:spcBef>
                <a:spcPts val="95"/>
              </a:spcBef>
            </a:pPr>
            <a:r>
              <a:rPr dirty="0" sz="1600" spc="-40">
                <a:latin typeface="Microsoft JhengHei"/>
                <a:cs typeface="Microsoft JhengHei"/>
              </a:rPr>
              <a:t>參與</a:t>
            </a:r>
            <a:r>
              <a:rPr dirty="0" sz="1600" spc="500">
                <a:latin typeface="Microsoft JhengHei"/>
                <a:cs typeface="Microsoft JhengHei"/>
              </a:rPr>
              <a:t> </a:t>
            </a:r>
            <a:r>
              <a:rPr dirty="0" sz="1600" spc="-30">
                <a:latin typeface="Microsoft JhengHei"/>
                <a:cs typeface="Microsoft JhengHei"/>
              </a:rPr>
              <a:t>交易/拍賣</a:t>
            </a:r>
            <a:endParaRPr sz="1600">
              <a:latin typeface="Microsoft JhengHei"/>
              <a:cs typeface="Microsoft JhengHei"/>
            </a:endParaRPr>
          </a:p>
        </p:txBody>
      </p:sp>
      <p:sp>
        <p:nvSpPr>
          <p:cNvPr id="58" name="object 58" descr=""/>
          <p:cNvSpPr txBox="1"/>
          <p:nvPr/>
        </p:nvSpPr>
        <p:spPr>
          <a:xfrm>
            <a:off x="9254997" y="2925572"/>
            <a:ext cx="1038860" cy="1000760"/>
          </a:xfrm>
          <a:prstGeom prst="rect">
            <a:avLst/>
          </a:prstGeom>
        </p:spPr>
        <p:txBody>
          <a:bodyPr wrap="square" lIns="0" tIns="12065" rIns="0" bIns="0" rtlCol="0" vert="horz">
            <a:spAutoFit/>
          </a:bodyPr>
          <a:lstStyle/>
          <a:p>
            <a:pPr algn="just" marL="12700" marR="5080">
              <a:lnSpc>
                <a:spcPct val="100000"/>
              </a:lnSpc>
              <a:spcBef>
                <a:spcPts val="95"/>
              </a:spcBef>
            </a:pPr>
            <a:r>
              <a:rPr dirty="0" sz="1600" spc="-30">
                <a:latin typeface="Microsoft JhengHei"/>
                <a:cs typeface="Microsoft JhengHei"/>
              </a:rPr>
              <a:t>完成款項繳</a:t>
            </a:r>
            <a:r>
              <a:rPr dirty="0" sz="1600" spc="-35">
                <a:latin typeface="Microsoft JhengHei"/>
                <a:cs typeface="Microsoft JhengHei"/>
              </a:rPr>
              <a:t>付後，環境</a:t>
            </a:r>
            <a:r>
              <a:rPr dirty="0" sz="1600" spc="-30">
                <a:latin typeface="Microsoft JhengHei"/>
                <a:cs typeface="Microsoft JhengHei"/>
              </a:rPr>
              <a:t>部進行減量額度移轉。</a:t>
            </a:r>
            <a:endParaRPr sz="1600">
              <a:latin typeface="Microsoft JhengHei"/>
              <a:cs typeface="Microsoft JhengHei"/>
            </a:endParaRPr>
          </a:p>
        </p:txBody>
      </p:sp>
      <p:sp>
        <p:nvSpPr>
          <p:cNvPr id="59" name="object 59" descr=""/>
          <p:cNvSpPr txBox="1"/>
          <p:nvPr/>
        </p:nvSpPr>
        <p:spPr>
          <a:xfrm>
            <a:off x="10476103" y="4789423"/>
            <a:ext cx="633730" cy="269240"/>
          </a:xfrm>
          <a:prstGeom prst="rect">
            <a:avLst/>
          </a:prstGeom>
        </p:spPr>
        <p:txBody>
          <a:bodyPr wrap="square" lIns="0" tIns="12065" rIns="0" bIns="0" rtlCol="0" vert="horz">
            <a:spAutoFit/>
          </a:bodyPr>
          <a:lstStyle/>
          <a:p>
            <a:pPr marL="12700">
              <a:lnSpc>
                <a:spcPct val="100000"/>
              </a:lnSpc>
              <a:spcBef>
                <a:spcPts val="95"/>
              </a:spcBef>
            </a:pPr>
            <a:r>
              <a:rPr dirty="0" sz="1600" spc="-35">
                <a:latin typeface="Microsoft JhengHei"/>
                <a:cs typeface="Microsoft JhengHei"/>
              </a:rPr>
              <a:t>手續費</a:t>
            </a:r>
            <a:endParaRPr sz="1600">
              <a:latin typeface="Microsoft JhengHei"/>
              <a:cs typeface="Microsoft JhengHei"/>
            </a:endParaRPr>
          </a:p>
        </p:txBody>
      </p:sp>
      <p:grpSp>
        <p:nvGrpSpPr>
          <p:cNvPr id="60" name="object 60" descr=""/>
          <p:cNvGrpSpPr/>
          <p:nvPr/>
        </p:nvGrpSpPr>
        <p:grpSpPr>
          <a:xfrm>
            <a:off x="7312215" y="1808670"/>
            <a:ext cx="3525520" cy="4389755"/>
            <a:chOff x="7312215" y="1808670"/>
            <a:chExt cx="3525520" cy="4389755"/>
          </a:xfrm>
        </p:grpSpPr>
        <p:sp>
          <p:nvSpPr>
            <p:cNvPr id="61" name="object 61" descr=""/>
            <p:cNvSpPr/>
            <p:nvPr/>
          </p:nvSpPr>
          <p:spPr>
            <a:xfrm>
              <a:off x="8782177" y="1848886"/>
              <a:ext cx="1593850" cy="89535"/>
            </a:xfrm>
            <a:custGeom>
              <a:avLst/>
              <a:gdLst/>
              <a:ahLst/>
              <a:cxnLst/>
              <a:rect l="l" t="t" r="r" b="b"/>
              <a:pathLst>
                <a:path w="1593850" h="89535">
                  <a:moveTo>
                    <a:pt x="0" y="65765"/>
                  </a:moveTo>
                  <a:lnTo>
                    <a:pt x="59522" y="57160"/>
                  </a:lnTo>
                  <a:lnTo>
                    <a:pt x="118566" y="49159"/>
                  </a:lnTo>
                  <a:lnTo>
                    <a:pt x="177116" y="41760"/>
                  </a:lnTo>
                  <a:lnTo>
                    <a:pt x="235157" y="34964"/>
                  </a:lnTo>
                  <a:lnTo>
                    <a:pt x="292674" y="28770"/>
                  </a:lnTo>
                  <a:lnTo>
                    <a:pt x="349654" y="23180"/>
                  </a:lnTo>
                  <a:lnTo>
                    <a:pt x="406080" y="18192"/>
                  </a:lnTo>
                  <a:lnTo>
                    <a:pt x="461938" y="13808"/>
                  </a:lnTo>
                  <a:lnTo>
                    <a:pt x="517214" y="10026"/>
                  </a:lnTo>
                  <a:lnTo>
                    <a:pt x="571892" y="6848"/>
                  </a:lnTo>
                  <a:lnTo>
                    <a:pt x="625958" y="4272"/>
                  </a:lnTo>
                  <a:lnTo>
                    <a:pt x="679397" y="2299"/>
                  </a:lnTo>
                  <a:lnTo>
                    <a:pt x="732194" y="930"/>
                  </a:lnTo>
                  <a:lnTo>
                    <a:pt x="784335" y="163"/>
                  </a:lnTo>
                  <a:lnTo>
                    <a:pt x="835804" y="0"/>
                  </a:lnTo>
                  <a:lnTo>
                    <a:pt x="886586" y="439"/>
                  </a:lnTo>
                  <a:lnTo>
                    <a:pt x="936668" y="1482"/>
                  </a:lnTo>
                  <a:lnTo>
                    <a:pt x="986035" y="3128"/>
                  </a:lnTo>
                  <a:lnTo>
                    <a:pt x="1034670" y="5377"/>
                  </a:lnTo>
                  <a:lnTo>
                    <a:pt x="1082560" y="8229"/>
                  </a:lnTo>
                  <a:lnTo>
                    <a:pt x="1129690" y="11684"/>
                  </a:lnTo>
                  <a:lnTo>
                    <a:pt x="1176046" y="15743"/>
                  </a:lnTo>
                  <a:lnTo>
                    <a:pt x="1221611" y="20405"/>
                  </a:lnTo>
                  <a:lnTo>
                    <a:pt x="1266372" y="25670"/>
                  </a:lnTo>
                  <a:lnTo>
                    <a:pt x="1310314" y="31539"/>
                  </a:lnTo>
                  <a:lnTo>
                    <a:pt x="1353421" y="38011"/>
                  </a:lnTo>
                  <a:lnTo>
                    <a:pt x="1395680" y="45086"/>
                  </a:lnTo>
                  <a:lnTo>
                    <a:pt x="1437075" y="52765"/>
                  </a:lnTo>
                  <a:lnTo>
                    <a:pt x="1477591" y="61047"/>
                  </a:lnTo>
                  <a:lnTo>
                    <a:pt x="1517215" y="69932"/>
                  </a:lnTo>
                  <a:lnTo>
                    <a:pt x="1555930" y="79421"/>
                  </a:lnTo>
                  <a:lnTo>
                    <a:pt x="1593723" y="89514"/>
                  </a:lnTo>
                </a:path>
              </a:pathLst>
            </a:custGeom>
            <a:ln w="38100">
              <a:solidFill>
                <a:srgbClr val="2B414D"/>
              </a:solidFill>
            </a:ln>
          </p:spPr>
          <p:txBody>
            <a:bodyPr wrap="square" lIns="0" tIns="0" rIns="0" bIns="0" rtlCol="0"/>
            <a:lstStyle/>
            <a:p/>
          </p:txBody>
        </p:sp>
        <p:pic>
          <p:nvPicPr>
            <p:cNvPr id="62" name="object 62" descr=""/>
            <p:cNvPicPr/>
            <p:nvPr/>
          </p:nvPicPr>
          <p:blipFill>
            <a:blip r:embed="rId6" cstate="print"/>
            <a:stretch>
              <a:fillRect/>
            </a:stretch>
          </p:blipFill>
          <p:spPr>
            <a:xfrm>
              <a:off x="10254932" y="1808670"/>
              <a:ext cx="160020" cy="215264"/>
            </a:xfrm>
            <a:prstGeom prst="rect">
              <a:avLst/>
            </a:prstGeom>
          </p:spPr>
        </p:pic>
        <p:sp>
          <p:nvSpPr>
            <p:cNvPr id="63" name="object 63" descr=""/>
            <p:cNvSpPr/>
            <p:nvPr/>
          </p:nvSpPr>
          <p:spPr>
            <a:xfrm>
              <a:off x="9937369" y="4265040"/>
              <a:ext cx="881380" cy="1012825"/>
            </a:xfrm>
            <a:custGeom>
              <a:avLst/>
              <a:gdLst/>
              <a:ahLst/>
              <a:cxnLst/>
              <a:rect l="l" t="t" r="r" b="b"/>
              <a:pathLst>
                <a:path w="881379" h="1012825">
                  <a:moveTo>
                    <a:pt x="881252" y="0"/>
                  </a:moveTo>
                  <a:lnTo>
                    <a:pt x="849154" y="50865"/>
                  </a:lnTo>
                  <a:lnTo>
                    <a:pt x="816902" y="100836"/>
                  </a:lnTo>
                  <a:lnTo>
                    <a:pt x="784510" y="149896"/>
                  </a:lnTo>
                  <a:lnTo>
                    <a:pt x="751993" y="198029"/>
                  </a:lnTo>
                  <a:lnTo>
                    <a:pt x="719363" y="245220"/>
                  </a:lnTo>
                  <a:lnTo>
                    <a:pt x="686633" y="291451"/>
                  </a:lnTo>
                  <a:lnTo>
                    <a:pt x="653817" y="336709"/>
                  </a:lnTo>
                  <a:lnTo>
                    <a:pt x="620929" y="380975"/>
                  </a:lnTo>
                  <a:lnTo>
                    <a:pt x="587981" y="424236"/>
                  </a:lnTo>
                  <a:lnTo>
                    <a:pt x="554988" y="466474"/>
                  </a:lnTo>
                  <a:lnTo>
                    <a:pt x="521961" y="507674"/>
                  </a:lnTo>
                  <a:lnTo>
                    <a:pt x="488916" y="547820"/>
                  </a:lnTo>
                  <a:lnTo>
                    <a:pt x="455864" y="586896"/>
                  </a:lnTo>
                  <a:lnTo>
                    <a:pt x="422820" y="624886"/>
                  </a:lnTo>
                  <a:lnTo>
                    <a:pt x="389796" y="661774"/>
                  </a:lnTo>
                  <a:lnTo>
                    <a:pt x="356807" y="697544"/>
                  </a:lnTo>
                  <a:lnTo>
                    <a:pt x="323866" y="732181"/>
                  </a:lnTo>
                  <a:lnTo>
                    <a:pt x="290985" y="765668"/>
                  </a:lnTo>
                  <a:lnTo>
                    <a:pt x="258178" y="797990"/>
                  </a:lnTo>
                  <a:lnTo>
                    <a:pt x="225459" y="829130"/>
                  </a:lnTo>
                  <a:lnTo>
                    <a:pt x="192841" y="859073"/>
                  </a:lnTo>
                  <a:lnTo>
                    <a:pt x="160337" y="887803"/>
                  </a:lnTo>
                  <a:lnTo>
                    <a:pt x="127961" y="915304"/>
                  </a:lnTo>
                  <a:lnTo>
                    <a:pt x="95726" y="941560"/>
                  </a:lnTo>
                  <a:lnTo>
                    <a:pt x="63645" y="966554"/>
                  </a:lnTo>
                  <a:lnTo>
                    <a:pt x="31732" y="990272"/>
                  </a:lnTo>
                  <a:lnTo>
                    <a:pt x="0" y="1012697"/>
                  </a:lnTo>
                </a:path>
              </a:pathLst>
            </a:custGeom>
            <a:ln w="38100">
              <a:solidFill>
                <a:srgbClr val="2B414D"/>
              </a:solidFill>
            </a:ln>
          </p:spPr>
          <p:txBody>
            <a:bodyPr wrap="square" lIns="0" tIns="0" rIns="0" bIns="0" rtlCol="0"/>
            <a:lstStyle/>
            <a:p/>
          </p:txBody>
        </p:sp>
        <p:pic>
          <p:nvPicPr>
            <p:cNvPr id="64" name="object 64" descr=""/>
            <p:cNvPicPr/>
            <p:nvPr/>
          </p:nvPicPr>
          <p:blipFill>
            <a:blip r:embed="rId7" cstate="print"/>
            <a:stretch>
              <a:fillRect/>
            </a:stretch>
          </p:blipFill>
          <p:spPr>
            <a:xfrm>
              <a:off x="9905936" y="5162613"/>
              <a:ext cx="149351" cy="151003"/>
            </a:xfrm>
            <a:prstGeom prst="rect">
              <a:avLst/>
            </a:prstGeom>
          </p:spPr>
        </p:pic>
        <p:sp>
          <p:nvSpPr>
            <p:cNvPr id="65" name="object 65" descr=""/>
            <p:cNvSpPr/>
            <p:nvPr/>
          </p:nvSpPr>
          <p:spPr>
            <a:xfrm>
              <a:off x="9042019" y="2589402"/>
              <a:ext cx="1504950" cy="410209"/>
            </a:xfrm>
            <a:custGeom>
              <a:avLst/>
              <a:gdLst/>
              <a:ahLst/>
              <a:cxnLst/>
              <a:rect l="l" t="t" r="r" b="b"/>
              <a:pathLst>
                <a:path w="1504950" h="410210">
                  <a:moveTo>
                    <a:pt x="1504950" y="0"/>
                  </a:moveTo>
                  <a:lnTo>
                    <a:pt x="1444777" y="6084"/>
                  </a:lnTo>
                  <a:lnTo>
                    <a:pt x="1385230" y="12683"/>
                  </a:lnTo>
                  <a:lnTo>
                    <a:pt x="1326324" y="19792"/>
                  </a:lnTo>
                  <a:lnTo>
                    <a:pt x="1268076" y="27409"/>
                  </a:lnTo>
                  <a:lnTo>
                    <a:pt x="1210499" y="35528"/>
                  </a:lnTo>
                  <a:lnTo>
                    <a:pt x="1153611" y="44146"/>
                  </a:lnTo>
                  <a:lnTo>
                    <a:pt x="1097425" y="53259"/>
                  </a:lnTo>
                  <a:lnTo>
                    <a:pt x="1041958" y="62863"/>
                  </a:lnTo>
                  <a:lnTo>
                    <a:pt x="987225" y="72954"/>
                  </a:lnTo>
                  <a:lnTo>
                    <a:pt x="933241" y="83528"/>
                  </a:lnTo>
                  <a:lnTo>
                    <a:pt x="880022" y="94581"/>
                  </a:lnTo>
                  <a:lnTo>
                    <a:pt x="827583" y="106110"/>
                  </a:lnTo>
                  <a:lnTo>
                    <a:pt x="775940" y="118109"/>
                  </a:lnTo>
                  <a:lnTo>
                    <a:pt x="725108" y="130577"/>
                  </a:lnTo>
                  <a:lnTo>
                    <a:pt x="675102" y="143507"/>
                  </a:lnTo>
                  <a:lnTo>
                    <a:pt x="625938" y="156898"/>
                  </a:lnTo>
                  <a:lnTo>
                    <a:pt x="577632" y="170743"/>
                  </a:lnTo>
                  <a:lnTo>
                    <a:pt x="530198" y="185040"/>
                  </a:lnTo>
                  <a:lnTo>
                    <a:pt x="483653" y="199785"/>
                  </a:lnTo>
                  <a:lnTo>
                    <a:pt x="438011" y="214974"/>
                  </a:lnTo>
                  <a:lnTo>
                    <a:pt x="393288" y="230603"/>
                  </a:lnTo>
                  <a:lnTo>
                    <a:pt x="349500" y="246667"/>
                  </a:lnTo>
                  <a:lnTo>
                    <a:pt x="306661" y="263163"/>
                  </a:lnTo>
                  <a:lnTo>
                    <a:pt x="264788" y="280087"/>
                  </a:lnTo>
                  <a:lnTo>
                    <a:pt x="223896" y="297436"/>
                  </a:lnTo>
                  <a:lnTo>
                    <a:pt x="183999" y="315204"/>
                  </a:lnTo>
                  <a:lnTo>
                    <a:pt x="145115" y="333389"/>
                  </a:lnTo>
                  <a:lnTo>
                    <a:pt x="107257" y="351985"/>
                  </a:lnTo>
                  <a:lnTo>
                    <a:pt x="70441" y="370990"/>
                  </a:lnTo>
                  <a:lnTo>
                    <a:pt x="34684" y="390400"/>
                  </a:lnTo>
                  <a:lnTo>
                    <a:pt x="0" y="410210"/>
                  </a:lnTo>
                </a:path>
              </a:pathLst>
            </a:custGeom>
            <a:ln w="38100">
              <a:solidFill>
                <a:srgbClr val="2B414D"/>
              </a:solidFill>
            </a:ln>
          </p:spPr>
          <p:txBody>
            <a:bodyPr wrap="square" lIns="0" tIns="0" rIns="0" bIns="0" rtlCol="0"/>
            <a:lstStyle/>
            <a:p/>
          </p:txBody>
        </p:sp>
        <p:pic>
          <p:nvPicPr>
            <p:cNvPr id="66" name="object 66" descr=""/>
            <p:cNvPicPr/>
            <p:nvPr/>
          </p:nvPicPr>
          <p:blipFill>
            <a:blip r:embed="rId8" cstate="print"/>
            <a:stretch>
              <a:fillRect/>
            </a:stretch>
          </p:blipFill>
          <p:spPr>
            <a:xfrm>
              <a:off x="9005887" y="2858452"/>
              <a:ext cx="163322" cy="199389"/>
            </a:xfrm>
            <a:prstGeom prst="rect">
              <a:avLst/>
            </a:prstGeom>
          </p:spPr>
        </p:pic>
        <p:sp>
          <p:nvSpPr>
            <p:cNvPr id="67" name="object 67" descr=""/>
            <p:cNvSpPr/>
            <p:nvPr/>
          </p:nvSpPr>
          <p:spPr>
            <a:xfrm>
              <a:off x="7429881" y="3839590"/>
              <a:ext cx="281940" cy="927735"/>
            </a:xfrm>
            <a:custGeom>
              <a:avLst/>
              <a:gdLst/>
              <a:ahLst/>
              <a:cxnLst/>
              <a:rect l="l" t="t" r="r" b="b"/>
              <a:pathLst>
                <a:path w="281940" h="927735">
                  <a:moveTo>
                    <a:pt x="281559" y="0"/>
                  </a:moveTo>
                  <a:lnTo>
                    <a:pt x="255188" y="55827"/>
                  </a:lnTo>
                  <a:lnTo>
                    <a:pt x="230028" y="111106"/>
                  </a:lnTo>
                  <a:lnTo>
                    <a:pt x="206090" y="165798"/>
                  </a:lnTo>
                  <a:lnTo>
                    <a:pt x="183389" y="219861"/>
                  </a:lnTo>
                  <a:lnTo>
                    <a:pt x="161936" y="273254"/>
                  </a:lnTo>
                  <a:lnTo>
                    <a:pt x="141745" y="325936"/>
                  </a:lnTo>
                  <a:lnTo>
                    <a:pt x="122828" y="377868"/>
                  </a:lnTo>
                  <a:lnTo>
                    <a:pt x="105200" y="429007"/>
                  </a:lnTo>
                  <a:lnTo>
                    <a:pt x="88872" y="479314"/>
                  </a:lnTo>
                  <a:lnTo>
                    <a:pt x="73858" y="528747"/>
                  </a:lnTo>
                  <a:lnTo>
                    <a:pt x="60171" y="577265"/>
                  </a:lnTo>
                  <a:lnTo>
                    <a:pt x="47824" y="624829"/>
                  </a:lnTo>
                  <a:lnTo>
                    <a:pt x="36829" y="671397"/>
                  </a:lnTo>
                  <a:lnTo>
                    <a:pt x="27201" y="716928"/>
                  </a:lnTo>
                  <a:lnTo>
                    <a:pt x="18951" y="761382"/>
                  </a:lnTo>
                  <a:lnTo>
                    <a:pt x="12093" y="804717"/>
                  </a:lnTo>
                  <a:lnTo>
                    <a:pt x="6640" y="846894"/>
                  </a:lnTo>
                  <a:lnTo>
                    <a:pt x="2604" y="887871"/>
                  </a:lnTo>
                  <a:lnTo>
                    <a:pt x="0" y="927607"/>
                  </a:lnTo>
                </a:path>
              </a:pathLst>
            </a:custGeom>
            <a:ln w="38099">
              <a:solidFill>
                <a:srgbClr val="2B414D"/>
              </a:solidFill>
            </a:ln>
          </p:spPr>
          <p:txBody>
            <a:bodyPr wrap="square" lIns="0" tIns="0" rIns="0" bIns="0" rtlCol="0"/>
            <a:lstStyle/>
            <a:p/>
          </p:txBody>
        </p:sp>
        <p:pic>
          <p:nvPicPr>
            <p:cNvPr id="68" name="object 68" descr=""/>
            <p:cNvPicPr/>
            <p:nvPr/>
          </p:nvPicPr>
          <p:blipFill>
            <a:blip r:embed="rId9" cstate="print"/>
            <a:stretch>
              <a:fillRect/>
            </a:stretch>
          </p:blipFill>
          <p:spPr>
            <a:xfrm>
              <a:off x="7312215" y="4616640"/>
              <a:ext cx="235330" cy="173228"/>
            </a:xfrm>
            <a:prstGeom prst="rect">
              <a:avLst/>
            </a:prstGeom>
          </p:spPr>
        </p:pic>
        <p:sp>
          <p:nvSpPr>
            <p:cNvPr id="69" name="object 69" descr=""/>
            <p:cNvSpPr/>
            <p:nvPr/>
          </p:nvSpPr>
          <p:spPr>
            <a:xfrm>
              <a:off x="8647176" y="4902707"/>
              <a:ext cx="1318260" cy="1295400"/>
            </a:xfrm>
            <a:custGeom>
              <a:avLst/>
              <a:gdLst/>
              <a:ahLst/>
              <a:cxnLst/>
              <a:rect l="l" t="t" r="r" b="b"/>
              <a:pathLst>
                <a:path w="1318259" h="1295400">
                  <a:moveTo>
                    <a:pt x="756521" y="12700"/>
                  </a:moveTo>
                  <a:lnTo>
                    <a:pt x="561738" y="12700"/>
                  </a:lnTo>
                  <a:lnTo>
                    <a:pt x="468781" y="38100"/>
                  </a:lnTo>
                  <a:lnTo>
                    <a:pt x="381277" y="63500"/>
                  </a:lnTo>
                  <a:lnTo>
                    <a:pt x="339888" y="88900"/>
                  </a:lnTo>
                  <a:lnTo>
                    <a:pt x="300246" y="114300"/>
                  </a:lnTo>
                  <a:lnTo>
                    <a:pt x="262478" y="139700"/>
                  </a:lnTo>
                  <a:lnTo>
                    <a:pt x="226710" y="165100"/>
                  </a:lnTo>
                  <a:lnTo>
                    <a:pt x="193071" y="190500"/>
                  </a:lnTo>
                  <a:lnTo>
                    <a:pt x="161688" y="228600"/>
                  </a:lnTo>
                  <a:lnTo>
                    <a:pt x="132689" y="266700"/>
                  </a:lnTo>
                  <a:lnTo>
                    <a:pt x="106201" y="304800"/>
                  </a:lnTo>
                  <a:lnTo>
                    <a:pt x="82351" y="342900"/>
                  </a:lnTo>
                  <a:lnTo>
                    <a:pt x="61268" y="381000"/>
                  </a:lnTo>
                  <a:lnTo>
                    <a:pt x="43078" y="419100"/>
                  </a:lnTo>
                  <a:lnTo>
                    <a:pt x="27910" y="469900"/>
                  </a:lnTo>
                  <a:lnTo>
                    <a:pt x="15891" y="508000"/>
                  </a:lnTo>
                  <a:lnTo>
                    <a:pt x="7147" y="558800"/>
                  </a:lnTo>
                  <a:lnTo>
                    <a:pt x="1808" y="609600"/>
                  </a:lnTo>
                  <a:lnTo>
                    <a:pt x="0" y="660400"/>
                  </a:lnTo>
                  <a:lnTo>
                    <a:pt x="1808" y="698500"/>
                  </a:lnTo>
                  <a:lnTo>
                    <a:pt x="7147" y="749300"/>
                  </a:lnTo>
                  <a:lnTo>
                    <a:pt x="15891" y="800100"/>
                  </a:lnTo>
                  <a:lnTo>
                    <a:pt x="27910" y="838200"/>
                  </a:lnTo>
                  <a:lnTo>
                    <a:pt x="43078" y="889000"/>
                  </a:lnTo>
                  <a:lnTo>
                    <a:pt x="61268" y="927100"/>
                  </a:lnTo>
                  <a:lnTo>
                    <a:pt x="82351" y="965200"/>
                  </a:lnTo>
                  <a:lnTo>
                    <a:pt x="106201" y="1003300"/>
                  </a:lnTo>
                  <a:lnTo>
                    <a:pt x="132689" y="1041400"/>
                  </a:lnTo>
                  <a:lnTo>
                    <a:pt x="161688" y="1079500"/>
                  </a:lnTo>
                  <a:lnTo>
                    <a:pt x="193071" y="1117600"/>
                  </a:lnTo>
                  <a:lnTo>
                    <a:pt x="226710" y="1143000"/>
                  </a:lnTo>
                  <a:lnTo>
                    <a:pt x="262478" y="1168400"/>
                  </a:lnTo>
                  <a:lnTo>
                    <a:pt x="300246" y="1193800"/>
                  </a:lnTo>
                  <a:lnTo>
                    <a:pt x="339888" y="1219200"/>
                  </a:lnTo>
                  <a:lnTo>
                    <a:pt x="381277" y="1244600"/>
                  </a:lnTo>
                  <a:lnTo>
                    <a:pt x="468781" y="1270000"/>
                  </a:lnTo>
                  <a:lnTo>
                    <a:pt x="561738" y="1295400"/>
                  </a:lnTo>
                  <a:lnTo>
                    <a:pt x="756521" y="1295400"/>
                  </a:lnTo>
                  <a:lnTo>
                    <a:pt x="849478" y="1270000"/>
                  </a:lnTo>
                  <a:lnTo>
                    <a:pt x="936982" y="1244600"/>
                  </a:lnTo>
                  <a:lnTo>
                    <a:pt x="978371" y="1219200"/>
                  </a:lnTo>
                  <a:lnTo>
                    <a:pt x="1018013" y="1193800"/>
                  </a:lnTo>
                  <a:lnTo>
                    <a:pt x="1055781" y="1168400"/>
                  </a:lnTo>
                  <a:lnTo>
                    <a:pt x="1073665" y="1155700"/>
                  </a:lnTo>
                  <a:lnTo>
                    <a:pt x="597153" y="1155700"/>
                  </a:lnTo>
                  <a:lnTo>
                    <a:pt x="597153" y="1079500"/>
                  </a:lnTo>
                  <a:lnTo>
                    <a:pt x="566547" y="1079500"/>
                  </a:lnTo>
                  <a:lnTo>
                    <a:pt x="552069" y="1066800"/>
                  </a:lnTo>
                  <a:lnTo>
                    <a:pt x="497204" y="1066800"/>
                  </a:lnTo>
                  <a:lnTo>
                    <a:pt x="484377" y="1054100"/>
                  </a:lnTo>
                  <a:lnTo>
                    <a:pt x="460248" y="1054100"/>
                  </a:lnTo>
                  <a:lnTo>
                    <a:pt x="448818" y="1041400"/>
                  </a:lnTo>
                  <a:lnTo>
                    <a:pt x="437896" y="1041400"/>
                  </a:lnTo>
                  <a:lnTo>
                    <a:pt x="427354" y="1028700"/>
                  </a:lnTo>
                  <a:lnTo>
                    <a:pt x="417195" y="1028700"/>
                  </a:lnTo>
                  <a:lnTo>
                    <a:pt x="407289" y="1016000"/>
                  </a:lnTo>
                  <a:lnTo>
                    <a:pt x="392175" y="1016000"/>
                  </a:lnTo>
                  <a:lnTo>
                    <a:pt x="386588" y="1003300"/>
                  </a:lnTo>
                  <a:lnTo>
                    <a:pt x="375539" y="1003300"/>
                  </a:lnTo>
                  <a:lnTo>
                    <a:pt x="370458" y="990600"/>
                  </a:lnTo>
                  <a:lnTo>
                    <a:pt x="365251" y="990600"/>
                  </a:lnTo>
                  <a:lnTo>
                    <a:pt x="360299" y="977900"/>
                  </a:lnTo>
                  <a:lnTo>
                    <a:pt x="350774" y="977900"/>
                  </a:lnTo>
                  <a:lnTo>
                    <a:pt x="346075" y="965200"/>
                  </a:lnTo>
                  <a:lnTo>
                    <a:pt x="341502" y="965200"/>
                  </a:lnTo>
                  <a:lnTo>
                    <a:pt x="337439" y="952500"/>
                  </a:lnTo>
                  <a:lnTo>
                    <a:pt x="333121" y="952500"/>
                  </a:lnTo>
                  <a:lnTo>
                    <a:pt x="329056" y="939800"/>
                  </a:lnTo>
                  <a:lnTo>
                    <a:pt x="321309" y="927100"/>
                  </a:lnTo>
                  <a:lnTo>
                    <a:pt x="317626" y="927100"/>
                  </a:lnTo>
                  <a:lnTo>
                    <a:pt x="310642" y="914400"/>
                  </a:lnTo>
                  <a:lnTo>
                    <a:pt x="304292" y="901700"/>
                  </a:lnTo>
                  <a:lnTo>
                    <a:pt x="298450" y="889000"/>
                  </a:lnTo>
                  <a:lnTo>
                    <a:pt x="295655" y="876300"/>
                  </a:lnTo>
                  <a:lnTo>
                    <a:pt x="292989" y="876300"/>
                  </a:lnTo>
                  <a:lnTo>
                    <a:pt x="290702" y="863600"/>
                  </a:lnTo>
                  <a:lnTo>
                    <a:pt x="288035" y="863600"/>
                  </a:lnTo>
                  <a:lnTo>
                    <a:pt x="285876" y="850900"/>
                  </a:lnTo>
                  <a:lnTo>
                    <a:pt x="283972" y="838200"/>
                  </a:lnTo>
                  <a:lnTo>
                    <a:pt x="281813" y="838200"/>
                  </a:lnTo>
                  <a:lnTo>
                    <a:pt x="280034" y="825500"/>
                  </a:lnTo>
                  <a:lnTo>
                    <a:pt x="278638" y="812800"/>
                  </a:lnTo>
                  <a:lnTo>
                    <a:pt x="432307" y="800100"/>
                  </a:lnTo>
                  <a:lnTo>
                    <a:pt x="597153" y="800100"/>
                  </a:lnTo>
                  <a:lnTo>
                    <a:pt x="597153" y="698500"/>
                  </a:lnTo>
                  <a:lnTo>
                    <a:pt x="570865" y="685800"/>
                  </a:lnTo>
                  <a:lnTo>
                    <a:pt x="546480" y="685800"/>
                  </a:lnTo>
                  <a:lnTo>
                    <a:pt x="523875" y="673100"/>
                  </a:lnTo>
                  <a:lnTo>
                    <a:pt x="483997" y="673100"/>
                  </a:lnTo>
                  <a:lnTo>
                    <a:pt x="466978" y="660400"/>
                  </a:lnTo>
                  <a:lnTo>
                    <a:pt x="451866" y="660400"/>
                  </a:lnTo>
                  <a:lnTo>
                    <a:pt x="438530" y="647700"/>
                  </a:lnTo>
                  <a:lnTo>
                    <a:pt x="430275" y="647700"/>
                  </a:lnTo>
                  <a:lnTo>
                    <a:pt x="414781" y="635000"/>
                  </a:lnTo>
                  <a:lnTo>
                    <a:pt x="400303" y="635000"/>
                  </a:lnTo>
                  <a:lnTo>
                    <a:pt x="393446" y="622300"/>
                  </a:lnTo>
                  <a:lnTo>
                    <a:pt x="380492" y="622300"/>
                  </a:lnTo>
                  <a:lnTo>
                    <a:pt x="374269" y="609600"/>
                  </a:lnTo>
                  <a:lnTo>
                    <a:pt x="368426" y="609600"/>
                  </a:lnTo>
                  <a:lnTo>
                    <a:pt x="362839" y="596900"/>
                  </a:lnTo>
                  <a:lnTo>
                    <a:pt x="352298" y="584200"/>
                  </a:lnTo>
                  <a:lnTo>
                    <a:pt x="342773" y="584200"/>
                  </a:lnTo>
                  <a:lnTo>
                    <a:pt x="338327" y="571500"/>
                  </a:lnTo>
                  <a:lnTo>
                    <a:pt x="334137" y="571500"/>
                  </a:lnTo>
                  <a:lnTo>
                    <a:pt x="330580" y="558800"/>
                  </a:lnTo>
                  <a:lnTo>
                    <a:pt x="326898" y="558800"/>
                  </a:lnTo>
                  <a:lnTo>
                    <a:pt x="323469" y="546100"/>
                  </a:lnTo>
                  <a:lnTo>
                    <a:pt x="320421" y="546100"/>
                  </a:lnTo>
                  <a:lnTo>
                    <a:pt x="317626" y="533400"/>
                  </a:lnTo>
                  <a:lnTo>
                    <a:pt x="314959" y="520700"/>
                  </a:lnTo>
                  <a:lnTo>
                    <a:pt x="312800" y="520700"/>
                  </a:lnTo>
                  <a:lnTo>
                    <a:pt x="310642" y="508000"/>
                  </a:lnTo>
                  <a:lnTo>
                    <a:pt x="309245" y="508000"/>
                  </a:lnTo>
                  <a:lnTo>
                    <a:pt x="307721" y="495300"/>
                  </a:lnTo>
                  <a:lnTo>
                    <a:pt x="306577" y="495300"/>
                  </a:lnTo>
                  <a:lnTo>
                    <a:pt x="305562" y="482600"/>
                  </a:lnTo>
                  <a:lnTo>
                    <a:pt x="304926" y="482600"/>
                  </a:lnTo>
                  <a:lnTo>
                    <a:pt x="304419" y="469900"/>
                  </a:lnTo>
                  <a:lnTo>
                    <a:pt x="304419" y="457200"/>
                  </a:lnTo>
                  <a:lnTo>
                    <a:pt x="304673" y="444500"/>
                  </a:lnTo>
                  <a:lnTo>
                    <a:pt x="305943" y="431800"/>
                  </a:lnTo>
                  <a:lnTo>
                    <a:pt x="307213" y="431800"/>
                  </a:lnTo>
                  <a:lnTo>
                    <a:pt x="308355" y="419100"/>
                  </a:lnTo>
                  <a:lnTo>
                    <a:pt x="309625" y="419100"/>
                  </a:lnTo>
                  <a:lnTo>
                    <a:pt x="311403" y="406400"/>
                  </a:lnTo>
                  <a:lnTo>
                    <a:pt x="315214" y="393700"/>
                  </a:lnTo>
                  <a:lnTo>
                    <a:pt x="317626" y="393700"/>
                  </a:lnTo>
                  <a:lnTo>
                    <a:pt x="322706" y="381000"/>
                  </a:lnTo>
                  <a:lnTo>
                    <a:pt x="325754" y="368300"/>
                  </a:lnTo>
                  <a:lnTo>
                    <a:pt x="329056" y="368300"/>
                  </a:lnTo>
                  <a:lnTo>
                    <a:pt x="332485" y="355600"/>
                  </a:lnTo>
                  <a:lnTo>
                    <a:pt x="339851" y="355600"/>
                  </a:lnTo>
                  <a:lnTo>
                    <a:pt x="343662" y="342900"/>
                  </a:lnTo>
                  <a:lnTo>
                    <a:pt x="347599" y="342900"/>
                  </a:lnTo>
                  <a:lnTo>
                    <a:pt x="351917" y="330200"/>
                  </a:lnTo>
                  <a:lnTo>
                    <a:pt x="356234" y="330200"/>
                  </a:lnTo>
                  <a:lnTo>
                    <a:pt x="360933" y="317500"/>
                  </a:lnTo>
                  <a:lnTo>
                    <a:pt x="370204" y="317500"/>
                  </a:lnTo>
                  <a:lnTo>
                    <a:pt x="375412" y="304800"/>
                  </a:lnTo>
                  <a:lnTo>
                    <a:pt x="385952" y="304800"/>
                  </a:lnTo>
                  <a:lnTo>
                    <a:pt x="391287" y="292100"/>
                  </a:lnTo>
                  <a:lnTo>
                    <a:pt x="402717" y="292100"/>
                  </a:lnTo>
                  <a:lnTo>
                    <a:pt x="408813" y="279400"/>
                  </a:lnTo>
                  <a:lnTo>
                    <a:pt x="423164" y="279400"/>
                  </a:lnTo>
                  <a:lnTo>
                    <a:pt x="428625" y="266700"/>
                  </a:lnTo>
                  <a:lnTo>
                    <a:pt x="451612" y="266700"/>
                  </a:lnTo>
                  <a:lnTo>
                    <a:pt x="464439" y="254000"/>
                  </a:lnTo>
                  <a:lnTo>
                    <a:pt x="492378" y="254000"/>
                  </a:lnTo>
                  <a:lnTo>
                    <a:pt x="507492" y="241300"/>
                  </a:lnTo>
                  <a:lnTo>
                    <a:pt x="540257" y="241300"/>
                  </a:lnTo>
                  <a:lnTo>
                    <a:pt x="551306" y="228600"/>
                  </a:lnTo>
                  <a:lnTo>
                    <a:pt x="597153" y="228600"/>
                  </a:lnTo>
                  <a:lnTo>
                    <a:pt x="597153" y="152400"/>
                  </a:lnTo>
                  <a:lnTo>
                    <a:pt x="1073665" y="152400"/>
                  </a:lnTo>
                  <a:lnTo>
                    <a:pt x="1018013" y="114300"/>
                  </a:lnTo>
                  <a:lnTo>
                    <a:pt x="978371" y="88900"/>
                  </a:lnTo>
                  <a:lnTo>
                    <a:pt x="936982" y="63500"/>
                  </a:lnTo>
                  <a:lnTo>
                    <a:pt x="849478" y="38100"/>
                  </a:lnTo>
                  <a:lnTo>
                    <a:pt x="756521" y="12700"/>
                  </a:lnTo>
                  <a:close/>
                </a:path>
                <a:path w="1318259" h="1295400">
                  <a:moveTo>
                    <a:pt x="731647" y="342900"/>
                  </a:moveTo>
                  <a:lnTo>
                    <a:pt x="721105" y="342900"/>
                  </a:lnTo>
                  <a:lnTo>
                    <a:pt x="721105" y="584200"/>
                  </a:lnTo>
                  <a:lnTo>
                    <a:pt x="751077" y="584200"/>
                  </a:lnTo>
                  <a:lnTo>
                    <a:pt x="778891" y="596900"/>
                  </a:lnTo>
                  <a:lnTo>
                    <a:pt x="804545" y="596900"/>
                  </a:lnTo>
                  <a:lnTo>
                    <a:pt x="828167" y="609600"/>
                  </a:lnTo>
                  <a:lnTo>
                    <a:pt x="849376" y="609600"/>
                  </a:lnTo>
                  <a:lnTo>
                    <a:pt x="868552" y="622300"/>
                  </a:lnTo>
                  <a:lnTo>
                    <a:pt x="885571" y="622300"/>
                  </a:lnTo>
                  <a:lnTo>
                    <a:pt x="900429" y="635000"/>
                  </a:lnTo>
                  <a:lnTo>
                    <a:pt x="916177" y="635000"/>
                  </a:lnTo>
                  <a:lnTo>
                    <a:pt x="923925" y="647700"/>
                  </a:lnTo>
                  <a:lnTo>
                    <a:pt x="945260" y="647700"/>
                  </a:lnTo>
                  <a:lnTo>
                    <a:pt x="951992" y="660400"/>
                  </a:lnTo>
                  <a:lnTo>
                    <a:pt x="958469" y="660400"/>
                  </a:lnTo>
                  <a:lnTo>
                    <a:pt x="964692" y="673100"/>
                  </a:lnTo>
                  <a:lnTo>
                    <a:pt x="976502" y="673100"/>
                  </a:lnTo>
                  <a:lnTo>
                    <a:pt x="982091" y="685800"/>
                  </a:lnTo>
                  <a:lnTo>
                    <a:pt x="987551" y="685800"/>
                  </a:lnTo>
                  <a:lnTo>
                    <a:pt x="992631" y="698500"/>
                  </a:lnTo>
                  <a:lnTo>
                    <a:pt x="1002665" y="698500"/>
                  </a:lnTo>
                  <a:lnTo>
                    <a:pt x="1007109" y="711200"/>
                  </a:lnTo>
                  <a:lnTo>
                    <a:pt x="1011174" y="711200"/>
                  </a:lnTo>
                  <a:lnTo>
                    <a:pt x="1015110" y="723900"/>
                  </a:lnTo>
                  <a:lnTo>
                    <a:pt x="1018794" y="723900"/>
                  </a:lnTo>
                  <a:lnTo>
                    <a:pt x="1022223" y="736600"/>
                  </a:lnTo>
                  <a:lnTo>
                    <a:pt x="1025271" y="749300"/>
                  </a:lnTo>
                  <a:lnTo>
                    <a:pt x="1028065" y="749300"/>
                  </a:lnTo>
                  <a:lnTo>
                    <a:pt x="1030351" y="762000"/>
                  </a:lnTo>
                  <a:lnTo>
                    <a:pt x="1032509" y="762000"/>
                  </a:lnTo>
                  <a:lnTo>
                    <a:pt x="1034542" y="774700"/>
                  </a:lnTo>
                  <a:lnTo>
                    <a:pt x="1036066" y="774700"/>
                  </a:lnTo>
                  <a:lnTo>
                    <a:pt x="1037463" y="787400"/>
                  </a:lnTo>
                  <a:lnTo>
                    <a:pt x="1039241" y="800100"/>
                  </a:lnTo>
                  <a:lnTo>
                    <a:pt x="1039622" y="812800"/>
                  </a:lnTo>
                  <a:lnTo>
                    <a:pt x="1039622" y="825500"/>
                  </a:lnTo>
                  <a:lnTo>
                    <a:pt x="1038987" y="838200"/>
                  </a:lnTo>
                  <a:lnTo>
                    <a:pt x="1038225" y="850900"/>
                  </a:lnTo>
                  <a:lnTo>
                    <a:pt x="1036701" y="850900"/>
                  </a:lnTo>
                  <a:lnTo>
                    <a:pt x="1035176" y="863600"/>
                  </a:lnTo>
                  <a:lnTo>
                    <a:pt x="1033399" y="876300"/>
                  </a:lnTo>
                  <a:lnTo>
                    <a:pt x="1031113" y="876300"/>
                  </a:lnTo>
                  <a:lnTo>
                    <a:pt x="1028192" y="889000"/>
                  </a:lnTo>
                  <a:lnTo>
                    <a:pt x="1025398" y="901700"/>
                  </a:lnTo>
                  <a:lnTo>
                    <a:pt x="1021969" y="901700"/>
                  </a:lnTo>
                  <a:lnTo>
                    <a:pt x="1018158" y="914400"/>
                  </a:lnTo>
                  <a:lnTo>
                    <a:pt x="1014222" y="927100"/>
                  </a:lnTo>
                  <a:lnTo>
                    <a:pt x="1009776" y="927100"/>
                  </a:lnTo>
                  <a:lnTo>
                    <a:pt x="1004951" y="939800"/>
                  </a:lnTo>
                  <a:lnTo>
                    <a:pt x="999744" y="939800"/>
                  </a:lnTo>
                  <a:lnTo>
                    <a:pt x="994155" y="952500"/>
                  </a:lnTo>
                  <a:lnTo>
                    <a:pt x="988314" y="965200"/>
                  </a:lnTo>
                  <a:lnTo>
                    <a:pt x="982345" y="965200"/>
                  </a:lnTo>
                  <a:lnTo>
                    <a:pt x="975868" y="977900"/>
                  </a:lnTo>
                  <a:lnTo>
                    <a:pt x="969137" y="977900"/>
                  </a:lnTo>
                  <a:lnTo>
                    <a:pt x="962025" y="990600"/>
                  </a:lnTo>
                  <a:lnTo>
                    <a:pt x="954785" y="990600"/>
                  </a:lnTo>
                  <a:lnTo>
                    <a:pt x="946784" y="1003300"/>
                  </a:lnTo>
                  <a:lnTo>
                    <a:pt x="939038" y="1003300"/>
                  </a:lnTo>
                  <a:lnTo>
                    <a:pt x="930655" y="1016000"/>
                  </a:lnTo>
                  <a:lnTo>
                    <a:pt x="922020" y="1016000"/>
                  </a:lnTo>
                  <a:lnTo>
                    <a:pt x="913129" y="1028700"/>
                  </a:lnTo>
                  <a:lnTo>
                    <a:pt x="894206" y="1028700"/>
                  </a:lnTo>
                  <a:lnTo>
                    <a:pt x="884301" y="1041400"/>
                  </a:lnTo>
                  <a:lnTo>
                    <a:pt x="873887" y="1041400"/>
                  </a:lnTo>
                  <a:lnTo>
                    <a:pt x="863600" y="1054100"/>
                  </a:lnTo>
                  <a:lnTo>
                    <a:pt x="830326" y="1054100"/>
                  </a:lnTo>
                  <a:lnTo>
                    <a:pt x="821944" y="1066800"/>
                  </a:lnTo>
                  <a:lnTo>
                    <a:pt x="777621" y="1066800"/>
                  </a:lnTo>
                  <a:lnTo>
                    <a:pt x="768476" y="1079500"/>
                  </a:lnTo>
                  <a:lnTo>
                    <a:pt x="721105" y="1079500"/>
                  </a:lnTo>
                  <a:lnTo>
                    <a:pt x="721105" y="1155700"/>
                  </a:lnTo>
                  <a:lnTo>
                    <a:pt x="1073665" y="1155700"/>
                  </a:lnTo>
                  <a:lnTo>
                    <a:pt x="1091549" y="1143000"/>
                  </a:lnTo>
                  <a:lnTo>
                    <a:pt x="1125188" y="1117600"/>
                  </a:lnTo>
                  <a:lnTo>
                    <a:pt x="1156571" y="1079500"/>
                  </a:lnTo>
                  <a:lnTo>
                    <a:pt x="1185570" y="1041400"/>
                  </a:lnTo>
                  <a:lnTo>
                    <a:pt x="1212058" y="1003300"/>
                  </a:lnTo>
                  <a:lnTo>
                    <a:pt x="1235908" y="965200"/>
                  </a:lnTo>
                  <a:lnTo>
                    <a:pt x="1256991" y="927100"/>
                  </a:lnTo>
                  <a:lnTo>
                    <a:pt x="1275181" y="889000"/>
                  </a:lnTo>
                  <a:lnTo>
                    <a:pt x="1290349" y="838200"/>
                  </a:lnTo>
                  <a:lnTo>
                    <a:pt x="1302368" y="800100"/>
                  </a:lnTo>
                  <a:lnTo>
                    <a:pt x="1311112" y="749300"/>
                  </a:lnTo>
                  <a:lnTo>
                    <a:pt x="1316451" y="698500"/>
                  </a:lnTo>
                  <a:lnTo>
                    <a:pt x="1318259" y="660400"/>
                  </a:lnTo>
                  <a:lnTo>
                    <a:pt x="1316451" y="609600"/>
                  </a:lnTo>
                  <a:lnTo>
                    <a:pt x="1311112" y="558800"/>
                  </a:lnTo>
                  <a:lnTo>
                    <a:pt x="1302368" y="508000"/>
                  </a:lnTo>
                  <a:lnTo>
                    <a:pt x="1290349" y="469900"/>
                  </a:lnTo>
                  <a:lnTo>
                    <a:pt x="851916" y="469900"/>
                  </a:lnTo>
                  <a:lnTo>
                    <a:pt x="850010" y="457200"/>
                  </a:lnTo>
                  <a:lnTo>
                    <a:pt x="847851" y="457200"/>
                  </a:lnTo>
                  <a:lnTo>
                    <a:pt x="845693" y="444500"/>
                  </a:lnTo>
                  <a:lnTo>
                    <a:pt x="842899" y="431800"/>
                  </a:lnTo>
                  <a:lnTo>
                    <a:pt x="840104" y="431800"/>
                  </a:lnTo>
                  <a:lnTo>
                    <a:pt x="836676" y="419100"/>
                  </a:lnTo>
                  <a:lnTo>
                    <a:pt x="832993" y="419100"/>
                  </a:lnTo>
                  <a:lnTo>
                    <a:pt x="829055" y="406400"/>
                  </a:lnTo>
                  <a:lnTo>
                    <a:pt x="820420" y="406400"/>
                  </a:lnTo>
                  <a:lnTo>
                    <a:pt x="815721" y="393700"/>
                  </a:lnTo>
                  <a:lnTo>
                    <a:pt x="810514" y="393700"/>
                  </a:lnTo>
                  <a:lnTo>
                    <a:pt x="805179" y="381000"/>
                  </a:lnTo>
                  <a:lnTo>
                    <a:pt x="793369" y="381000"/>
                  </a:lnTo>
                  <a:lnTo>
                    <a:pt x="789685" y="368300"/>
                  </a:lnTo>
                  <a:lnTo>
                    <a:pt x="773938" y="368300"/>
                  </a:lnTo>
                  <a:lnTo>
                    <a:pt x="765048" y="355600"/>
                  </a:lnTo>
                  <a:lnTo>
                    <a:pt x="741552" y="355600"/>
                  </a:lnTo>
                  <a:lnTo>
                    <a:pt x="731647" y="342900"/>
                  </a:lnTo>
                  <a:close/>
                </a:path>
                <a:path w="1318259" h="1295400">
                  <a:moveTo>
                    <a:pt x="597153" y="800100"/>
                  </a:moveTo>
                  <a:lnTo>
                    <a:pt x="432307" y="800100"/>
                  </a:lnTo>
                  <a:lnTo>
                    <a:pt x="433958" y="812800"/>
                  </a:lnTo>
                  <a:lnTo>
                    <a:pt x="435991" y="812800"/>
                  </a:lnTo>
                  <a:lnTo>
                    <a:pt x="441578" y="838200"/>
                  </a:lnTo>
                  <a:lnTo>
                    <a:pt x="444753" y="850900"/>
                  </a:lnTo>
                  <a:lnTo>
                    <a:pt x="448182" y="850900"/>
                  </a:lnTo>
                  <a:lnTo>
                    <a:pt x="456565" y="876300"/>
                  </a:lnTo>
                  <a:lnTo>
                    <a:pt x="461137" y="876300"/>
                  </a:lnTo>
                  <a:lnTo>
                    <a:pt x="466344" y="889000"/>
                  </a:lnTo>
                  <a:lnTo>
                    <a:pt x="471677" y="889000"/>
                  </a:lnTo>
                  <a:lnTo>
                    <a:pt x="477520" y="901700"/>
                  </a:lnTo>
                  <a:lnTo>
                    <a:pt x="483616" y="901700"/>
                  </a:lnTo>
                  <a:lnTo>
                    <a:pt x="490093" y="914400"/>
                  </a:lnTo>
                  <a:lnTo>
                    <a:pt x="496950" y="914400"/>
                  </a:lnTo>
                  <a:lnTo>
                    <a:pt x="504317" y="927100"/>
                  </a:lnTo>
                  <a:lnTo>
                    <a:pt x="518668" y="927100"/>
                  </a:lnTo>
                  <a:lnTo>
                    <a:pt x="523875" y="939800"/>
                  </a:lnTo>
                  <a:lnTo>
                    <a:pt x="540257" y="939800"/>
                  </a:lnTo>
                  <a:lnTo>
                    <a:pt x="546100" y="952500"/>
                  </a:lnTo>
                  <a:lnTo>
                    <a:pt x="583565" y="952500"/>
                  </a:lnTo>
                  <a:lnTo>
                    <a:pt x="590296" y="965200"/>
                  </a:lnTo>
                  <a:lnTo>
                    <a:pt x="597153" y="965200"/>
                  </a:lnTo>
                  <a:lnTo>
                    <a:pt x="597153" y="800100"/>
                  </a:lnTo>
                  <a:close/>
                </a:path>
                <a:path w="1318259" h="1295400">
                  <a:moveTo>
                    <a:pt x="721105" y="723900"/>
                  </a:moveTo>
                  <a:lnTo>
                    <a:pt x="721105" y="965200"/>
                  </a:lnTo>
                  <a:lnTo>
                    <a:pt x="753491" y="965200"/>
                  </a:lnTo>
                  <a:lnTo>
                    <a:pt x="760983" y="952500"/>
                  </a:lnTo>
                  <a:lnTo>
                    <a:pt x="795020" y="952500"/>
                  </a:lnTo>
                  <a:lnTo>
                    <a:pt x="801116" y="939800"/>
                  </a:lnTo>
                  <a:lnTo>
                    <a:pt x="818133" y="939800"/>
                  </a:lnTo>
                  <a:lnTo>
                    <a:pt x="823214" y="927100"/>
                  </a:lnTo>
                  <a:lnTo>
                    <a:pt x="828167" y="927100"/>
                  </a:lnTo>
                  <a:lnTo>
                    <a:pt x="840358" y="914400"/>
                  </a:lnTo>
                  <a:lnTo>
                    <a:pt x="850900" y="914400"/>
                  </a:lnTo>
                  <a:lnTo>
                    <a:pt x="855345" y="901700"/>
                  </a:lnTo>
                  <a:lnTo>
                    <a:pt x="859663" y="901700"/>
                  </a:lnTo>
                  <a:lnTo>
                    <a:pt x="863853" y="889000"/>
                  </a:lnTo>
                  <a:lnTo>
                    <a:pt x="870203" y="876300"/>
                  </a:lnTo>
                  <a:lnTo>
                    <a:pt x="872617" y="876300"/>
                  </a:lnTo>
                  <a:lnTo>
                    <a:pt x="874776" y="863600"/>
                  </a:lnTo>
                  <a:lnTo>
                    <a:pt x="876680" y="863600"/>
                  </a:lnTo>
                  <a:lnTo>
                    <a:pt x="878204" y="850900"/>
                  </a:lnTo>
                  <a:lnTo>
                    <a:pt x="879094" y="850900"/>
                  </a:lnTo>
                  <a:lnTo>
                    <a:pt x="879728" y="838200"/>
                  </a:lnTo>
                  <a:lnTo>
                    <a:pt x="879348" y="825500"/>
                  </a:lnTo>
                  <a:lnTo>
                    <a:pt x="878458" y="825500"/>
                  </a:lnTo>
                  <a:lnTo>
                    <a:pt x="877189" y="812800"/>
                  </a:lnTo>
                  <a:lnTo>
                    <a:pt x="875665" y="812800"/>
                  </a:lnTo>
                  <a:lnTo>
                    <a:pt x="873505" y="800100"/>
                  </a:lnTo>
                  <a:lnTo>
                    <a:pt x="868552" y="800100"/>
                  </a:lnTo>
                  <a:lnTo>
                    <a:pt x="865504" y="787400"/>
                  </a:lnTo>
                  <a:lnTo>
                    <a:pt x="858393" y="787400"/>
                  </a:lnTo>
                  <a:lnTo>
                    <a:pt x="854328" y="774700"/>
                  </a:lnTo>
                  <a:lnTo>
                    <a:pt x="844803" y="774700"/>
                  </a:lnTo>
                  <a:lnTo>
                    <a:pt x="839851" y="762000"/>
                  </a:lnTo>
                  <a:lnTo>
                    <a:pt x="817499" y="762000"/>
                  </a:lnTo>
                  <a:lnTo>
                    <a:pt x="806196" y="749300"/>
                  </a:lnTo>
                  <a:lnTo>
                    <a:pt x="793115" y="749300"/>
                  </a:lnTo>
                  <a:lnTo>
                    <a:pt x="777748" y="736600"/>
                  </a:lnTo>
                  <a:lnTo>
                    <a:pt x="741806" y="736600"/>
                  </a:lnTo>
                  <a:lnTo>
                    <a:pt x="721105" y="723900"/>
                  </a:lnTo>
                  <a:close/>
                </a:path>
                <a:path w="1318259" h="1295400">
                  <a:moveTo>
                    <a:pt x="597153" y="342900"/>
                  </a:moveTo>
                  <a:lnTo>
                    <a:pt x="560070" y="342900"/>
                  </a:lnTo>
                  <a:lnTo>
                    <a:pt x="553593" y="355600"/>
                  </a:lnTo>
                  <a:lnTo>
                    <a:pt x="518541" y="355600"/>
                  </a:lnTo>
                  <a:lnTo>
                    <a:pt x="513588" y="368300"/>
                  </a:lnTo>
                  <a:lnTo>
                    <a:pt x="500379" y="368300"/>
                  </a:lnTo>
                  <a:lnTo>
                    <a:pt x="494792" y="381000"/>
                  </a:lnTo>
                  <a:lnTo>
                    <a:pt x="484631" y="381000"/>
                  </a:lnTo>
                  <a:lnTo>
                    <a:pt x="480314" y="393700"/>
                  </a:lnTo>
                  <a:lnTo>
                    <a:pt x="472313" y="393700"/>
                  </a:lnTo>
                  <a:lnTo>
                    <a:pt x="469138" y="406400"/>
                  </a:lnTo>
                  <a:lnTo>
                    <a:pt x="463296" y="406400"/>
                  </a:lnTo>
                  <a:lnTo>
                    <a:pt x="460882" y="419100"/>
                  </a:lnTo>
                  <a:lnTo>
                    <a:pt x="458977" y="419100"/>
                  </a:lnTo>
                  <a:lnTo>
                    <a:pt x="457453" y="431800"/>
                  </a:lnTo>
                  <a:lnTo>
                    <a:pt x="455168" y="431800"/>
                  </a:lnTo>
                  <a:lnTo>
                    <a:pt x="454659" y="444500"/>
                  </a:lnTo>
                  <a:lnTo>
                    <a:pt x="454405" y="444500"/>
                  </a:lnTo>
                  <a:lnTo>
                    <a:pt x="454659" y="457200"/>
                  </a:lnTo>
                  <a:lnTo>
                    <a:pt x="455549" y="457200"/>
                  </a:lnTo>
                  <a:lnTo>
                    <a:pt x="457326" y="469900"/>
                  </a:lnTo>
                  <a:lnTo>
                    <a:pt x="460501" y="469900"/>
                  </a:lnTo>
                  <a:lnTo>
                    <a:pt x="461772" y="482600"/>
                  </a:lnTo>
                  <a:lnTo>
                    <a:pt x="466978" y="482600"/>
                  </a:lnTo>
                  <a:lnTo>
                    <a:pt x="469138" y="495300"/>
                  </a:lnTo>
                  <a:lnTo>
                    <a:pt x="478408" y="495300"/>
                  </a:lnTo>
                  <a:lnTo>
                    <a:pt x="481456" y="508000"/>
                  </a:lnTo>
                  <a:lnTo>
                    <a:pt x="490727" y="508000"/>
                  </a:lnTo>
                  <a:lnTo>
                    <a:pt x="497967" y="520700"/>
                  </a:lnTo>
                  <a:lnTo>
                    <a:pt x="513969" y="520700"/>
                  </a:lnTo>
                  <a:lnTo>
                    <a:pt x="523240" y="533400"/>
                  </a:lnTo>
                  <a:lnTo>
                    <a:pt x="556259" y="533400"/>
                  </a:lnTo>
                  <a:lnTo>
                    <a:pt x="574548" y="546100"/>
                  </a:lnTo>
                  <a:lnTo>
                    <a:pt x="597153" y="546100"/>
                  </a:lnTo>
                  <a:lnTo>
                    <a:pt x="597153" y="342900"/>
                  </a:lnTo>
                  <a:close/>
                </a:path>
                <a:path w="1318259" h="1295400">
                  <a:moveTo>
                    <a:pt x="1073665" y="152400"/>
                  </a:moveTo>
                  <a:lnTo>
                    <a:pt x="721105" y="152400"/>
                  </a:lnTo>
                  <a:lnTo>
                    <a:pt x="721105" y="228600"/>
                  </a:lnTo>
                  <a:lnTo>
                    <a:pt x="735710" y="228600"/>
                  </a:lnTo>
                  <a:lnTo>
                    <a:pt x="750443" y="241300"/>
                  </a:lnTo>
                  <a:lnTo>
                    <a:pt x="805560" y="241300"/>
                  </a:lnTo>
                  <a:lnTo>
                    <a:pt x="818515" y="254000"/>
                  </a:lnTo>
                  <a:lnTo>
                    <a:pt x="841375" y="254000"/>
                  </a:lnTo>
                  <a:lnTo>
                    <a:pt x="850900" y="266700"/>
                  </a:lnTo>
                  <a:lnTo>
                    <a:pt x="869442" y="266700"/>
                  </a:lnTo>
                  <a:lnTo>
                    <a:pt x="878077" y="279400"/>
                  </a:lnTo>
                  <a:lnTo>
                    <a:pt x="894588" y="279400"/>
                  </a:lnTo>
                  <a:lnTo>
                    <a:pt x="902207" y="292100"/>
                  </a:lnTo>
                  <a:lnTo>
                    <a:pt x="916431" y="292100"/>
                  </a:lnTo>
                  <a:lnTo>
                    <a:pt x="923290" y="304800"/>
                  </a:lnTo>
                  <a:lnTo>
                    <a:pt x="929767" y="304800"/>
                  </a:lnTo>
                  <a:lnTo>
                    <a:pt x="935735" y="317500"/>
                  </a:lnTo>
                  <a:lnTo>
                    <a:pt x="946530" y="317500"/>
                  </a:lnTo>
                  <a:lnTo>
                    <a:pt x="956437" y="330200"/>
                  </a:lnTo>
                  <a:lnTo>
                    <a:pt x="961008" y="342900"/>
                  </a:lnTo>
                  <a:lnTo>
                    <a:pt x="965580" y="342900"/>
                  </a:lnTo>
                  <a:lnTo>
                    <a:pt x="969391" y="355600"/>
                  </a:lnTo>
                  <a:lnTo>
                    <a:pt x="973454" y="368300"/>
                  </a:lnTo>
                  <a:lnTo>
                    <a:pt x="977392" y="368300"/>
                  </a:lnTo>
                  <a:lnTo>
                    <a:pt x="984503" y="381000"/>
                  </a:lnTo>
                  <a:lnTo>
                    <a:pt x="987551" y="393700"/>
                  </a:lnTo>
                  <a:lnTo>
                    <a:pt x="990726" y="406400"/>
                  </a:lnTo>
                  <a:lnTo>
                    <a:pt x="993521" y="406400"/>
                  </a:lnTo>
                  <a:lnTo>
                    <a:pt x="996315" y="419100"/>
                  </a:lnTo>
                  <a:lnTo>
                    <a:pt x="998727" y="431800"/>
                  </a:lnTo>
                  <a:lnTo>
                    <a:pt x="1000887" y="431800"/>
                  </a:lnTo>
                  <a:lnTo>
                    <a:pt x="1003300" y="444500"/>
                  </a:lnTo>
                  <a:lnTo>
                    <a:pt x="1005204" y="457200"/>
                  </a:lnTo>
                  <a:lnTo>
                    <a:pt x="853185" y="469900"/>
                  </a:lnTo>
                  <a:lnTo>
                    <a:pt x="1290349" y="469900"/>
                  </a:lnTo>
                  <a:lnTo>
                    <a:pt x="1275181" y="419100"/>
                  </a:lnTo>
                  <a:lnTo>
                    <a:pt x="1256991" y="381000"/>
                  </a:lnTo>
                  <a:lnTo>
                    <a:pt x="1235908" y="342900"/>
                  </a:lnTo>
                  <a:lnTo>
                    <a:pt x="1212058" y="304800"/>
                  </a:lnTo>
                  <a:lnTo>
                    <a:pt x="1185570" y="266700"/>
                  </a:lnTo>
                  <a:lnTo>
                    <a:pt x="1156571" y="228600"/>
                  </a:lnTo>
                  <a:lnTo>
                    <a:pt x="1125188" y="190500"/>
                  </a:lnTo>
                  <a:lnTo>
                    <a:pt x="1091549" y="165100"/>
                  </a:lnTo>
                  <a:lnTo>
                    <a:pt x="1073665" y="152400"/>
                  </a:lnTo>
                  <a:close/>
                </a:path>
                <a:path w="1318259" h="1295400">
                  <a:moveTo>
                    <a:pt x="659129" y="0"/>
                  </a:moveTo>
                  <a:lnTo>
                    <a:pt x="609944" y="12700"/>
                  </a:lnTo>
                  <a:lnTo>
                    <a:pt x="708315" y="12700"/>
                  </a:lnTo>
                  <a:lnTo>
                    <a:pt x="659129" y="0"/>
                  </a:lnTo>
                  <a:close/>
                </a:path>
              </a:pathLst>
            </a:custGeom>
            <a:solidFill>
              <a:srgbClr val="FFFFFF"/>
            </a:solidFill>
          </p:spPr>
          <p:txBody>
            <a:bodyPr wrap="square" lIns="0" tIns="0" rIns="0" bIns="0" rtlCol="0"/>
            <a:lstStyle/>
            <a:p/>
          </p:txBody>
        </p:sp>
      </p:grpSp>
      <p:sp>
        <p:nvSpPr>
          <p:cNvPr id="70" name="object 70" descr=""/>
          <p:cNvSpPr txBox="1"/>
          <p:nvPr/>
        </p:nvSpPr>
        <p:spPr>
          <a:xfrm>
            <a:off x="8850630" y="5429808"/>
            <a:ext cx="934085" cy="299720"/>
          </a:xfrm>
          <a:prstGeom prst="rect">
            <a:avLst/>
          </a:prstGeom>
        </p:spPr>
        <p:txBody>
          <a:bodyPr wrap="square" lIns="0" tIns="12700" rIns="0" bIns="0" rtlCol="0" vert="horz">
            <a:spAutoFit/>
          </a:bodyPr>
          <a:lstStyle/>
          <a:p>
            <a:pPr marL="12700">
              <a:lnSpc>
                <a:spcPct val="100000"/>
              </a:lnSpc>
              <a:spcBef>
                <a:spcPts val="100"/>
              </a:spcBef>
            </a:pPr>
            <a:r>
              <a:rPr dirty="0" sz="1800" spc="-25" b="1">
                <a:solidFill>
                  <a:srgbClr val="44536A"/>
                </a:solidFill>
                <a:latin typeface="Microsoft JhengHei"/>
                <a:cs typeface="Microsoft JhengHei"/>
              </a:rPr>
              <a:t>溫管基金</a:t>
            </a:r>
            <a:endParaRPr sz="1800">
              <a:latin typeface="Microsoft JhengHei"/>
              <a:cs typeface="Microsoft JhengHei"/>
            </a:endParaRPr>
          </a:p>
        </p:txBody>
      </p:sp>
      <p:sp>
        <p:nvSpPr>
          <p:cNvPr id="71" name="object 71" descr=""/>
          <p:cNvSpPr txBox="1"/>
          <p:nvPr/>
        </p:nvSpPr>
        <p:spPr>
          <a:xfrm>
            <a:off x="3733291" y="6304279"/>
            <a:ext cx="8559800" cy="391160"/>
          </a:xfrm>
          <a:prstGeom prst="rect">
            <a:avLst/>
          </a:prstGeom>
        </p:spPr>
        <p:txBody>
          <a:bodyPr wrap="square" lIns="0" tIns="12700" rIns="0" bIns="0" rtlCol="0" vert="horz">
            <a:spAutoFit/>
          </a:bodyPr>
          <a:lstStyle/>
          <a:p>
            <a:pPr marL="12700">
              <a:lnSpc>
                <a:spcPct val="100000"/>
              </a:lnSpc>
              <a:spcBef>
                <a:spcPts val="100"/>
              </a:spcBef>
            </a:pPr>
            <a:r>
              <a:rPr dirty="0" sz="2400" spc="-5" b="1">
                <a:solidFill>
                  <a:srgbClr val="3333FF"/>
                </a:solidFill>
                <a:latin typeface="Microsoft YaHei"/>
                <a:cs typeface="Microsoft YaHei"/>
              </a:rPr>
              <a:t>本部近期將完成「溫室氣體減量額度交易拍賣及移轉管理辦法」</a:t>
            </a:r>
            <a:endParaRPr sz="2400">
              <a:latin typeface="Microsoft YaHei"/>
              <a:cs typeface="Microsoft YaHei"/>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descr=""/>
          <p:cNvSpPr txBox="1"/>
          <p:nvPr/>
        </p:nvSpPr>
        <p:spPr>
          <a:xfrm>
            <a:off x="486867" y="6597802"/>
            <a:ext cx="3154680" cy="177800"/>
          </a:xfrm>
          <a:prstGeom prst="rect">
            <a:avLst/>
          </a:prstGeom>
        </p:spPr>
        <p:txBody>
          <a:bodyPr wrap="square" lIns="0" tIns="12065" rIns="0" bIns="0" rtlCol="0" vert="horz">
            <a:spAutoFit/>
          </a:bodyPr>
          <a:lstStyle/>
          <a:p>
            <a:pPr marL="12700">
              <a:lnSpc>
                <a:spcPct val="100000"/>
              </a:lnSpc>
              <a:spcBef>
                <a:spcPts val="95"/>
              </a:spcBef>
            </a:pPr>
            <a:r>
              <a:rPr dirty="0" sz="1000">
                <a:latin typeface="Microsoft JhengHei"/>
                <a:cs typeface="Microsoft JhengHei"/>
              </a:rPr>
              <a:t>Copyright</a:t>
            </a:r>
            <a:r>
              <a:rPr dirty="0" sz="1000" spc="-20">
                <a:latin typeface="Microsoft JhengHei"/>
                <a:cs typeface="Microsoft JhengHei"/>
              </a:rPr>
              <a:t> </a:t>
            </a:r>
            <a:r>
              <a:rPr dirty="0" sz="1000">
                <a:latin typeface="Microsoft JhengHei"/>
                <a:cs typeface="Microsoft JhengHei"/>
              </a:rPr>
              <a:t>©</a:t>
            </a:r>
            <a:r>
              <a:rPr dirty="0" sz="1000" spc="-25">
                <a:latin typeface="Microsoft JhengHei"/>
                <a:cs typeface="Microsoft JhengHei"/>
              </a:rPr>
              <a:t> </a:t>
            </a:r>
            <a:r>
              <a:rPr dirty="0" sz="1000">
                <a:latin typeface="Microsoft JhengHei"/>
                <a:cs typeface="Microsoft JhengHei"/>
              </a:rPr>
              <a:t>2024</a:t>
            </a:r>
            <a:r>
              <a:rPr dirty="0" sz="1000" spc="-25">
                <a:latin typeface="Microsoft JhengHei"/>
                <a:cs typeface="Microsoft JhengHei"/>
              </a:rPr>
              <a:t> 環境部碳盤查及自願減量專案輔導班</a:t>
            </a:r>
            <a:endParaRPr sz="1000">
              <a:latin typeface="Microsoft JhengHei"/>
              <a:cs typeface="Microsoft JhengHei"/>
            </a:endParaRPr>
          </a:p>
        </p:txBody>
      </p:sp>
      <p:grpSp>
        <p:nvGrpSpPr>
          <p:cNvPr id="3" name="object 3" descr=""/>
          <p:cNvGrpSpPr/>
          <p:nvPr/>
        </p:nvGrpSpPr>
        <p:grpSpPr>
          <a:xfrm>
            <a:off x="243840" y="227075"/>
            <a:ext cx="5366385" cy="5034280"/>
            <a:chOff x="243840" y="227075"/>
            <a:chExt cx="5366385" cy="5034280"/>
          </a:xfrm>
        </p:grpSpPr>
        <p:pic>
          <p:nvPicPr>
            <p:cNvPr id="4" name="object 4" descr=""/>
            <p:cNvPicPr/>
            <p:nvPr/>
          </p:nvPicPr>
          <p:blipFill>
            <a:blip r:embed="rId2" cstate="print"/>
            <a:stretch>
              <a:fillRect/>
            </a:stretch>
          </p:blipFill>
          <p:spPr>
            <a:xfrm>
              <a:off x="422148" y="227075"/>
              <a:ext cx="3840479" cy="725424"/>
            </a:xfrm>
            <a:prstGeom prst="rect">
              <a:avLst/>
            </a:prstGeom>
          </p:spPr>
        </p:pic>
        <p:pic>
          <p:nvPicPr>
            <p:cNvPr id="5" name="object 5" descr=""/>
            <p:cNvPicPr/>
            <p:nvPr/>
          </p:nvPicPr>
          <p:blipFill>
            <a:blip r:embed="rId3" cstate="print"/>
            <a:stretch>
              <a:fillRect/>
            </a:stretch>
          </p:blipFill>
          <p:spPr>
            <a:xfrm>
              <a:off x="243840" y="1827275"/>
              <a:ext cx="5366004" cy="2214372"/>
            </a:xfrm>
            <a:prstGeom prst="rect">
              <a:avLst/>
            </a:prstGeom>
          </p:spPr>
        </p:pic>
        <p:pic>
          <p:nvPicPr>
            <p:cNvPr id="6" name="object 6" descr=""/>
            <p:cNvPicPr/>
            <p:nvPr/>
          </p:nvPicPr>
          <p:blipFill>
            <a:blip r:embed="rId4" cstate="print"/>
            <a:stretch>
              <a:fillRect/>
            </a:stretch>
          </p:blipFill>
          <p:spPr>
            <a:xfrm>
              <a:off x="243840" y="3046475"/>
              <a:ext cx="5366004" cy="2214372"/>
            </a:xfrm>
            <a:prstGeom prst="rect">
              <a:avLst/>
            </a:prstGeom>
          </p:spPr>
        </p:pic>
      </p:grpSp>
      <p:sp>
        <p:nvSpPr>
          <p:cNvPr id="7" name="object 7"/>
          <p:cNvSpPr txBox="1">
            <a:spLocks noGrp="1"/>
          </p:cNvSpPr>
          <p:nvPr>
            <p:ph type="ctrTitle"/>
          </p:nvPr>
        </p:nvSpPr>
        <p:spPr>
          <a:prstGeom prst="rect"/>
        </p:spPr>
        <p:txBody>
          <a:bodyPr wrap="square" lIns="0" tIns="13335" rIns="0" bIns="0" rtlCol="0" vert="horz">
            <a:spAutoFit/>
          </a:bodyPr>
          <a:lstStyle/>
          <a:p>
            <a:pPr marL="12700" marR="5080">
              <a:lnSpc>
                <a:spcPct val="100000"/>
              </a:lnSpc>
              <a:spcBef>
                <a:spcPts val="105"/>
              </a:spcBef>
            </a:pPr>
            <a:r>
              <a:rPr dirty="0" sz="8000" spc="-15">
                <a:solidFill>
                  <a:srgbClr val="92D050"/>
                </a:solidFill>
              </a:rPr>
              <a:t>簡報結束敬請指教</a:t>
            </a:r>
            <a:endParaRPr sz="8000"/>
          </a:p>
        </p:txBody>
      </p:sp>
      <p:sp>
        <p:nvSpPr>
          <p:cNvPr id="8" name="object 8" descr=""/>
          <p:cNvSpPr txBox="1"/>
          <p:nvPr/>
        </p:nvSpPr>
        <p:spPr>
          <a:xfrm>
            <a:off x="1512569" y="4890261"/>
            <a:ext cx="2617470" cy="299720"/>
          </a:xfrm>
          <a:prstGeom prst="rect">
            <a:avLst/>
          </a:prstGeom>
        </p:spPr>
        <p:txBody>
          <a:bodyPr wrap="square" lIns="0" tIns="12700" rIns="0" bIns="0" rtlCol="0" vert="horz">
            <a:spAutoFit/>
          </a:bodyPr>
          <a:lstStyle/>
          <a:p>
            <a:pPr marL="12700">
              <a:lnSpc>
                <a:spcPct val="100000"/>
              </a:lnSpc>
              <a:spcBef>
                <a:spcPts val="100"/>
              </a:spcBef>
            </a:pPr>
            <a:r>
              <a:rPr dirty="0" sz="1800" spc="110" b="1">
                <a:solidFill>
                  <a:srgbClr val="7E7E7E"/>
                </a:solidFill>
                <a:latin typeface="Microsoft JhengHei"/>
                <a:cs typeface="Microsoft JhengHei"/>
              </a:rPr>
              <a:t>減碳專線</a:t>
            </a:r>
            <a:r>
              <a:rPr dirty="0" sz="1800" spc="-20" b="1">
                <a:solidFill>
                  <a:srgbClr val="7E7E7E"/>
                </a:solidFill>
                <a:latin typeface="Microsoft JhengHei"/>
                <a:cs typeface="Microsoft JhengHei"/>
              </a:rPr>
              <a:t>(02)2322-2050</a:t>
            </a:r>
            <a:endParaRPr sz="1800">
              <a:latin typeface="Microsoft JhengHei"/>
              <a:cs typeface="Microsoft JhengHei"/>
            </a:endParaRPr>
          </a:p>
        </p:txBody>
      </p:sp>
      <p:pic>
        <p:nvPicPr>
          <p:cNvPr id="9" name="object 9" descr=""/>
          <p:cNvPicPr/>
          <p:nvPr/>
        </p:nvPicPr>
        <p:blipFill>
          <a:blip r:embed="rId5" cstate="print"/>
          <a:stretch>
            <a:fillRect/>
          </a:stretch>
        </p:blipFill>
        <p:spPr>
          <a:xfrm>
            <a:off x="982980" y="4820411"/>
            <a:ext cx="464819" cy="452628"/>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Application>Microsoft Office PowerPoint</Application>
  <PresentationFormat>On-screen Show (4:3)</PresentationFormat>
  <ScaleCrop>false</ScaleCrop>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ciachu@cier.edu.tw</dc:creator>
  <dc:title>如何參與自願減量專案</dc:title>
  <dcterms:created xsi:type="dcterms:W3CDTF">2024-07-17T07:14:18Z</dcterms:created>
  <dcterms:modified xsi:type="dcterms:W3CDTF">2024-07-17T07:14:18Z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2024-04-08T00:00:00Z</vt:filetime>
  </property>
  <property fmtid="{D5CDD505-2E9C-101B-9397-08002B2CF9AE}" pid="3" name="Creator">
    <vt:lpwstr>Microsoft® PowerPoint® LTSC</vt:lpwstr>
  </property>
  <property fmtid="{D5CDD505-2E9C-101B-9397-08002B2CF9AE}" pid="4" name="LastSaved">
    <vt:filetime>2024-07-17T00:00:00Z</vt:filetime>
  </property>
  <property fmtid="{D5CDD505-2E9C-101B-9397-08002B2CF9AE}" pid="5" name="Producer">
    <vt:lpwstr>Microsoft® PowerPoint® LTSC</vt:lpwstr>
  </property>
</Properties>
</file>