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2"/>
  </p:notesMasterIdLst>
  <p:handoutMasterIdLst>
    <p:handoutMasterId r:id="rId23"/>
  </p:handoutMasterIdLst>
  <p:sldIdLst>
    <p:sldId id="311" r:id="rId4"/>
    <p:sldId id="312" r:id="rId5"/>
    <p:sldId id="313" r:id="rId6"/>
    <p:sldId id="314" r:id="rId7"/>
    <p:sldId id="315" r:id="rId8"/>
    <p:sldId id="316" r:id="rId9"/>
    <p:sldId id="317" r:id="rId10"/>
    <p:sldId id="318" r:id="rId11"/>
    <p:sldId id="331" r:id="rId12"/>
    <p:sldId id="319" r:id="rId13"/>
    <p:sldId id="321" r:id="rId14"/>
    <p:sldId id="327" r:id="rId15"/>
    <p:sldId id="324" r:id="rId16"/>
    <p:sldId id="325" r:id="rId17"/>
    <p:sldId id="326" r:id="rId18"/>
    <p:sldId id="328" r:id="rId19"/>
    <p:sldId id="329" r:id="rId20"/>
    <p:sldId id="330" r:id="rId21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CC"/>
    <a:srgbClr val="E9F8E4"/>
    <a:srgbClr val="1F5D95"/>
    <a:srgbClr val="3488D4"/>
    <a:srgbClr val="0000FF"/>
    <a:srgbClr val="FBE3D6"/>
    <a:srgbClr val="EDE668"/>
    <a:srgbClr val="FFFF00"/>
    <a:srgbClr val="E0AD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淺色樣式 2 - 輔色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E9639D4-E3E2-4D34-9284-5A2195B3D0D7}" styleName="淺色樣式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2DE63D5-997A-4646-A377-4702673A728D}" styleName="淺色樣式 2 - 輔色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1176" autoAdjust="0"/>
  </p:normalViewPr>
  <p:slideViewPr>
    <p:cSldViewPr snapToGrid="0">
      <p:cViewPr varScale="1">
        <p:scale>
          <a:sx n="61" d="100"/>
          <a:sy n="61" d="100"/>
        </p:scale>
        <p:origin x="812" y="5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27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D87C2CB5-8B94-08DD-66FD-EE95F79966C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65D0DC89-0796-159D-AD2D-7FCB8D80217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B4067A-715D-4F92-A78A-12DB7E3C5917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C7322B39-7F24-4BC2-CA8E-6EBE53067D2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322823A8-F5E9-D39C-1221-CE36CAD6C4A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396FB5-B124-4F88-8E62-907B4BB86BF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724089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9C8F6F-E878-4DB9-993C-8DCAAA7D5BC3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991F03-456C-4B38-AA39-CBD2A35C53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365555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C6A7C6A-958F-CFC9-44EB-3DAAFEF668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D62B6F48-5EC2-D8B0-0CE5-CC41C41C85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6A77533-9736-2127-4545-05C4F585A2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18BFC02-7A21-40E4-923E-3C1ABE689485}" type="datetime1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CF1ECB0-0E06-F0B5-6AE3-6F467E622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D2B32EF-CAAA-47DA-6480-D8CB33777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0941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圖片 12" descr="一張含有 行, 圖表, 螢幕擷取畫面 的圖片&#10;&#10;自動產生的描述">
            <a:extLst>
              <a:ext uri="{FF2B5EF4-FFF2-40B4-BE49-F238E27FC236}">
                <a16:creationId xmlns:a16="http://schemas.microsoft.com/office/drawing/2014/main" id="{EB48A221-8BF2-3784-D904-F9ED42D590A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075" y="5337659"/>
            <a:ext cx="2971800" cy="1520341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9BD44E4C-0055-4C50-9E20-002A973FB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F6504F9-1967-F5F4-6556-6C3AF5C2D0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6F8035D-39FB-FDC2-366A-E7FF3AA510A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3A98E4D-7746-4278-9281-D610D61A6015}" type="datetime1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A4B852A-899D-4CE1-2097-8E282E169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8A510A07-7A01-0B4E-9005-4F3BCD529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12" name="圖片 11" descr="一張含有 行, 圖表, 螢幕擷取畫面 的圖片&#10;&#10;自動產生的描述">
            <a:extLst>
              <a:ext uri="{FF2B5EF4-FFF2-40B4-BE49-F238E27FC236}">
                <a16:creationId xmlns:a16="http://schemas.microsoft.com/office/drawing/2014/main" id="{B8D7B565-6CEC-7081-6A26-BF5D345B1D7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372"/>
          <a:stretch/>
        </p:blipFill>
        <p:spPr>
          <a:xfrm>
            <a:off x="238125" y="5337659"/>
            <a:ext cx="8820149" cy="1520341"/>
          </a:xfrm>
          <a:prstGeom prst="rect">
            <a:avLst/>
          </a:prstGeom>
        </p:spPr>
      </p:pic>
      <p:pic>
        <p:nvPicPr>
          <p:cNvPr id="19" name="圖片 18" descr="一張含有 螢幕擷取畫面 的圖片&#10;&#10;自動產生的描述">
            <a:extLst>
              <a:ext uri="{FF2B5EF4-FFF2-40B4-BE49-F238E27FC236}">
                <a16:creationId xmlns:a16="http://schemas.microsoft.com/office/drawing/2014/main" id="{4DD98BE3-22C7-A130-3EA2-20A01E68C13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09702" y="365126"/>
            <a:ext cx="3547902" cy="882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002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CD55F9C-ED1B-2285-C51F-AC7A5EA11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45187FC-9157-475A-5120-8E826A5F75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3166A79-A592-3DE6-574B-F5A815F433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4EBD7AC-FA69-4C7D-9B66-64BE5765CFBF}" type="datetime1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FB912BC-0403-79F6-383E-05B5406D8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FF7210E-493F-0B76-1317-B763643A5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-149469" y="6547704"/>
            <a:ext cx="823546" cy="365125"/>
          </a:xfrm>
        </p:spPr>
        <p:txBody>
          <a:bodyPr/>
          <a:lstStyle/>
          <a:p>
            <a:fld id="{AB8A71F1-542B-4DA1-B067-ACD30A730A77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8" name="圖片 7" descr="一張含有 螢幕擷取畫面 的圖片&#10;&#10;自動產生的描述">
            <a:extLst>
              <a:ext uri="{FF2B5EF4-FFF2-40B4-BE49-F238E27FC236}">
                <a16:creationId xmlns:a16="http://schemas.microsoft.com/office/drawing/2014/main" id="{87439D99-6F63-538B-56D3-7907300F6CC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6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9738"/>
            <a:ext cx="11466883" cy="261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553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339E1ED-100C-A2F9-5A4B-A26EDEFA7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CA6C98A-90CA-9D60-4C0A-EC81D4241D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143C0A26-8C9F-B19C-4699-125D4D9621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3E9A3F8-8C20-D7FF-A63D-996F4BE411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313184-753A-422C-8D39-A98DB5ACBF2F}" type="datetime1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A2AC5D31-19A8-21E7-5645-E113B8DEF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60E6100E-DBA6-F020-47C6-1E5464489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8763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A23C033-3CBE-46EC-2A24-CE9FBE2DD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B2E17E3-68FC-3368-3176-CA07D23B4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140C5C3-7FD2-2D88-6400-57E6B0D46E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7BB1E1E1-888A-063F-6F30-19F07F6EBE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AECF5726-F0BD-22AA-3481-144BB13A32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3D6A3159-48C0-9BEC-23E6-DBBC7CFC64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687C783-7D37-44BA-9A36-41C89B70ED8F}" type="datetime1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8B80B1C7-C03A-FA8D-8FEF-4904E5508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C872BED7-794D-EDFF-E9FF-C5AFDB9A4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0995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4F22A91-63DF-2A1A-4099-A5866D058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9CFFD38A-D14C-6FBF-3052-FC855E68641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943C068-D1B3-4D0B-99C2-82470BF9F3DF}" type="datetime1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ED725094-CDFA-EB80-04F7-AB2B2C589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 dirty="0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C28C26C8-7879-39B8-EDB3-32521A3EE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9264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A83D9E88-0773-C0B9-2CAF-728E342B9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D2EFA291-F8B4-8F28-3BC8-A89295601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0445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85A9309-587C-33F8-2743-5ADA94D097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096DD75-E4F2-3A85-C56D-C954D43E93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495AF1F0-0477-D1BD-D987-9994C330A5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485B6FC-7B16-022E-A111-8700BC6C235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DE58115-FBF7-43F7-B108-F25A264A28E0}" type="datetime1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44FE9AAF-BAC1-7387-B689-1695BFF55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C1C2BF5B-333F-1D16-D6EA-4D001424C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6533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AFB4CD-3D28-B97A-3C86-FCABCF080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5F7ADF55-5D67-631B-6EDE-4856BD9344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41FBFE13-8598-5CEA-7ED0-FEB2398154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BF5800F-E935-86B3-3410-69E2EE9076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001750C-FE91-43B8-89A1-8CB12757A1CC}" type="datetime1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54F5E615-9DF6-2229-875C-014330EA9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BF07498B-85E0-886C-3015-78B5A0E68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8450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CC3A281-C1CA-362A-4628-645FFCAF2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13E3AD09-C2B4-8F60-CD0B-92A1D19EE1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FDE8F48-AA90-CDAE-E4DF-C74653169F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EC6B709-DB50-4AD1-A379-5C9362EAE74E}" type="datetime1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478A522-A4D7-C8EA-89E1-AA64AF7A8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C5AC171-1BCA-9E62-7753-7F7807ACB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1296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89C7CC26-84D9-B19D-62C3-C65DCD49B5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C2480550-2E7D-9309-44AC-63D3901990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27BE6C1-BFB8-80DF-62C9-81BAB2807C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C19CEB3-7E78-44F0-AD8C-43ADF112A392}" type="datetime1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0B3C486-2A72-98F4-6242-02B29DF11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DD4D29F-7FB3-7D5B-6BBB-FE69B2F25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9964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74A1DACD-4CD4-5EEE-A9DE-D0A3557899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4" name="平行四邊形 3">
            <a:extLst>
              <a:ext uri="{FF2B5EF4-FFF2-40B4-BE49-F238E27FC236}">
                <a16:creationId xmlns:a16="http://schemas.microsoft.com/office/drawing/2014/main" id="{69162DF6-D7B7-BB49-65B4-704ED730B666}"/>
              </a:ext>
            </a:extLst>
          </p:cNvPr>
          <p:cNvSpPr/>
          <p:nvPr userDrawn="1"/>
        </p:nvSpPr>
        <p:spPr>
          <a:xfrm flipH="1">
            <a:off x="1691495" y="-1"/>
            <a:ext cx="12000554" cy="6858001"/>
          </a:xfrm>
          <a:prstGeom prst="parallelogram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5C79A191-54B5-D344-3C8F-1EB2E2146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668591" cy="6581052"/>
          </a:xfrm>
          <a:prstGeom prst="rect">
            <a:avLst/>
          </a:prstGeom>
        </p:spPr>
      </p:pic>
      <p:sp>
        <p:nvSpPr>
          <p:cNvPr id="7" name="平行四邊形 6">
            <a:extLst>
              <a:ext uri="{FF2B5EF4-FFF2-40B4-BE49-F238E27FC236}">
                <a16:creationId xmlns:a16="http://schemas.microsoft.com/office/drawing/2014/main" id="{340DF8FD-60ED-9D9F-68FF-A0D7ECC3B01D}"/>
              </a:ext>
            </a:extLst>
          </p:cNvPr>
          <p:cNvSpPr/>
          <p:nvPr/>
        </p:nvSpPr>
        <p:spPr>
          <a:xfrm flipH="1">
            <a:off x="1691495" y="-2"/>
            <a:ext cx="12000554" cy="6858001"/>
          </a:xfrm>
          <a:prstGeom prst="parallelogram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101431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B204976-B226-7419-0F41-E9A80B805A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396FA3B0-5E69-779F-7AFD-B4329274F2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453B348-8020-CCFB-1ADB-76A7299F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AB6D6C-873D-488F-9F2A-127DEBA892AC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8BB6CFF-BEB2-650E-78D3-A60E5D1CE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D0C7BCD-1D3C-E93D-FCF7-0EB1B8F4E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1071476-394F-46A2-90B0-2C1567D0B77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94869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6FEDABE-2049-C1E2-B677-B8C7814EE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C28FF66-BCF5-58A1-BB3A-444215B6A4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4B6A015-A95B-B6A5-A46E-1F77B83205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AB6D6C-873D-488F-9F2A-127DEBA892AC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AEF68D0-2254-1817-779E-EFB1DA178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1BC1E12-32B8-B002-A261-EC45B4086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1071476-394F-46A2-90B0-2C1567D0B77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45931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CE7458C-E23A-6ED6-A201-042CA4C6E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89BD55B-5305-EC5A-FDF0-0D891214A3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F2719F3-3BED-45CF-4A78-CB5ACF17425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AB6D6C-873D-488F-9F2A-127DEBA892AC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1CF8BD6-E9CC-9A71-5084-ADD97E4FC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9EBD620-E6FC-DF5E-1B59-1ED003B05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1071476-394F-46A2-90B0-2C1567D0B77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74442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8E38872-9EAE-60FF-7175-E0AA14A69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3FDE163-B9BC-F955-2CD3-880861994D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3F78CE67-82ED-23D8-1BEC-104F86D483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ADF28BA-2C92-9D51-D9AB-F7C399DD1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AB6D6C-873D-488F-9F2A-127DEBA892AC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E49EDDF2-6103-41FF-6D8F-28BA49D58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75C969BB-DDD6-F870-23C8-85C9480AE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1071476-394F-46A2-90B0-2C1567D0B77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13208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4E1F771-030E-96C3-C788-C4FCC7504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56A2B95-AADB-5F28-6448-3C6917FD28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CD88D631-BABA-86E3-45AB-70DA317D62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701FE8D0-1E24-8134-5E19-5643B8DC8B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265A1896-5A2D-80B2-929F-9095817C79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C884A461-6C47-7E07-C560-57F5F976AAC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AB6D6C-873D-488F-9F2A-127DEBA892AC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62D033D8-4037-DD89-028C-B9BD466C6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F1AD7047-A62E-28A7-29EE-6A028DD4C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1071476-394F-46A2-90B0-2C1567D0B77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12786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E79893B-0F4C-98AA-C877-CF90BB0F2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FF3AE75-AA46-DE3E-0701-6A239AA75D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AB6D6C-873D-488F-9F2A-127DEBA892AC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EAB54428-9BB6-DFA7-2A95-907C253813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972D9E0C-C826-259A-B878-8FA657DA5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1071476-394F-46A2-90B0-2C1567D0B77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63942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40855ED4-8637-0E32-7F3E-CA94C436F1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AB6D6C-873D-488F-9F2A-127DEBA892AC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05A3F56F-D858-5F0A-4EBA-8CB8124AA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E01C105-247B-31F0-2F8A-ED57EB836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1071476-394F-46A2-90B0-2C1567D0B77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08294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9102474-43C1-036E-5F1A-A8E796D6DB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847C393-98D9-6D7E-C612-62F8F0CCA0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50465E2D-3EDE-EEA1-CDE6-A41FB54DAE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D1DBEA19-AB10-41D4-92F5-26D4B1B2A6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AB6D6C-873D-488F-9F2A-127DEBA892AC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E96694FA-814D-374A-B7C9-D8B55C44B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F399B3F-99A5-225A-47A3-7BA9014A9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1071476-394F-46A2-90B0-2C1567D0B77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10303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13289F4-A57A-35E1-0438-3A55AB227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D9C702B0-9D5B-19A5-513B-36784811A5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60717292-F583-8BD3-DD74-38BD693EA6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1E6B76D-2811-D41F-D01B-F0F739AD96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AB6D6C-873D-488F-9F2A-127DEBA892AC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878DC1A9-C0BA-E3E0-A8FC-90190F71F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7A28D424-8E03-A64E-2C18-105381CC8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1071476-394F-46A2-90B0-2C1567D0B77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76148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E6A6A37-F7AB-C5CE-1904-45A22EEDF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1A1CD06B-092C-EE49-6D20-A43006DFA4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1056D0E-9EEA-1CEB-C733-4067FC2A53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AB6D6C-873D-488F-9F2A-127DEBA892AC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273CD92-CE1D-6BF6-9EC0-77D988FC3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E59F4BC-477B-7BC7-620B-79EF5ABBA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1071476-394F-46A2-90B0-2C1567D0B77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8072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61CA6492-016D-F117-EA9E-67C673289F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C557D08-0580-5CB0-59E9-FD8407755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CC3F651-4482-D707-DD59-C90795668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AB6D6C-873D-488F-9F2A-127DEBA892AC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FCBEEDA-0648-C4BB-DF1D-FEEB13312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CCFC151-3609-7310-C838-25193F1E4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1071476-394F-46A2-90B0-2C1567D0B77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22245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74A1DACD-4CD4-5EEE-A9DE-D0A3557899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4" name="平行四邊形 3">
            <a:extLst>
              <a:ext uri="{FF2B5EF4-FFF2-40B4-BE49-F238E27FC236}">
                <a16:creationId xmlns:a16="http://schemas.microsoft.com/office/drawing/2014/main" id="{69162DF6-D7B7-BB49-65B4-704ED730B666}"/>
              </a:ext>
            </a:extLst>
          </p:cNvPr>
          <p:cNvSpPr/>
          <p:nvPr userDrawn="1"/>
        </p:nvSpPr>
        <p:spPr>
          <a:xfrm flipH="1">
            <a:off x="1691495" y="-1"/>
            <a:ext cx="12000554" cy="6858001"/>
          </a:xfrm>
          <a:prstGeom prst="parallelogram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grpSp>
        <p:nvGrpSpPr>
          <p:cNvPr id="5" name="群組 4">
            <a:extLst>
              <a:ext uri="{FF2B5EF4-FFF2-40B4-BE49-F238E27FC236}">
                <a16:creationId xmlns:a16="http://schemas.microsoft.com/office/drawing/2014/main" id="{CFA5ABDE-161B-BC8E-8569-9C062280FFF7}"/>
              </a:ext>
            </a:extLst>
          </p:cNvPr>
          <p:cNvGrpSpPr/>
          <p:nvPr userDrawn="1"/>
        </p:nvGrpSpPr>
        <p:grpSpPr>
          <a:xfrm>
            <a:off x="-95154" y="-1"/>
            <a:ext cx="13787203" cy="6858001"/>
            <a:chOff x="-95154" y="-1"/>
            <a:chExt cx="13787203" cy="6858001"/>
          </a:xfrm>
        </p:grpSpPr>
        <p:pic>
          <p:nvPicPr>
            <p:cNvPr id="6" name="圖片 5">
              <a:extLst>
                <a:ext uri="{FF2B5EF4-FFF2-40B4-BE49-F238E27FC236}">
                  <a16:creationId xmlns:a16="http://schemas.microsoft.com/office/drawing/2014/main" id="{5C79A191-54B5-D344-3C8F-1EB2E214670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0800000">
              <a:off x="-95154" y="-1"/>
              <a:ext cx="11141428" cy="6581052"/>
            </a:xfrm>
            <a:prstGeom prst="rect">
              <a:avLst/>
            </a:prstGeom>
          </p:spPr>
        </p:pic>
        <p:sp>
          <p:nvSpPr>
            <p:cNvPr id="7" name="平行四邊形 6">
              <a:extLst>
                <a:ext uri="{FF2B5EF4-FFF2-40B4-BE49-F238E27FC236}">
                  <a16:creationId xmlns:a16="http://schemas.microsoft.com/office/drawing/2014/main" id="{340DF8FD-60ED-9D9F-68FF-A0D7ECC3B01D}"/>
                </a:ext>
              </a:extLst>
            </p:cNvPr>
            <p:cNvSpPr/>
            <p:nvPr/>
          </p:nvSpPr>
          <p:spPr>
            <a:xfrm flipH="1">
              <a:off x="1691495" y="-1"/>
              <a:ext cx="12000554" cy="6858001"/>
            </a:xfrm>
            <a:prstGeom prst="parallelogram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9945754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1DE4602-E6B7-A5C8-8C40-FD77B29125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9300162C-C269-1A4B-FF4B-50E42662DB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471FB43-A583-5D17-01FD-CE98EE0F8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C7C72C7-75AC-41CE-B745-8C7510FC7B74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1A349D7-0734-C02B-E618-DB995FA24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1842903-7FBA-0EB6-D21C-D933EC4EB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A7038-7630-4C73-A96E-B6C4F82601B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09743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73D031C-43BF-E00F-00C6-7F0CF6A4D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E7E2BB1-090A-94A5-6904-69BF64DB16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D4909E8-E5EA-147A-2533-4E09A08750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C7C72C7-75AC-41CE-B745-8C7510FC7B74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7E55708-785D-A1B7-BCE0-AEBD3596F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7457A7F-BDA0-2707-F641-2C6DB00A1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A7038-7630-4C73-A96E-B6C4F82601B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98083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7768A57-3F58-90F1-5AD3-C54928DC71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449975E-96A0-5288-83BA-B39928A652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22EFFD1-7D42-0BB9-7997-C342B01FAD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C7C72C7-75AC-41CE-B745-8C7510FC7B74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BFA394CC-D3F4-5877-A2F4-366966179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71CED69-7735-3FCB-33DD-E05CAB375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A7038-7630-4C73-A96E-B6C4F82601B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53006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5DD417E-0C37-31F0-F3BB-8865E69FA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132CD5B-FAE4-AE42-63C1-E4B67BC692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4868CB1C-9C68-CC68-7E03-87021E8D69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463545C7-66C4-10A6-3E2A-2413403388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C7C72C7-75AC-41CE-B745-8C7510FC7B74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E67F31B3-F2A9-F27F-4756-778A41E39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C2ED3CE0-3611-D2E7-74CE-B7D05A9D4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A7038-7630-4C73-A96E-B6C4F82601B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75797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86B46F8-EC86-086E-75C8-466E10957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31173890-5B0D-5EE8-3136-C20EA68794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3421751-4D64-EA32-9223-1A7AB3C109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19F53F0C-0D73-EC0C-940D-86631A3B8F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89B60C4D-00DC-F67B-5480-2C63F3CAD7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39BBFA08-CDC4-3201-ADC4-92848896762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C7C72C7-75AC-41CE-B745-8C7510FC7B74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F872984B-CFC5-D738-3BCA-B9B623999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EB883D1E-2196-09C1-D07D-B9175FEBA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A7038-7630-4C73-A96E-B6C4F82601B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974915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FFD0871-B715-A737-B19A-E946D2390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6DE891DB-E830-3D8C-8082-D4694F0CE21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C7C72C7-75AC-41CE-B745-8C7510FC7B74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953D8563-2893-0384-D23E-B3BB0FD78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C077AFED-A3C3-8295-5EE0-2C4AB0CC3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A7038-7630-4C73-A96E-B6C4F82601B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099459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1C4D2F2D-53D8-A6E4-A8BE-AFA0B7AC18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C7C72C7-75AC-41CE-B745-8C7510FC7B74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5BC07935-06F8-0816-91F7-4FEE78AC4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89A0F137-13B8-90D6-2ED7-6C0339FA8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A7038-7630-4C73-A96E-B6C4F82601B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933086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BAA96A6-B2CE-7590-710E-47CEE8451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E5BA1F9-7237-84E3-4786-CA0928C97F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83C299C9-7345-8BA7-A275-AE2CB24CFC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2969DF2-CE77-4C64-C500-8E41DDBF40E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C7C72C7-75AC-41CE-B745-8C7510FC7B74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7E676135-D1D5-6884-1951-D912E3CB3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AEBE25C5-9FA1-97A3-BBA3-0BD0C7744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A7038-7630-4C73-A96E-B6C4F82601B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885485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5F75A1D-5E25-1205-774A-9A3413D51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F52C4319-C104-4D1E-E0DE-86D9349981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486B33DE-D3F8-4A9A-56E7-639CBF58ED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A62A4F7-95BA-CE29-AAAE-A826B3CFDF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C7C72C7-75AC-41CE-B745-8C7510FC7B74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5330C040-14C1-AC51-58CB-5DC63B31F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F116CDB-EC81-3C12-82C4-72164EAAC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A7038-7630-4C73-A96E-B6C4F82601B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86648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B6AF192-8420-EFEC-F485-74DF54CC8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567FD4DC-E824-617D-059A-CDBA1D1886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8666F13-E8D7-2CD9-2CE5-E6D5E213365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C7C72C7-75AC-41CE-B745-8C7510FC7B74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5AA2D6D-7B1B-F88E-A69B-569A9E994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D2CDD7A-49EE-BF21-4BF5-7C7BF5B08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A7038-7630-4C73-A96E-B6C4F82601B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9168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7DD9D995-2DAB-DAF0-B266-56057CB766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B83716B-C2B9-2C5D-24E4-EF1F5C23D2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B2FA717-1645-07FE-20A6-C1986E65C4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C7C72C7-75AC-41CE-B745-8C7510FC7B74}" type="datetimeFigureOut">
              <a:rPr lang="zh-TW" altLang="en-US" smtClean="0"/>
              <a:t>2025/1/8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63A72FA-B757-F379-AC2B-A2B0341AE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187CBE7-9070-9FB1-44C9-E70875E4A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1A7038-7630-4C73-A96E-B6C4F82601B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4885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B848DAB3-5FC7-E50D-AF7B-95C01190D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3EF91C3-6677-4ADE-E962-C10EE10B14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grpSp>
        <p:nvGrpSpPr>
          <p:cNvPr id="7" name="群組 6">
            <a:extLst>
              <a:ext uri="{FF2B5EF4-FFF2-40B4-BE49-F238E27FC236}">
                <a16:creationId xmlns:a16="http://schemas.microsoft.com/office/drawing/2014/main" id="{B4CBC8B9-9635-134D-BEF2-7A3D38C8CB50}"/>
              </a:ext>
            </a:extLst>
          </p:cNvPr>
          <p:cNvGrpSpPr/>
          <p:nvPr userDrawn="1"/>
        </p:nvGrpSpPr>
        <p:grpSpPr>
          <a:xfrm>
            <a:off x="0" y="6580534"/>
            <a:ext cx="12192000" cy="286893"/>
            <a:chOff x="0" y="6580534"/>
            <a:chExt cx="12192000" cy="286893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B269AD84-FCFD-209E-E472-86F718F211F6}"/>
                </a:ext>
              </a:extLst>
            </p:cNvPr>
            <p:cNvSpPr/>
            <p:nvPr/>
          </p:nvSpPr>
          <p:spPr>
            <a:xfrm>
              <a:off x="0" y="6589960"/>
              <a:ext cx="5269584" cy="27746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pic>
          <p:nvPicPr>
            <p:cNvPr id="9" name="圖片 8" descr="一張含有 螢幕擷取畫面, 圖形, 行, 平面設計 的圖片&#10;&#10;自動產生的描述">
              <a:extLst>
                <a:ext uri="{FF2B5EF4-FFF2-40B4-BE49-F238E27FC236}">
                  <a16:creationId xmlns:a16="http://schemas.microsoft.com/office/drawing/2014/main" id="{237AF24C-CB3B-5C22-8CD5-6BEA46D29D1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>
              <a:alphaModFix amt="6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656" t="-9" r="22449" b="94641"/>
            <a:stretch/>
          </p:blipFill>
          <p:spPr>
            <a:xfrm rot="10800000">
              <a:off x="5133975" y="6580534"/>
              <a:ext cx="7058025" cy="277466"/>
            </a:xfrm>
            <a:prstGeom prst="rect">
              <a:avLst/>
            </a:prstGeom>
          </p:spPr>
        </p:pic>
        <p:cxnSp>
          <p:nvCxnSpPr>
            <p:cNvPr id="10" name="直線接點 9">
              <a:extLst>
                <a:ext uri="{FF2B5EF4-FFF2-40B4-BE49-F238E27FC236}">
                  <a16:creationId xmlns:a16="http://schemas.microsoft.com/office/drawing/2014/main" id="{E7DE00E4-7DB5-9EB4-82F0-49E0A5D67BFC}"/>
                </a:ext>
              </a:extLst>
            </p:cNvPr>
            <p:cNvCxnSpPr>
              <a:cxnSpLocks/>
            </p:cNvCxnSpPr>
            <p:nvPr/>
          </p:nvCxnSpPr>
          <p:spPr>
            <a:xfrm>
              <a:off x="820132" y="6665376"/>
              <a:ext cx="0" cy="121924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05F251F-4848-048D-88AA-DD0221F405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5605" y="6543775"/>
            <a:ext cx="4689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B8A71F1-542B-4DA1-B067-ACD30A730A7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11" name="圖片 10" descr="一張含有 螢幕擷取畫面 的圖片&#10;&#10;自動產生的描述">
            <a:extLst>
              <a:ext uri="{FF2B5EF4-FFF2-40B4-BE49-F238E27FC236}">
                <a16:creationId xmlns:a16="http://schemas.microsoft.com/office/drawing/2014/main" id="{F4589928-5DE1-1291-66E6-D22A64185A7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375"/>
          <a:stretch/>
        </p:blipFill>
        <p:spPr>
          <a:xfrm>
            <a:off x="0" y="365126"/>
            <a:ext cx="838200" cy="882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731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84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2697536D-00BE-5E72-4424-EC76E5042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317722C-D33D-16BD-82D8-77B0A1F95F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pic>
        <p:nvPicPr>
          <p:cNvPr id="7" name="圖片 6" descr="一張含有 螢幕擷取畫面 的圖片&#10;&#10;自動產生的描述">
            <a:extLst>
              <a:ext uri="{FF2B5EF4-FFF2-40B4-BE49-F238E27FC236}">
                <a16:creationId xmlns:a16="http://schemas.microsoft.com/office/drawing/2014/main" id="{B3FDE974-A52E-27FD-54E9-F0974067D4B1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alphaModFix amt="6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9738"/>
            <a:ext cx="11466883" cy="2613025"/>
          </a:xfrm>
          <a:prstGeom prst="rect">
            <a:avLst/>
          </a:prstGeom>
        </p:spPr>
      </p:pic>
      <p:grpSp>
        <p:nvGrpSpPr>
          <p:cNvPr id="8" name="群組 7">
            <a:extLst>
              <a:ext uri="{FF2B5EF4-FFF2-40B4-BE49-F238E27FC236}">
                <a16:creationId xmlns:a16="http://schemas.microsoft.com/office/drawing/2014/main" id="{5A792FA6-D92D-0E5B-3527-850A4CED9CB3}"/>
              </a:ext>
            </a:extLst>
          </p:cNvPr>
          <p:cNvGrpSpPr/>
          <p:nvPr userDrawn="1"/>
        </p:nvGrpSpPr>
        <p:grpSpPr>
          <a:xfrm>
            <a:off x="0" y="6580534"/>
            <a:ext cx="12192000" cy="286893"/>
            <a:chOff x="0" y="6580534"/>
            <a:chExt cx="12192000" cy="286893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895CB889-BE70-2610-32EF-6F7A045A9FAB}"/>
                </a:ext>
              </a:extLst>
            </p:cNvPr>
            <p:cNvSpPr/>
            <p:nvPr/>
          </p:nvSpPr>
          <p:spPr>
            <a:xfrm>
              <a:off x="0" y="6589960"/>
              <a:ext cx="5269584" cy="27746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pic>
          <p:nvPicPr>
            <p:cNvPr id="10" name="圖片 9" descr="一張含有 螢幕擷取畫面, 圖形, 行, 平面設計 的圖片&#10;&#10;自動產生的描述">
              <a:extLst>
                <a:ext uri="{FF2B5EF4-FFF2-40B4-BE49-F238E27FC236}">
                  <a16:creationId xmlns:a16="http://schemas.microsoft.com/office/drawing/2014/main" id="{1C721F7E-463D-9E91-E60D-26AAE52F10F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>
              <a:alphaModFix amt="6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656" t="-9" r="22449" b="94641"/>
            <a:stretch/>
          </p:blipFill>
          <p:spPr>
            <a:xfrm rot="10800000">
              <a:off x="5133975" y="6580534"/>
              <a:ext cx="7058025" cy="277466"/>
            </a:xfrm>
            <a:prstGeom prst="rect">
              <a:avLst/>
            </a:prstGeom>
          </p:spPr>
        </p:pic>
        <p:cxnSp>
          <p:nvCxnSpPr>
            <p:cNvPr id="11" name="直線接點 10">
              <a:extLst>
                <a:ext uri="{FF2B5EF4-FFF2-40B4-BE49-F238E27FC236}">
                  <a16:creationId xmlns:a16="http://schemas.microsoft.com/office/drawing/2014/main" id="{AB2CA4B9-8A41-6EBE-CA70-E15D1261B2D5}"/>
                </a:ext>
              </a:extLst>
            </p:cNvPr>
            <p:cNvCxnSpPr>
              <a:cxnSpLocks/>
            </p:cNvCxnSpPr>
            <p:nvPr/>
          </p:nvCxnSpPr>
          <p:spPr>
            <a:xfrm>
              <a:off x="820132" y="6665376"/>
              <a:ext cx="0" cy="121924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投影片編號版面配置區 5">
            <a:extLst>
              <a:ext uri="{FF2B5EF4-FFF2-40B4-BE49-F238E27FC236}">
                <a16:creationId xmlns:a16="http://schemas.microsoft.com/office/drawing/2014/main" id="{50DFDABE-4C47-1CB1-238D-38C7BB02B6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5605" y="6543775"/>
            <a:ext cx="4689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B8A71F1-542B-4DA1-B067-ACD30A730A7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96652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8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89A49E78-B116-42FF-8EB5-C8CD75B53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7B88F2E-6A42-330F-011D-2D194FFEEE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grpSp>
        <p:nvGrpSpPr>
          <p:cNvPr id="7" name="群組 6">
            <a:extLst>
              <a:ext uri="{FF2B5EF4-FFF2-40B4-BE49-F238E27FC236}">
                <a16:creationId xmlns:a16="http://schemas.microsoft.com/office/drawing/2014/main" id="{6AB3D216-51D4-9D63-1FE6-640A0D8BA687}"/>
              </a:ext>
            </a:extLst>
          </p:cNvPr>
          <p:cNvGrpSpPr/>
          <p:nvPr userDrawn="1"/>
        </p:nvGrpSpPr>
        <p:grpSpPr>
          <a:xfrm>
            <a:off x="0" y="6580534"/>
            <a:ext cx="12192000" cy="286893"/>
            <a:chOff x="0" y="6580534"/>
            <a:chExt cx="12192000" cy="286893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D47087C0-6C0A-E211-1714-22A0BD2C70A3}"/>
                </a:ext>
              </a:extLst>
            </p:cNvPr>
            <p:cNvSpPr/>
            <p:nvPr/>
          </p:nvSpPr>
          <p:spPr>
            <a:xfrm>
              <a:off x="0" y="6589960"/>
              <a:ext cx="5269584" cy="27746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pic>
          <p:nvPicPr>
            <p:cNvPr id="9" name="圖片 8" descr="一張含有 螢幕擷取畫面, 圖形, 行, 平面設計 的圖片&#10;&#10;自動產生的描述">
              <a:extLst>
                <a:ext uri="{FF2B5EF4-FFF2-40B4-BE49-F238E27FC236}">
                  <a16:creationId xmlns:a16="http://schemas.microsoft.com/office/drawing/2014/main" id="{1DFEF9F7-3F0A-8F74-849F-F25FFA4430D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>
              <a:alphaModFix amt="6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656" t="-9" r="22449" b="94641"/>
            <a:stretch/>
          </p:blipFill>
          <p:spPr>
            <a:xfrm rot="10800000">
              <a:off x="5133975" y="6580534"/>
              <a:ext cx="7058025" cy="277466"/>
            </a:xfrm>
            <a:prstGeom prst="rect">
              <a:avLst/>
            </a:prstGeom>
          </p:spPr>
        </p:pic>
        <p:cxnSp>
          <p:nvCxnSpPr>
            <p:cNvPr id="10" name="直線接點 9">
              <a:extLst>
                <a:ext uri="{FF2B5EF4-FFF2-40B4-BE49-F238E27FC236}">
                  <a16:creationId xmlns:a16="http://schemas.microsoft.com/office/drawing/2014/main" id="{6A4B0323-BC01-C18F-761E-4A79BC451C2D}"/>
                </a:ext>
              </a:extLst>
            </p:cNvPr>
            <p:cNvCxnSpPr>
              <a:cxnSpLocks/>
            </p:cNvCxnSpPr>
            <p:nvPr/>
          </p:nvCxnSpPr>
          <p:spPr>
            <a:xfrm>
              <a:off x="820132" y="6665376"/>
              <a:ext cx="0" cy="121924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投影片編號版面配置區 5">
            <a:extLst>
              <a:ext uri="{FF2B5EF4-FFF2-40B4-BE49-F238E27FC236}">
                <a16:creationId xmlns:a16="http://schemas.microsoft.com/office/drawing/2014/main" id="{39B60584-4EDB-BDDD-E158-7B6518B2941F}"/>
              </a:ext>
            </a:extLst>
          </p:cNvPr>
          <p:cNvSpPr txBox="1">
            <a:spLocks/>
          </p:cNvSpPr>
          <p:nvPr userDrawn="1"/>
        </p:nvSpPr>
        <p:spPr>
          <a:xfrm>
            <a:off x="175605" y="6543775"/>
            <a:ext cx="4689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B8A71F1-542B-4DA1-B067-ACD30A730A7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40388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27857F4F-4DD2-C4BA-7236-2F728646004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pPr/>
              <a:t>1</a:t>
            </a:fld>
            <a:endParaRPr lang="zh-TW" altLang="en-US" dirty="0"/>
          </a:p>
        </p:txBody>
      </p:sp>
      <p:sp>
        <p:nvSpPr>
          <p:cNvPr id="3" name="標題 1">
            <a:extLst>
              <a:ext uri="{FF2B5EF4-FFF2-40B4-BE49-F238E27FC236}">
                <a16:creationId xmlns:a16="http://schemas.microsoft.com/office/drawing/2014/main" id="{A96AA865-F603-28B9-FEA9-575DA8EBAD2B}"/>
              </a:ext>
            </a:extLst>
          </p:cNvPr>
          <p:cNvSpPr txBox="1">
            <a:spLocks/>
          </p:cNvSpPr>
          <p:nvPr/>
        </p:nvSpPr>
        <p:spPr>
          <a:xfrm>
            <a:off x="1118567" y="1080079"/>
            <a:ext cx="10482146" cy="35589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zh-TW" altLang="en-US" sz="2400" b="1" dirty="0">
                <a:ln w="3175">
                  <a:noFill/>
                </a:ln>
                <a:solidFill>
                  <a:srgbClr val="0000FF"/>
                </a:solidFill>
                <a:latin typeface="Arial" panose="020B0604020202020204" pitchFamily="34" charset="0"/>
                <a:ea typeface="微軟正黑體" panose="020B0604030504040204" pitchFamily="34" charset="-120"/>
              </a:rPr>
              <a:t>衛生福利部中央健康保險署</a:t>
            </a:r>
            <a:br>
              <a:rPr lang="zh-TW" altLang="en-US" sz="2400" b="1" dirty="0">
                <a:ln w="3175">
                  <a:noFill/>
                </a:ln>
                <a:solidFill>
                  <a:srgbClr val="0000FF"/>
                </a:solidFill>
                <a:latin typeface="Arial" panose="020B0604020202020204" pitchFamily="34" charset="0"/>
                <a:ea typeface="微軟正黑體" panose="020B0604030504040204" pitchFamily="34" charset="-120"/>
              </a:rPr>
            </a:br>
            <a:r>
              <a:rPr lang="en-US" altLang="zh-TW" sz="3600" b="1" dirty="0">
                <a:ln w="3175">
                  <a:noFill/>
                </a:ln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基層醫療院所資訊服務系統雲端轉型補助計畫</a:t>
            </a:r>
            <a:r>
              <a:rPr lang="en-US" altLang="zh-TW" sz="3600" b="1" dirty="0">
                <a:ln w="3175">
                  <a:noFill/>
                </a:ln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endParaRPr lang="en-US" altLang="zh-TW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計畫名稱：○○○○○○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計畫期間：自○○○年○○月○○日至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114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17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71DE921D-E527-D451-E429-7D1029FDBBEF}"/>
              </a:ext>
            </a:extLst>
          </p:cNvPr>
          <p:cNvSpPr txBox="1"/>
          <p:nvPr/>
        </p:nvSpPr>
        <p:spPr>
          <a:xfrm>
            <a:off x="2844218" y="5035670"/>
            <a:ext cx="7030844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○○○○○公司</a:t>
            </a:r>
            <a:endParaRPr lang="en-US" altLang="zh-TW" sz="2400" b="1" dirty="0">
              <a:solidFill>
                <a:prstClr val="black"/>
              </a:solidFill>
              <a:latin typeface="Arial" panose="020B0604020202020204" pitchFamily="34" charset="0"/>
              <a:ea typeface="微軟正黑體" panose="020B0604030504040204" pitchFamily="34" charset="-120"/>
              <a:cs typeface="+mj-cs"/>
            </a:endParaRPr>
          </a:p>
          <a:p>
            <a:pPr algn="ctr"/>
            <a:r>
              <a:rPr kumimoji="0" lang="zh-TW" altLang="en-US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軟正黑體" panose="020B0604030504040204" pitchFamily="34" charset="-120"/>
                <a:cs typeface="+mj-cs"/>
              </a:rPr>
              <a:t>報告人：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○○○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姓名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／○○職稱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kumimoji="0" lang="en-US" altLang="zh-TW" sz="2400" b="1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  <a:p>
            <a:pPr algn="ctr"/>
            <a:r>
              <a:rPr kumimoji="0" lang="zh-TW" altLang="en-US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中華民國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○○○年○○月○○日</a:t>
            </a:r>
            <a:endParaRPr kumimoji="0" lang="en-US" altLang="zh-TW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6" name="標題 1">
            <a:extLst>
              <a:ext uri="{FF2B5EF4-FFF2-40B4-BE49-F238E27FC236}">
                <a16:creationId xmlns:a16="http://schemas.microsoft.com/office/drawing/2014/main" id="{A12E9A60-1880-3D7D-91C4-053378703C8C}"/>
              </a:ext>
            </a:extLst>
          </p:cNvPr>
          <p:cNvSpPr txBox="1">
            <a:spLocks/>
          </p:cNvSpPr>
          <p:nvPr/>
        </p:nvSpPr>
        <p:spPr>
          <a:xfrm>
            <a:off x="9590214" y="97878"/>
            <a:ext cx="2601786" cy="4326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US" altLang="zh-TW" sz="1800" b="1" dirty="0">
                <a:highlight>
                  <a:srgbClr val="E9F8E4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800" b="1" dirty="0">
                <a:highlight>
                  <a:srgbClr val="E9F8E4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範例版，僅供參考</a:t>
            </a:r>
            <a:r>
              <a:rPr lang="en-US" altLang="zh-TW" sz="1800" b="1" dirty="0">
                <a:highlight>
                  <a:srgbClr val="E9F8E4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</a:p>
        </p:txBody>
      </p:sp>
      <p:sp>
        <p:nvSpPr>
          <p:cNvPr id="7" name="標題 1">
            <a:extLst>
              <a:ext uri="{FF2B5EF4-FFF2-40B4-BE49-F238E27FC236}">
                <a16:creationId xmlns:a16="http://schemas.microsoft.com/office/drawing/2014/main" id="{346F4E58-B5F2-86A9-BFC6-0C34D720A7EA}"/>
              </a:ext>
            </a:extLst>
          </p:cNvPr>
          <p:cNvSpPr txBox="1">
            <a:spLocks/>
          </p:cNvSpPr>
          <p:nvPr/>
        </p:nvSpPr>
        <p:spPr>
          <a:xfrm>
            <a:off x="175605" y="97878"/>
            <a:ext cx="2382905" cy="4326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zh-TW" altLang="en-US" sz="1800" b="1" dirty="0">
                <a:highlight>
                  <a:srgbClr val="C0C0C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附件</a:t>
            </a:r>
            <a:r>
              <a:rPr lang="en-US" altLang="zh-TW" sz="1800" b="1" dirty="0">
                <a:highlight>
                  <a:srgbClr val="C0C0C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sz="1800" b="1" dirty="0">
                <a:highlight>
                  <a:srgbClr val="C0C0C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：提案簡報格式</a:t>
            </a:r>
            <a:endParaRPr lang="en-US" altLang="zh-TW" sz="1800" b="1" dirty="0">
              <a:highlight>
                <a:srgbClr val="C0C0C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8" name="直線接點 7">
            <a:extLst>
              <a:ext uri="{FF2B5EF4-FFF2-40B4-BE49-F238E27FC236}">
                <a16:creationId xmlns:a16="http://schemas.microsoft.com/office/drawing/2014/main" id="{5CD6565C-3348-98BF-84DB-82B206674B7C}"/>
              </a:ext>
            </a:extLst>
          </p:cNvPr>
          <p:cNvCxnSpPr/>
          <p:nvPr/>
        </p:nvCxnSpPr>
        <p:spPr>
          <a:xfrm>
            <a:off x="4419600" y="1771650"/>
            <a:ext cx="3895725" cy="0"/>
          </a:xfrm>
          <a:prstGeom prst="line">
            <a:avLst/>
          </a:prstGeom>
          <a:ln w="285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5385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30DDD5B9-6721-B97F-2D3E-FD0C02F7F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2</a:t>
            </a:fld>
            <a:endParaRPr lang="zh-TW" altLang="en-US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1D1B052F-4F71-EEEB-2F8D-36210ED59AD4}"/>
              </a:ext>
            </a:extLst>
          </p:cNvPr>
          <p:cNvSpPr txBox="1"/>
          <p:nvPr/>
        </p:nvSpPr>
        <p:spPr>
          <a:xfrm>
            <a:off x="821051" y="1129039"/>
            <a:ext cx="10549898" cy="4924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壹、委員問題回復</a:t>
            </a: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貳、公司概況</a:t>
            </a: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參、目標市場分析</a:t>
            </a: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14400" lvl="1" indent="-457200">
              <a:spcAft>
                <a:spcPts val="600"/>
              </a:spcAft>
              <a:buFont typeface="+mj-ea"/>
              <a:buAutoNum type="ea1ChtPeriod"/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目標市場範疇</a:t>
            </a: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14400" lvl="1" indent="-457200">
              <a:spcAft>
                <a:spcPts val="600"/>
              </a:spcAft>
              <a:buFont typeface="+mj-ea"/>
              <a:buAutoNum type="ea1ChtPeriod"/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目標市場需求分析</a:t>
            </a: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肆、計畫內容與實施方法</a:t>
            </a: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14400" lvl="1" indent="-457200">
              <a:spcAft>
                <a:spcPts val="600"/>
              </a:spcAft>
              <a:buFont typeface="+mj-ea"/>
              <a:buAutoNum type="ea1ChtPeriod"/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雲端</a:t>
            </a:r>
            <a:r>
              <a:rPr lang="en-US" altLang="zh-TW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HIS</a:t>
            </a: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方案功能總表</a:t>
            </a: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14400" lvl="1" indent="-457200">
              <a:spcAft>
                <a:spcPts val="600"/>
              </a:spcAft>
              <a:buFont typeface="+mj-ea"/>
              <a:buAutoNum type="ea1ChtPeriod"/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雲端</a:t>
            </a:r>
            <a:r>
              <a:rPr lang="en-US" altLang="zh-TW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HIS</a:t>
            </a: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方案內容</a:t>
            </a: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14400" lvl="1" indent="-457200">
              <a:spcAft>
                <a:spcPts val="600"/>
              </a:spcAft>
              <a:buFont typeface="+mj-ea"/>
              <a:buAutoNum type="ea1ChtPeriod"/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營運服務規劃</a:t>
            </a: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14400" lvl="1" indent="-457200">
              <a:spcAft>
                <a:spcPts val="600"/>
              </a:spcAft>
              <a:buFont typeface="+mj-ea"/>
              <a:buAutoNum type="ea1ChtPeriod"/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實施方法</a:t>
            </a: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伍、計畫執行能力說明</a:t>
            </a:r>
          </a:p>
        </p:txBody>
      </p:sp>
      <p:sp>
        <p:nvSpPr>
          <p:cNvPr id="6" name="圖說文字: 向左箭號 5">
            <a:extLst>
              <a:ext uri="{FF2B5EF4-FFF2-40B4-BE49-F238E27FC236}">
                <a16:creationId xmlns:a16="http://schemas.microsoft.com/office/drawing/2014/main" id="{70AAB3D5-9957-58B5-D661-8169D3757D22}"/>
              </a:ext>
            </a:extLst>
          </p:cNvPr>
          <p:cNvSpPr/>
          <p:nvPr/>
        </p:nvSpPr>
        <p:spPr>
          <a:xfrm>
            <a:off x="7551991" y="1064808"/>
            <a:ext cx="2743201" cy="1941151"/>
          </a:xfrm>
          <a:prstGeom prst="leftArrowCallout">
            <a:avLst>
              <a:gd name="adj1" fmla="val 14047"/>
              <a:gd name="adj2" fmla="val 16996"/>
              <a:gd name="adj3" fmla="val 25000"/>
              <a:gd name="adj4" fmla="val 72257"/>
            </a:avLst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本頁列舉項目為簡報必備內容，廠商可依需求自行增加。</a:t>
            </a:r>
            <a:endParaRPr lang="en-US" altLang="zh-TW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不限制格式，建議統一字體。</a:t>
            </a:r>
          </a:p>
        </p:txBody>
      </p:sp>
      <p:sp>
        <p:nvSpPr>
          <p:cNvPr id="7" name="文字版面配置區 2">
            <a:extLst>
              <a:ext uri="{FF2B5EF4-FFF2-40B4-BE49-F238E27FC236}">
                <a16:creationId xmlns:a16="http://schemas.microsoft.com/office/drawing/2014/main" id="{FDBD2AD8-0006-AE61-6BB3-90494F286E4B}"/>
              </a:ext>
            </a:extLst>
          </p:cNvPr>
          <p:cNvSpPr txBox="1">
            <a:spLocks/>
          </p:cNvSpPr>
          <p:nvPr/>
        </p:nvSpPr>
        <p:spPr>
          <a:xfrm>
            <a:off x="849344" y="572316"/>
            <a:ext cx="10822703" cy="4670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簡報大綱</a:t>
            </a:r>
            <a:endParaRPr lang="en-US" altLang="zh-TW" sz="3200" b="1" dirty="0">
              <a:latin typeface="Arial" panose="020B0604020202020204" pitchFamily="34" charset="0"/>
              <a:ea typeface="微軟正黑體" panose="020B0604030504040204" pitchFamily="34" charset="-12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557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C0D09D-0E33-8F0D-6D28-BD7F5D0A3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027BAA7-AE01-9E02-DB5A-537ACCA42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3</a:t>
            </a:fld>
            <a:endParaRPr lang="zh-TW" altLang="en-US"/>
          </a:p>
        </p:txBody>
      </p:sp>
      <p:sp>
        <p:nvSpPr>
          <p:cNvPr id="4" name="文字版面配置區 2">
            <a:extLst>
              <a:ext uri="{FF2B5EF4-FFF2-40B4-BE49-F238E27FC236}">
                <a16:creationId xmlns:a16="http://schemas.microsoft.com/office/drawing/2014/main" id="{6DB5E35F-F545-CE3C-D81B-44B4EAC2BA01}"/>
              </a:ext>
            </a:extLst>
          </p:cNvPr>
          <p:cNvSpPr txBox="1">
            <a:spLocks/>
          </p:cNvSpPr>
          <p:nvPr/>
        </p:nvSpPr>
        <p:spPr>
          <a:xfrm>
            <a:off x="849344" y="572316"/>
            <a:ext cx="10822703" cy="4670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壹、委員問題回復</a:t>
            </a:r>
            <a:endParaRPr lang="en-US" altLang="zh-TW" sz="3200" b="1" dirty="0">
              <a:latin typeface="Arial" panose="020B0604020202020204" pitchFamily="34" charset="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6177B0C7-967F-7D23-2A7D-1AF7B3DD0215}"/>
              </a:ext>
            </a:extLst>
          </p:cNvPr>
          <p:cNvSpPr txBox="1"/>
          <p:nvPr/>
        </p:nvSpPr>
        <p:spPr>
          <a:xfrm>
            <a:off x="644528" y="1237129"/>
            <a:ext cx="84273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請逐項回復委員書面意見，若有各項書面意見內容相近，可合併意見一併回應。</a:t>
            </a:r>
            <a:r>
              <a:rPr lang="en-US" altLang="zh-TW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FA43B388-03F3-4611-AF5C-98268C342B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4476895"/>
              </p:ext>
            </p:extLst>
          </p:nvPr>
        </p:nvGraphicFramePr>
        <p:xfrm>
          <a:off x="530180" y="1945640"/>
          <a:ext cx="11141867" cy="29667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03555">
                  <a:extLst>
                    <a:ext uri="{9D8B030D-6E8A-4147-A177-3AD203B41FA5}">
                      <a16:colId xmlns:a16="http://schemas.microsoft.com/office/drawing/2014/main" val="3989324387"/>
                    </a:ext>
                  </a:extLst>
                </a:gridCol>
                <a:gridCol w="5319156">
                  <a:extLst>
                    <a:ext uri="{9D8B030D-6E8A-4147-A177-3AD203B41FA5}">
                      <a16:colId xmlns:a16="http://schemas.microsoft.com/office/drawing/2014/main" val="4270580677"/>
                    </a:ext>
                  </a:extLst>
                </a:gridCol>
                <a:gridCol w="5319156">
                  <a:extLst>
                    <a:ext uri="{9D8B030D-6E8A-4147-A177-3AD203B41FA5}">
                      <a16:colId xmlns:a16="http://schemas.microsoft.com/office/drawing/2014/main" val="31629147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序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委員問題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回復說明／頁碼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1313382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1</a:t>
                      </a:r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799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02141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7231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2000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72449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05402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68329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64448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470FE3-12C4-9689-015D-200D17DE0C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1F00931D-3ED1-D180-6F26-F262EE31B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4</a:t>
            </a:fld>
            <a:endParaRPr lang="zh-TW" altLang="en-US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65B2784A-5016-69E1-BC05-F54656286118}"/>
              </a:ext>
            </a:extLst>
          </p:cNvPr>
          <p:cNvSpPr txBox="1"/>
          <p:nvPr/>
        </p:nvSpPr>
        <p:spPr>
          <a:xfrm>
            <a:off x="821051" y="1307383"/>
            <a:ext cx="10549898" cy="23237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一、基本資料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公司名稱：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創立日期：○○○年○○月○○日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3.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負責人：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4.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資本總額：新臺幣○○○元；實收資本額：新臺幣○○○元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5.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公司簡介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/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實績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曾獲殊榮或認證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</a:t>
            </a:r>
          </a:p>
        </p:txBody>
      </p:sp>
      <p:sp>
        <p:nvSpPr>
          <p:cNvPr id="7" name="文字版面配置區 2">
            <a:extLst>
              <a:ext uri="{FF2B5EF4-FFF2-40B4-BE49-F238E27FC236}">
                <a16:creationId xmlns:a16="http://schemas.microsoft.com/office/drawing/2014/main" id="{8EA3BCCC-47A6-1367-23DB-957C5989D634}"/>
              </a:ext>
            </a:extLst>
          </p:cNvPr>
          <p:cNvSpPr txBox="1">
            <a:spLocks/>
          </p:cNvSpPr>
          <p:nvPr/>
        </p:nvSpPr>
        <p:spPr>
          <a:xfrm>
            <a:off x="849344" y="572316"/>
            <a:ext cx="10822703" cy="4670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貳、公司概況</a:t>
            </a:r>
            <a:endParaRPr lang="en-US" altLang="zh-TW" sz="3200" b="1" dirty="0">
              <a:latin typeface="Arial" panose="020B0604020202020204" pitchFamily="34" charset="0"/>
              <a:ea typeface="微軟正黑體" panose="020B0604030504040204" pitchFamily="34" charset="-12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035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8E1DCB-C2E2-0AB6-D004-4D36DD6759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1AAD4DF-A525-CD84-A01B-D12F0251A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5</a:t>
            </a:fld>
            <a:endParaRPr lang="zh-TW" altLang="en-US"/>
          </a:p>
        </p:txBody>
      </p:sp>
      <p:sp>
        <p:nvSpPr>
          <p:cNvPr id="7" name="文字版面配置區 2">
            <a:extLst>
              <a:ext uri="{FF2B5EF4-FFF2-40B4-BE49-F238E27FC236}">
                <a16:creationId xmlns:a16="http://schemas.microsoft.com/office/drawing/2014/main" id="{BF5EF546-6A45-E52A-7E54-BAB6ED544594}"/>
              </a:ext>
            </a:extLst>
          </p:cNvPr>
          <p:cNvSpPr txBox="1">
            <a:spLocks/>
          </p:cNvSpPr>
          <p:nvPr/>
        </p:nvSpPr>
        <p:spPr>
          <a:xfrm>
            <a:off x="849344" y="572316"/>
            <a:ext cx="10822703" cy="4670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貳、公司概況</a:t>
            </a:r>
            <a:endParaRPr lang="en-US" altLang="zh-TW" sz="3200" b="1" dirty="0">
              <a:latin typeface="Arial" panose="020B0604020202020204" pitchFamily="34" charset="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9688DE4B-AC33-6C58-60C9-F2CF4C7CBFE5}"/>
              </a:ext>
            </a:extLst>
          </p:cNvPr>
          <p:cNvSpPr txBox="1"/>
          <p:nvPr/>
        </p:nvSpPr>
        <p:spPr>
          <a:xfrm>
            <a:off x="821051" y="1307383"/>
            <a:ext cx="10549898" cy="14784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二、主要營業項目及歷年營運狀況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714375" lvl="1" indent="-257175">
              <a:lnSpc>
                <a:spcPct val="115000"/>
              </a:lnSpc>
              <a:buFont typeface="+mj-lt"/>
              <a:buAutoNum type="arabicPeriod"/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營業項目：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714375" lvl="1" indent="-257175">
              <a:lnSpc>
                <a:spcPct val="115000"/>
              </a:lnSpc>
              <a:buFont typeface="+mj-lt"/>
              <a:buAutoNum type="arabicPeriod"/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代表客戶：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714375" lvl="1" indent="-257175">
              <a:lnSpc>
                <a:spcPct val="115000"/>
              </a:lnSpc>
              <a:buFont typeface="+mj-lt"/>
              <a:buAutoNum type="arabicPeriod"/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營業額：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EF0D161F-154A-A294-6FFE-758E1053F5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2065852"/>
              </p:ext>
            </p:extLst>
          </p:nvPr>
        </p:nvGraphicFramePr>
        <p:xfrm>
          <a:off x="790882" y="3209957"/>
          <a:ext cx="10664687" cy="29667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989324387"/>
                    </a:ext>
                  </a:extLst>
                </a:gridCol>
                <a:gridCol w="2832000">
                  <a:extLst>
                    <a:ext uri="{9D8B030D-6E8A-4147-A177-3AD203B41FA5}">
                      <a16:colId xmlns:a16="http://schemas.microsoft.com/office/drawing/2014/main" val="4270580677"/>
                    </a:ext>
                  </a:extLst>
                </a:gridCol>
                <a:gridCol w="2500997">
                  <a:extLst>
                    <a:ext uri="{9D8B030D-6E8A-4147-A177-3AD203B41FA5}">
                      <a16:colId xmlns:a16="http://schemas.microsoft.com/office/drawing/2014/main" val="3162914734"/>
                    </a:ext>
                  </a:extLst>
                </a:gridCol>
                <a:gridCol w="2452025">
                  <a:extLst>
                    <a:ext uri="{9D8B030D-6E8A-4147-A177-3AD203B41FA5}">
                      <a16:colId xmlns:a16="http://schemas.microsoft.com/office/drawing/2014/main" val="2716117559"/>
                    </a:ext>
                  </a:extLst>
                </a:gridCol>
                <a:gridCol w="2375665">
                  <a:extLst>
                    <a:ext uri="{9D8B030D-6E8A-4147-A177-3AD203B41FA5}">
                      <a16:colId xmlns:a16="http://schemas.microsoft.com/office/drawing/2014/main" val="34925140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序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產品項目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113</a:t>
                      </a:r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估</a:t>
                      </a:r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112</a:t>
                      </a:r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年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111</a:t>
                      </a:r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年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13382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1</a:t>
                      </a:r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799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2</a:t>
                      </a:r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02141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231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2000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72449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05402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合計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832986"/>
                  </a:ext>
                </a:extLst>
              </a:tr>
            </a:tbl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16BADBE0-9E42-EF3A-6337-773D34B766BD}"/>
              </a:ext>
            </a:extLst>
          </p:cNvPr>
          <p:cNvSpPr txBox="1"/>
          <p:nvPr/>
        </p:nvSpPr>
        <p:spPr>
          <a:xfrm>
            <a:off x="9868817" y="2850604"/>
            <a:ext cx="1586752" cy="319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>
              <a:lnSpc>
                <a:spcPct val="115000"/>
              </a:lnSpc>
            </a:pPr>
            <a:r>
              <a:rPr lang="zh-TW" altLang="en-US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金額單位：元</a:t>
            </a:r>
            <a:endParaRPr lang="en-US" altLang="zh-TW" sz="1400" b="1" kern="100" dirty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3694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977B80-6E96-0877-99F7-965D068262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F4B0D5DD-4861-258C-9667-5C8DCA706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6</a:t>
            </a:fld>
            <a:endParaRPr lang="zh-TW" altLang="en-US"/>
          </a:p>
        </p:txBody>
      </p:sp>
      <p:sp>
        <p:nvSpPr>
          <p:cNvPr id="7" name="文字版面配置區 2">
            <a:extLst>
              <a:ext uri="{FF2B5EF4-FFF2-40B4-BE49-F238E27FC236}">
                <a16:creationId xmlns:a16="http://schemas.microsoft.com/office/drawing/2014/main" id="{E2665418-8346-83D8-93D6-D48943F28B46}"/>
              </a:ext>
            </a:extLst>
          </p:cNvPr>
          <p:cNvSpPr txBox="1">
            <a:spLocks/>
          </p:cNvSpPr>
          <p:nvPr/>
        </p:nvSpPr>
        <p:spPr>
          <a:xfrm>
            <a:off x="849344" y="572316"/>
            <a:ext cx="10822703" cy="4670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參、目標市場分析</a:t>
            </a:r>
            <a:endParaRPr lang="en-US" altLang="zh-TW" sz="3200" b="1" dirty="0">
              <a:latin typeface="Arial" panose="020B0604020202020204" pitchFamily="34" charset="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68921C88-466E-B3CF-18DE-5D999791AEEA}"/>
              </a:ext>
            </a:extLst>
          </p:cNvPr>
          <p:cNvSpPr txBox="1"/>
          <p:nvPr/>
        </p:nvSpPr>
        <p:spPr>
          <a:xfrm>
            <a:off x="821051" y="1307383"/>
            <a:ext cx="10549898" cy="2693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一、目標市場範疇</a:t>
            </a: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</a:pPr>
            <a:r>
              <a:rPr lang="en-US" altLang="zh-TW" sz="16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6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依選定導入之基層院所身分類別，特約診所之西醫、中醫、牙醫，特約藥局等目標客群之輪廓及現況，及選擇導入此目標市場之原因</a:t>
            </a:r>
            <a:r>
              <a:rPr lang="en-US" altLang="zh-TW" sz="16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pPr lvl="0">
              <a:spcAft>
                <a:spcPts val="600"/>
              </a:spcAft>
            </a:pP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</a:pP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二、目標市場需求分析</a:t>
            </a: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</a:pPr>
            <a:r>
              <a:rPr lang="en-US" altLang="zh-TW" sz="16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6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針對目標市場現況，其需求或痛點，分析雲端</a:t>
            </a:r>
            <a:r>
              <a:rPr lang="en-US" altLang="zh-TW" sz="16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HIS</a:t>
            </a:r>
            <a:r>
              <a:rPr lang="zh-TW" altLang="en-US" sz="16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方案導入的挑戰與機會，雲端轉型之必要性</a:t>
            </a:r>
            <a:r>
              <a:rPr lang="en-US" altLang="zh-TW" sz="16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4809211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24B816-445C-57A6-5315-DA5E05E678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ACB8927A-BB49-3B83-1538-A6B135B0D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7</a:t>
            </a:fld>
            <a:endParaRPr lang="zh-TW" altLang="en-US"/>
          </a:p>
        </p:txBody>
      </p:sp>
      <p:sp>
        <p:nvSpPr>
          <p:cNvPr id="7" name="文字版面配置區 2">
            <a:extLst>
              <a:ext uri="{FF2B5EF4-FFF2-40B4-BE49-F238E27FC236}">
                <a16:creationId xmlns:a16="http://schemas.microsoft.com/office/drawing/2014/main" id="{4ECECC68-5123-2794-C0E7-0EC847BC5775}"/>
              </a:ext>
            </a:extLst>
          </p:cNvPr>
          <p:cNvSpPr txBox="1">
            <a:spLocks/>
          </p:cNvSpPr>
          <p:nvPr/>
        </p:nvSpPr>
        <p:spPr>
          <a:xfrm>
            <a:off x="849344" y="572316"/>
            <a:ext cx="10822703" cy="4670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肆、計畫內容與實施方法</a:t>
            </a:r>
            <a:endParaRPr lang="en-US" altLang="zh-TW" sz="3200" b="1" dirty="0">
              <a:latin typeface="Arial" panose="020B0604020202020204" pitchFamily="34" charset="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DAEAD027-BC23-3EA3-EFA3-4AAD3D132789}"/>
              </a:ext>
            </a:extLst>
          </p:cNvPr>
          <p:cNvSpPr txBox="1"/>
          <p:nvPr/>
        </p:nvSpPr>
        <p:spPr>
          <a:xfrm>
            <a:off x="821051" y="1307383"/>
            <a:ext cx="10549898" cy="4166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一、雲端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HIS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方案功能總表 </a:t>
            </a:r>
            <a:r>
              <a:rPr lang="en-US" altLang="zh-TW" sz="1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請填寫本案推動導入之雲端方案基本資料</a:t>
            </a:r>
            <a:r>
              <a:rPr lang="en-US" altLang="zh-TW" sz="1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BB3CC1EF-1D5C-9304-E332-703DC2846D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5411504"/>
              </p:ext>
            </p:extLst>
          </p:nvPr>
        </p:nvGraphicFramePr>
        <p:xfrm>
          <a:off x="493690" y="1805268"/>
          <a:ext cx="10877259" cy="45720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28175">
                  <a:extLst>
                    <a:ext uri="{9D8B030D-6E8A-4147-A177-3AD203B41FA5}">
                      <a16:colId xmlns:a16="http://schemas.microsoft.com/office/drawing/2014/main" val="3989324387"/>
                    </a:ext>
                  </a:extLst>
                </a:gridCol>
                <a:gridCol w="4386252">
                  <a:extLst>
                    <a:ext uri="{9D8B030D-6E8A-4147-A177-3AD203B41FA5}">
                      <a16:colId xmlns:a16="http://schemas.microsoft.com/office/drawing/2014/main" val="4270580677"/>
                    </a:ext>
                  </a:extLst>
                </a:gridCol>
                <a:gridCol w="3292375">
                  <a:extLst>
                    <a:ext uri="{9D8B030D-6E8A-4147-A177-3AD203B41FA5}">
                      <a16:colId xmlns:a16="http://schemas.microsoft.com/office/drawing/2014/main" val="3905248755"/>
                    </a:ext>
                  </a:extLst>
                </a:gridCol>
                <a:gridCol w="2670457">
                  <a:extLst>
                    <a:ext uri="{9D8B030D-6E8A-4147-A177-3AD203B41FA5}">
                      <a16:colId xmlns:a16="http://schemas.microsoft.com/office/drawing/2014/main" val="2372357438"/>
                    </a:ext>
                  </a:extLst>
                </a:gridCol>
              </a:tblGrid>
              <a:tr h="149980">
                <a:tc>
                  <a:txBody>
                    <a:bodyPr/>
                    <a:lstStyle/>
                    <a:p>
                      <a:pPr algn="ctr"/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序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功能項目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摘要說明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技術來源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1338240"/>
                  </a:ext>
                </a:extLst>
              </a:tr>
              <a:tr h="374950"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1</a:t>
                      </a:r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HIS</a:t>
                      </a:r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核心功能</a:t>
                      </a:r>
                    </a:p>
                    <a:p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健保卡資料上傳、費用申報</a:t>
                      </a:r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□自行開發</a:t>
                      </a:r>
                      <a:endParaRPr lang="en-US" altLang="zh-TW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  <a:p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□委外</a:t>
                      </a:r>
                      <a:endParaRPr lang="en-US" altLang="zh-TW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  <a:p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□其他</a:t>
                      </a:r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___</a:t>
                      </a:r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79918"/>
                  </a:ext>
                </a:extLst>
              </a:tr>
              <a:tr h="149980"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2</a:t>
                      </a:r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線上預約功能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0214191"/>
                  </a:ext>
                </a:extLst>
              </a:tr>
              <a:tr h="149980"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3</a:t>
                      </a:r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通訊診療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7231368"/>
                  </a:ext>
                </a:extLst>
              </a:tr>
              <a:tr h="149980"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4</a:t>
                      </a:r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電子處方箋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2000849"/>
                  </a:ext>
                </a:extLst>
              </a:tr>
              <a:tr h="149980"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5</a:t>
                      </a:r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虛擬健保卡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7244994"/>
                  </a:ext>
                </a:extLst>
              </a:tr>
              <a:tr h="149980"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6</a:t>
                      </a:r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健保醫療資訊雲端查詢系統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0540224"/>
                  </a:ext>
                </a:extLst>
              </a:tr>
              <a:tr h="149980"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7</a:t>
                      </a:r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電子病歷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832986"/>
                  </a:ext>
                </a:extLst>
              </a:tr>
              <a:tr h="149980"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8</a:t>
                      </a:r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健保卡專屬讀卡機汰換為一般讀卡機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3540284"/>
                  </a:ext>
                </a:extLst>
              </a:tr>
              <a:tr h="149980"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9</a:t>
                      </a:r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WEB</a:t>
                      </a:r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API</a:t>
                      </a:r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 政策及最新版讀卡機控制軟體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3984403"/>
                  </a:ext>
                </a:extLst>
              </a:tr>
              <a:tr h="149980">
                <a:tc>
                  <a:txBody>
                    <a:bodyPr/>
                    <a:lstStyle/>
                    <a:p>
                      <a:pPr algn="ctr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自提其他</a:t>
                      </a:r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82776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27363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4290BF-40B3-29B1-D33E-9EFFC7AB6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208D1F7-2B96-4971-FE2C-0F3D6C2D7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8</a:t>
            </a:fld>
            <a:endParaRPr lang="zh-TW" altLang="en-US"/>
          </a:p>
        </p:txBody>
      </p:sp>
      <p:sp>
        <p:nvSpPr>
          <p:cNvPr id="7" name="文字版面配置區 2">
            <a:extLst>
              <a:ext uri="{FF2B5EF4-FFF2-40B4-BE49-F238E27FC236}">
                <a16:creationId xmlns:a16="http://schemas.microsoft.com/office/drawing/2014/main" id="{0775F22B-F7EC-5FF1-13EE-8FF6D28CF2F6}"/>
              </a:ext>
            </a:extLst>
          </p:cNvPr>
          <p:cNvSpPr txBox="1">
            <a:spLocks/>
          </p:cNvSpPr>
          <p:nvPr/>
        </p:nvSpPr>
        <p:spPr>
          <a:xfrm>
            <a:off x="849344" y="572316"/>
            <a:ext cx="10822703" cy="4670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肆、計畫內容與實施方法</a:t>
            </a:r>
            <a:endParaRPr lang="en-US" altLang="zh-TW" sz="3200" b="1" dirty="0">
              <a:latin typeface="Arial" panose="020B0604020202020204" pitchFamily="34" charset="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AE529BBE-93B3-6D8D-EED0-459EBE0C51B4}"/>
              </a:ext>
            </a:extLst>
          </p:cNvPr>
          <p:cNvSpPr txBox="1"/>
          <p:nvPr/>
        </p:nvSpPr>
        <p:spPr>
          <a:xfrm>
            <a:off x="821051" y="1307383"/>
            <a:ext cx="10549898" cy="24468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二、雲端</a:t>
            </a:r>
            <a:r>
              <a:rPr lang="en-US" altLang="zh-TW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HIS</a:t>
            </a: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方案內容</a:t>
            </a:r>
            <a:endParaRPr kumimoji="0" lang="en-US" altLang="zh-TW" sz="1600" b="1" i="0" u="none" strike="noStrike" kern="1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1">
              <a:spcAft>
                <a:spcPts val="600"/>
              </a:spcAft>
            </a:pP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雲端方案內容、特色、成功應用案例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1">
              <a:spcAft>
                <a:spcPts val="600"/>
              </a:spcAft>
            </a:pP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二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雲端方案軟體系統架構、功能規格及性能 </a:t>
            </a:r>
            <a:endParaRPr kumimoji="0" lang="en-US" altLang="zh-TW" sz="1600" b="1" i="0" u="none" strike="noStrike" kern="1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162050" lvl="2" indent="-247650">
              <a:spcAft>
                <a:spcPts val="600"/>
              </a:spcAft>
              <a:buFont typeface="+mj-lt"/>
              <a:buAutoNum type="arabicPeriod"/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系統架構 </a:t>
            </a:r>
            <a:r>
              <a:rPr lang="en-US" altLang="zh-TW" sz="1600" b="1" kern="100" dirty="0">
                <a:solidFill>
                  <a:prstClr val="black">
                    <a:lumMod val="50000"/>
                    <a:lumOff val="50000"/>
                  </a:prst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600" b="1" kern="100" dirty="0">
                <a:solidFill>
                  <a:prstClr val="black">
                    <a:lumMod val="50000"/>
                    <a:lumOff val="50000"/>
                  </a:prst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應能說明以雲端運算為主、地端運作僅限備援機制，方案可跨裝置使用</a:t>
            </a:r>
            <a:r>
              <a:rPr lang="en-US" altLang="zh-TW" sz="1600" b="1" kern="100" dirty="0">
                <a:solidFill>
                  <a:prstClr val="black">
                    <a:lumMod val="50000"/>
                    <a:lumOff val="50000"/>
                  </a:prst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pPr marL="1162050" lvl="2" indent="-247650">
              <a:spcAft>
                <a:spcPts val="600"/>
              </a:spcAft>
              <a:buFont typeface="+mj-lt"/>
              <a:buAutoNum type="arabicPeriod"/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功能規格、性能</a:t>
            </a:r>
            <a:r>
              <a:rPr lang="en-US" altLang="zh-TW" sz="16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16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請依雲端方案功能總表之功能項目逐項說明</a:t>
            </a:r>
            <a:r>
              <a:rPr kumimoji="0" lang="en-US" altLang="zh-TW" sz="16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kumimoji="0" lang="en-US" altLang="zh-TW" sz="20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</a:pP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3167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A52180CA-F056-E6D4-1E1A-7E5303DAB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9</a:t>
            </a:fld>
            <a:endParaRPr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F39E1668-1846-F9C1-E048-8752A3EAF726}"/>
              </a:ext>
            </a:extLst>
          </p:cNvPr>
          <p:cNvSpPr txBox="1"/>
          <p:nvPr/>
        </p:nvSpPr>
        <p:spPr>
          <a:xfrm>
            <a:off x="644527" y="1254979"/>
            <a:ext cx="1108074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1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20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三</a:t>
            </a:r>
            <a:r>
              <a:rPr kumimoji="0" lang="en-US" altLang="zh-TW" sz="20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kumimoji="0" lang="zh-TW" altLang="en-US" sz="20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雲端架構</a:t>
            </a:r>
            <a:endParaRPr kumimoji="0" lang="en-US" altLang="zh-TW" sz="20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704850" lvl="1" indent="-247650">
              <a:spcAft>
                <a:spcPts val="600"/>
              </a:spcAft>
              <a:buFont typeface="+mj-lt"/>
              <a:buAutoNum type="arabicPeriod"/>
              <a:defRPr/>
            </a:pPr>
            <a:r>
              <a:rPr kumimoji="0" lang="zh-TW" altLang="en-US" sz="20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雲端部署</a:t>
            </a:r>
            <a:endParaRPr kumimoji="0" lang="en-US" altLang="zh-TW" sz="20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　　</a:t>
            </a:r>
            <a:r>
              <a:rPr kumimoji="0" lang="en-US" altLang="zh-TW" sz="16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16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雲端架構設計圖、公有雲用途如儲存或運算、公有雲機房所在地、公有雲服務提供者等</a:t>
            </a:r>
            <a:r>
              <a:rPr kumimoji="0" lang="en-US" altLang="zh-TW" sz="16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7" name="文字版面配置區 2">
            <a:extLst>
              <a:ext uri="{FF2B5EF4-FFF2-40B4-BE49-F238E27FC236}">
                <a16:creationId xmlns:a16="http://schemas.microsoft.com/office/drawing/2014/main" id="{60816BDB-AD1A-1CCF-F7F4-ABC1B0A2122B}"/>
              </a:ext>
            </a:extLst>
          </p:cNvPr>
          <p:cNvSpPr txBox="1">
            <a:spLocks/>
          </p:cNvSpPr>
          <p:nvPr/>
        </p:nvSpPr>
        <p:spPr>
          <a:xfrm>
            <a:off x="849344" y="572316"/>
            <a:ext cx="10822703" cy="4670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肆、計畫內容與實施方法</a:t>
            </a:r>
            <a:endParaRPr lang="en-US" altLang="zh-TW" sz="3200" b="1" dirty="0">
              <a:latin typeface="Arial" panose="020B0604020202020204" pitchFamily="34" charset="0"/>
              <a:ea typeface="微軟正黑體" panose="020B0604030504040204" pitchFamily="34" charset="-12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6577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7BE2F6-48F8-514E-8E8B-FE830B352F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48F2270B-F10F-EBEA-1170-4E41F5653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10</a:t>
            </a:fld>
            <a:endParaRPr lang="zh-TW" altLang="en-US"/>
          </a:p>
        </p:txBody>
      </p:sp>
      <p:sp>
        <p:nvSpPr>
          <p:cNvPr id="7" name="文字版面配置區 2">
            <a:extLst>
              <a:ext uri="{FF2B5EF4-FFF2-40B4-BE49-F238E27FC236}">
                <a16:creationId xmlns:a16="http://schemas.microsoft.com/office/drawing/2014/main" id="{28F74C58-53AE-777E-3ADB-12941259FEB6}"/>
              </a:ext>
            </a:extLst>
          </p:cNvPr>
          <p:cNvSpPr txBox="1">
            <a:spLocks/>
          </p:cNvSpPr>
          <p:nvPr/>
        </p:nvSpPr>
        <p:spPr>
          <a:xfrm>
            <a:off x="849344" y="572316"/>
            <a:ext cx="10822703" cy="4670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肆、計畫內容與實施方法</a:t>
            </a:r>
            <a:endParaRPr lang="en-US" altLang="zh-TW" sz="3200" b="1" dirty="0">
              <a:latin typeface="Arial" panose="020B0604020202020204" pitchFamily="34" charset="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57001525-AFCE-D5A7-6106-A71A668AFFD4}"/>
              </a:ext>
            </a:extLst>
          </p:cNvPr>
          <p:cNvSpPr txBox="1"/>
          <p:nvPr/>
        </p:nvSpPr>
        <p:spPr>
          <a:xfrm>
            <a:off x="849344" y="1297858"/>
            <a:ext cx="10549898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三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雲端架構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　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雲端技術特性說明</a:t>
            </a:r>
            <a:r>
              <a:rPr lang="en-US" altLang="zh-TW" sz="16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(</a:t>
            </a:r>
            <a:r>
              <a:rPr lang="zh-TW" altLang="en-US" sz="16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請參考計畫書格式之範例</a:t>
            </a:r>
            <a:r>
              <a:rPr lang="en-US" altLang="zh-TW" sz="16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A9BC5A82-4D1E-5FC5-FE5E-DA463E6D94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882208"/>
              </p:ext>
            </p:extLst>
          </p:nvPr>
        </p:nvGraphicFramePr>
        <p:xfrm>
          <a:off x="410066" y="2281020"/>
          <a:ext cx="11384884" cy="33121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56056">
                  <a:extLst>
                    <a:ext uri="{9D8B030D-6E8A-4147-A177-3AD203B41FA5}">
                      <a16:colId xmlns:a16="http://schemas.microsoft.com/office/drawing/2014/main" val="3989324387"/>
                    </a:ext>
                  </a:extLst>
                </a:gridCol>
                <a:gridCol w="9928828">
                  <a:extLst>
                    <a:ext uri="{9D8B030D-6E8A-4147-A177-3AD203B41FA5}">
                      <a16:colId xmlns:a16="http://schemas.microsoft.com/office/drawing/2014/main" val="42705806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項目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雲端技術特性說明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13382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b="1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sz="1600" b="1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服務不中斷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sz="1600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79918"/>
                  </a:ext>
                </a:extLst>
              </a:tr>
              <a:tr h="242551">
                <a:tc rowSpan="2">
                  <a:txBody>
                    <a:bodyPr/>
                    <a:lstStyle/>
                    <a:p>
                      <a:pPr algn="l"/>
                      <a:r>
                        <a:rPr lang="en-US" altLang="zh-TW" sz="1600" b="1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1600" b="1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資安風險暨個資保護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sz="1600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0214191"/>
                  </a:ext>
                </a:extLst>
              </a:tr>
              <a:tr h="242551">
                <a:tc vMerge="1">
                  <a:txBody>
                    <a:bodyPr/>
                    <a:lstStyle/>
                    <a:p>
                      <a:pPr algn="l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sz="1600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3484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b="1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3.</a:t>
                      </a:r>
                      <a:r>
                        <a:rPr lang="zh-TW" altLang="en-US" sz="1600" b="1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大量連線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sz="1600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2000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b="1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4.</a:t>
                      </a:r>
                      <a:r>
                        <a:rPr lang="zh-TW" altLang="en-US" sz="1600" b="1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大量計算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sz="1600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72449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5.</a:t>
                      </a:r>
                      <a:r>
                        <a:rPr lang="zh-TW" altLang="en-US" sz="16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資源彈性調度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34759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6.</a:t>
                      </a:r>
                      <a:r>
                        <a:rPr lang="zh-TW" altLang="en-US" sz="16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雲端負載機制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69654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39150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6C53C0-1428-D649-D700-B538977A46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3044680B-A65C-BA0C-A8E7-261345E21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11</a:t>
            </a:fld>
            <a:endParaRPr lang="zh-TW" altLang="en-US"/>
          </a:p>
        </p:txBody>
      </p:sp>
      <p:sp>
        <p:nvSpPr>
          <p:cNvPr id="7" name="文字版面配置區 2">
            <a:extLst>
              <a:ext uri="{FF2B5EF4-FFF2-40B4-BE49-F238E27FC236}">
                <a16:creationId xmlns:a16="http://schemas.microsoft.com/office/drawing/2014/main" id="{0C301B94-2E0F-B2C2-5193-5EDAB16299AF}"/>
              </a:ext>
            </a:extLst>
          </p:cNvPr>
          <p:cNvSpPr txBox="1">
            <a:spLocks/>
          </p:cNvSpPr>
          <p:nvPr/>
        </p:nvSpPr>
        <p:spPr>
          <a:xfrm>
            <a:off x="849344" y="572316"/>
            <a:ext cx="10822703" cy="4670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肆、計畫內容與實施方法</a:t>
            </a:r>
            <a:endParaRPr lang="en-US" altLang="zh-TW" sz="3200" b="1" dirty="0">
              <a:latin typeface="Arial" panose="020B0604020202020204" pitchFamily="34" charset="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82907EAE-D436-17EF-9355-FF2A49F3425B}"/>
              </a:ext>
            </a:extLst>
          </p:cNvPr>
          <p:cNvSpPr txBox="1"/>
          <p:nvPr/>
        </p:nvSpPr>
        <p:spPr>
          <a:xfrm>
            <a:off x="821051" y="1307383"/>
            <a:ext cx="10549898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三、營運服務規劃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服務水準協議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SLA</a:t>
            </a:r>
            <a:endParaRPr lang="en-US" altLang="zh-TW" sz="1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</a:pPr>
            <a:r>
              <a:rPr lang="zh-TW" altLang="en-US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　</a:t>
            </a:r>
            <a:r>
              <a:rPr lang="en-US" altLang="zh-TW" sz="16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6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請參考計畫書格式之範例</a:t>
            </a:r>
            <a:r>
              <a:rPr lang="en-US" altLang="zh-TW" sz="16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en-US" altLang="zh-TW" b="1" kern="100" dirty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4" name="表格 13">
            <a:extLst>
              <a:ext uri="{FF2B5EF4-FFF2-40B4-BE49-F238E27FC236}">
                <a16:creationId xmlns:a16="http://schemas.microsoft.com/office/drawing/2014/main" id="{B1C00B2E-1A63-E9D8-9610-9DA6DA94BE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7533834"/>
              </p:ext>
            </p:extLst>
          </p:nvPr>
        </p:nvGraphicFramePr>
        <p:xfrm>
          <a:off x="687585" y="2571749"/>
          <a:ext cx="11146219" cy="3668523"/>
        </p:xfrm>
        <a:graphic>
          <a:graphicData uri="http://schemas.openxmlformats.org/drawingml/2006/table">
            <a:tbl>
              <a:tblPr firstRow="1" bandRow="1"/>
              <a:tblGrid>
                <a:gridCol w="3703440">
                  <a:extLst>
                    <a:ext uri="{9D8B030D-6E8A-4147-A177-3AD203B41FA5}">
                      <a16:colId xmlns:a16="http://schemas.microsoft.com/office/drawing/2014/main" val="1858170921"/>
                    </a:ext>
                  </a:extLst>
                </a:gridCol>
                <a:gridCol w="7442779">
                  <a:extLst>
                    <a:ext uri="{9D8B030D-6E8A-4147-A177-3AD203B41FA5}">
                      <a16:colId xmlns:a16="http://schemas.microsoft.com/office/drawing/2014/main" val="1013992613"/>
                    </a:ext>
                  </a:extLst>
                </a:gridCol>
              </a:tblGrid>
              <a:tr h="266572">
                <a:tc>
                  <a:txBody>
                    <a:bodyPr/>
                    <a:lstStyle>
                      <a:lvl1pPr marL="0" marR="0" indent="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1pPr>
                      <a:lvl2pPr marL="0" marR="0" indent="2286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2pPr>
                      <a:lvl3pPr marL="0" marR="0" indent="4572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3pPr>
                      <a:lvl4pPr marL="0" marR="0" indent="6858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4pPr>
                      <a:lvl5pPr marL="0" marR="0" indent="9144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5pPr>
                      <a:lvl6pPr marL="0" marR="0" indent="11430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6pPr>
                      <a:lvl7pPr marL="0" marR="0" indent="13716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7pPr>
                      <a:lvl8pPr marL="0" marR="0" indent="16002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8pPr>
                      <a:lvl9pPr marL="0" marR="0" indent="18288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9pPr>
                    </a:lstStyle>
                    <a:p>
                      <a:pPr marL="0" lvl="0" indent="0" algn="ctr"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zh-TW" altLang="en-US" sz="1800" b="1" kern="150" baseline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指標項目</a:t>
                      </a:r>
                      <a:endParaRPr lang="zh-TW" sz="1800" b="1" kern="150" baseline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38AC8"/>
                    </a:solidFill>
                  </a:tcPr>
                </a:tc>
                <a:tc>
                  <a:txBody>
                    <a:bodyPr/>
                    <a:lstStyle>
                      <a:lvl1pPr marL="0" marR="0" indent="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1pPr>
                      <a:lvl2pPr marL="0" marR="0" indent="2286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2pPr>
                      <a:lvl3pPr marL="0" marR="0" indent="4572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3pPr>
                      <a:lvl4pPr marL="0" marR="0" indent="6858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4pPr>
                      <a:lvl5pPr marL="0" marR="0" indent="9144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5pPr>
                      <a:lvl6pPr marL="0" marR="0" indent="11430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6pPr>
                      <a:lvl7pPr marL="0" marR="0" indent="13716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7pPr>
                      <a:lvl8pPr marL="0" marR="0" indent="16002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8pPr>
                      <a:lvl9pPr marL="0" marR="0" indent="18288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1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9pPr>
                    </a:lstStyle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altLang="en-US" sz="1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服務水準協議承諾內容</a:t>
                      </a:r>
                    </a:p>
                  </a:txBody>
                  <a:tcPr>
                    <a:lnL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38AC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5976540"/>
                  </a:ext>
                </a:extLst>
              </a:tr>
              <a:tr h="460441">
                <a:tc>
                  <a:txBody>
                    <a:bodyPr/>
                    <a:lstStyle>
                      <a:lvl1pPr marL="0" marR="0" indent="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1pPr>
                      <a:lvl2pPr marL="0" marR="0" indent="2286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2pPr>
                      <a:lvl3pPr marL="0" marR="0" indent="4572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3pPr>
                      <a:lvl4pPr marL="0" marR="0" indent="6858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4pPr>
                      <a:lvl5pPr marL="0" marR="0" indent="9144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5pPr>
                      <a:lvl6pPr marL="0" marR="0" indent="11430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6pPr>
                      <a:lvl7pPr marL="0" marR="0" indent="13716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7pPr>
                      <a:lvl8pPr marL="0" marR="0" indent="16002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8pPr>
                      <a:lvl9pPr marL="0" marR="0" indent="18288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9pPr>
                    </a:lstStyle>
                    <a:p>
                      <a:pPr algn="l" fontAlgn="auto">
                        <a:spcAft>
                          <a:spcPts val="600"/>
                        </a:spcAft>
                      </a:pPr>
                      <a:r>
                        <a:rPr lang="en-US" sz="1800" b="1" kern="100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zh-TW" sz="1800" b="1" kern="100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系統可用性</a:t>
                      </a:r>
                      <a:r>
                        <a:rPr lang="en-US" sz="1800" b="1" kern="100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(System Availability)</a:t>
                      </a:r>
                      <a:endParaRPr lang="zh-TW" sz="18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38AC8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9pPr>
                    </a:lstStyle>
                    <a:p>
                      <a:pPr algn="just" fontAlgn="auto">
                        <a:spcAft>
                          <a:spcPts val="600"/>
                        </a:spcAft>
                      </a:pPr>
                      <a:endParaRPr lang="zh-TW" sz="1800" kern="100" baseline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38AC8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2146296"/>
                  </a:ext>
                </a:extLst>
              </a:tr>
              <a:tr h="491529">
                <a:tc>
                  <a:txBody>
                    <a:bodyPr/>
                    <a:lstStyle>
                      <a:lvl1pPr marL="0" marR="0" indent="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1pPr>
                      <a:lvl2pPr marL="0" marR="0" indent="2286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2pPr>
                      <a:lvl3pPr marL="0" marR="0" indent="4572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3pPr>
                      <a:lvl4pPr marL="0" marR="0" indent="6858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4pPr>
                      <a:lvl5pPr marL="0" marR="0" indent="9144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5pPr>
                      <a:lvl6pPr marL="0" marR="0" indent="11430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6pPr>
                      <a:lvl7pPr marL="0" marR="0" indent="13716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7pPr>
                      <a:lvl8pPr marL="0" marR="0" indent="16002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8pPr>
                      <a:lvl9pPr marL="0" marR="0" indent="18288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9pPr>
                    </a:lstStyle>
                    <a:p>
                      <a:pPr algn="l" fontAlgn="auto">
                        <a:spcAft>
                          <a:spcPts val="600"/>
                        </a:spcAft>
                      </a:pPr>
                      <a:r>
                        <a:rPr lang="en-US" sz="1800" b="1" kern="100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TW" sz="1800" b="1" kern="100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客服支援時段</a:t>
                      </a:r>
                      <a:r>
                        <a:rPr lang="en-US" sz="1800" b="1" kern="100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(Customer service support period)</a:t>
                      </a:r>
                      <a:endParaRPr lang="zh-TW" sz="18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9pPr>
                    </a:lstStyle>
                    <a:p>
                      <a:pPr algn="just" fontAlgn="auto">
                        <a:spcAft>
                          <a:spcPts val="600"/>
                        </a:spcAft>
                      </a:pPr>
                      <a:endParaRPr lang="zh-TW" sz="1800" kern="100" baseline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8031289"/>
                  </a:ext>
                </a:extLst>
              </a:tr>
              <a:tr h="664922">
                <a:tc>
                  <a:txBody>
                    <a:bodyPr/>
                    <a:lstStyle>
                      <a:lvl1pPr marL="0" marR="0" indent="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1pPr>
                      <a:lvl2pPr marL="0" marR="0" indent="2286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2pPr>
                      <a:lvl3pPr marL="0" marR="0" indent="4572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3pPr>
                      <a:lvl4pPr marL="0" marR="0" indent="6858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4pPr>
                      <a:lvl5pPr marL="0" marR="0" indent="9144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5pPr>
                      <a:lvl6pPr marL="0" marR="0" indent="11430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6pPr>
                      <a:lvl7pPr marL="0" marR="0" indent="13716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7pPr>
                      <a:lvl8pPr marL="0" marR="0" indent="16002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8pPr>
                      <a:lvl9pPr marL="0" marR="0" indent="18288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9pPr>
                    </a:lstStyle>
                    <a:p>
                      <a:pPr algn="l" fontAlgn="auto">
                        <a:spcAft>
                          <a:spcPts val="600"/>
                        </a:spcAft>
                      </a:pPr>
                      <a:r>
                        <a:rPr lang="en-US" sz="1800" b="1" kern="100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zh-TW" sz="1800" b="1" kern="100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服務中斷補償</a:t>
                      </a:r>
                      <a:r>
                        <a:rPr lang="en-US" sz="1800" b="1" kern="100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(Service interruption compensation)</a:t>
                      </a:r>
                      <a:endParaRPr lang="zh-TW" sz="18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38AC8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9pPr>
                    </a:lstStyle>
                    <a:p>
                      <a:pPr algn="just" fontAlgn="auto">
                        <a:spcAft>
                          <a:spcPts val="600"/>
                        </a:spcAft>
                      </a:pPr>
                      <a:endParaRPr lang="zh-TW" sz="1800" kern="100" baseline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38AC8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3681531"/>
                  </a:ext>
                </a:extLst>
              </a:tr>
              <a:tr h="540361">
                <a:tc>
                  <a:txBody>
                    <a:bodyPr/>
                    <a:lstStyle>
                      <a:lvl1pPr marL="0" marR="0" indent="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1pPr>
                      <a:lvl2pPr marL="0" marR="0" indent="2286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2pPr>
                      <a:lvl3pPr marL="0" marR="0" indent="4572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3pPr>
                      <a:lvl4pPr marL="0" marR="0" indent="6858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4pPr>
                      <a:lvl5pPr marL="0" marR="0" indent="9144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5pPr>
                      <a:lvl6pPr marL="0" marR="0" indent="11430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6pPr>
                      <a:lvl7pPr marL="0" marR="0" indent="13716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7pPr>
                      <a:lvl8pPr marL="0" marR="0" indent="16002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8pPr>
                      <a:lvl9pPr marL="0" marR="0" indent="18288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9pPr>
                    </a:lstStyle>
                    <a:p>
                      <a:pPr algn="l" fontAlgn="auto">
                        <a:spcAft>
                          <a:spcPts val="600"/>
                        </a:spcAft>
                      </a:pPr>
                      <a:r>
                        <a:rPr lang="en-US" sz="1800" b="1" kern="100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zh-TW" sz="1800" b="1" kern="100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問題回應時間</a:t>
                      </a:r>
                      <a:r>
                        <a:rPr lang="en-US" sz="1800" b="1" kern="100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(Incident Response)</a:t>
                      </a:r>
                      <a:endParaRPr lang="zh-TW" sz="18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9pPr>
                    </a:lstStyle>
                    <a:p>
                      <a:pPr algn="just" fontAlgn="auto">
                        <a:spcAft>
                          <a:spcPts val="600"/>
                        </a:spcAft>
                      </a:pPr>
                      <a:endParaRPr lang="zh-TW" sz="1800" kern="100" baseline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8011699"/>
                  </a:ext>
                </a:extLst>
              </a:tr>
              <a:tr h="443281">
                <a:tc>
                  <a:txBody>
                    <a:bodyPr/>
                    <a:lstStyle>
                      <a:lvl1pPr marL="0" marR="0" indent="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1pPr>
                      <a:lvl2pPr marL="0" marR="0" indent="2286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2pPr>
                      <a:lvl3pPr marL="0" marR="0" indent="4572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3pPr>
                      <a:lvl4pPr marL="0" marR="0" indent="6858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4pPr>
                      <a:lvl5pPr marL="0" marR="0" indent="9144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5pPr>
                      <a:lvl6pPr marL="0" marR="0" indent="11430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6pPr>
                      <a:lvl7pPr marL="0" marR="0" indent="13716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7pPr>
                      <a:lvl8pPr marL="0" marR="0" indent="16002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8pPr>
                      <a:lvl9pPr marL="0" marR="0" indent="1828800" algn="ctr" defTabSz="2921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900" b="0" i="0" u="none" strike="noStrike" kern="1200" cap="none" spc="0" baseline="0">
                          <a:solidFill>
                            <a:schemeClr val="tx1"/>
                          </a:solidFill>
                          <a:uFillTx/>
                          <a:latin typeface="Times New Roman"/>
                          <a:ea typeface="標楷體"/>
                          <a:cs typeface="Helvetica Neue"/>
                          <a:sym typeface="Helvetica Neue"/>
                        </a:defRPr>
                      </a:lvl9pPr>
                    </a:lstStyle>
                    <a:p>
                      <a:pPr algn="l" fontAlgn="auto">
                        <a:spcAft>
                          <a:spcPts val="600"/>
                        </a:spcAft>
                      </a:pPr>
                      <a:r>
                        <a:rPr lang="en-US" sz="1800" b="1" kern="100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5.</a:t>
                      </a:r>
                      <a:r>
                        <a:rPr lang="zh-TW" sz="1800" b="1" kern="100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復原點目標</a:t>
                      </a:r>
                      <a:r>
                        <a:rPr lang="en-US" sz="1800" b="1" kern="100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(Recovery Point Objective,  RPO)</a:t>
                      </a:r>
                      <a:endParaRPr lang="zh-TW" sz="18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38AC8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9pPr>
                    </a:lstStyle>
                    <a:p>
                      <a:pPr algn="just" fontAlgn="auto">
                        <a:spcAft>
                          <a:spcPts val="600"/>
                        </a:spcAft>
                      </a:pPr>
                      <a:endParaRPr lang="zh-TW" sz="1800" kern="100" baseline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38AC8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1826030"/>
                  </a:ext>
                </a:extLst>
              </a:tr>
              <a:tr h="4432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9pPr>
                    </a:lstStyle>
                    <a:p>
                      <a:pPr algn="l" fontAlgn="auto">
                        <a:spcAft>
                          <a:spcPts val="600"/>
                        </a:spcAft>
                      </a:pPr>
                      <a:r>
                        <a:rPr lang="en-US" altLang="zh-TW" sz="1800" b="1" i="0" u="none" strike="noStrike" kern="100" cap="none" spc="0" baseline="0" dirty="0">
                          <a:solidFill>
                            <a:srgbClr val="000000"/>
                          </a:solidFill>
                          <a:effectLst/>
                          <a:uFillTx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6.</a:t>
                      </a:r>
                      <a:r>
                        <a:rPr lang="zh-TW" altLang="zh-TW" sz="1800" b="1" i="0" u="none" strike="noStrike" kern="100" cap="none" spc="0" baseline="0" dirty="0">
                          <a:solidFill>
                            <a:srgbClr val="000000"/>
                          </a:solidFill>
                          <a:effectLst/>
                          <a:uFillTx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  <a:sym typeface="Helvetica Neue"/>
                        </a:rPr>
                        <a:t>健保資料上傳準確率和時效性</a:t>
                      </a:r>
                      <a:endParaRPr lang="zh-TW" altLang="en-US" sz="1800" b="1" i="0" u="none" strike="noStrike" kern="100" cap="none" spc="0" baseline="0" dirty="0">
                        <a:solidFill>
                          <a:srgbClr val="000000"/>
                        </a:solidFill>
                        <a:effectLst/>
                        <a:uFillTx/>
                        <a:latin typeface="Arial" panose="020B0604020202020204" pitchFamily="34" charset="0"/>
                        <a:ea typeface="微軟正黑體" panose="020B0604030504040204" pitchFamily="34" charset="-120"/>
                        <a:cs typeface="Times New Roman" panose="02020603050405020304" pitchFamily="18" charset="0"/>
                        <a:sym typeface="Helvetica Neue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"/>
                          <a:ea typeface="Helvetica Neue"/>
                          <a:cs typeface="Helvetica Neue"/>
                        </a:defRPr>
                      </a:lvl9pPr>
                    </a:lstStyle>
                    <a:p>
                      <a:pPr algn="just" fontAlgn="auto">
                        <a:spcAft>
                          <a:spcPts val="600"/>
                        </a:spcAft>
                      </a:pPr>
                      <a:endParaRPr lang="zh-TW" sz="1800" kern="100" baseline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8A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7392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67618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0EA630-BA8C-03C0-DD20-F68F076C99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F37C97AE-9FD5-AF84-C628-5C8ED7032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12</a:t>
            </a:fld>
            <a:endParaRPr lang="zh-TW" altLang="en-US"/>
          </a:p>
        </p:txBody>
      </p:sp>
      <p:sp>
        <p:nvSpPr>
          <p:cNvPr id="7" name="文字版面配置區 2">
            <a:extLst>
              <a:ext uri="{FF2B5EF4-FFF2-40B4-BE49-F238E27FC236}">
                <a16:creationId xmlns:a16="http://schemas.microsoft.com/office/drawing/2014/main" id="{1E72C644-942C-C740-3BB9-E36F24340690}"/>
              </a:ext>
            </a:extLst>
          </p:cNvPr>
          <p:cNvSpPr txBox="1">
            <a:spLocks/>
          </p:cNvSpPr>
          <p:nvPr/>
        </p:nvSpPr>
        <p:spPr>
          <a:xfrm>
            <a:off x="849344" y="572316"/>
            <a:ext cx="10822703" cy="4670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肆、計畫內容與實施方法</a:t>
            </a:r>
            <a:endParaRPr lang="en-US" altLang="zh-TW" sz="3200" b="1" dirty="0">
              <a:latin typeface="Arial" panose="020B0604020202020204" pitchFamily="34" charset="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F102D71D-6464-BCA8-752F-BA06FADD5EAF}"/>
              </a:ext>
            </a:extLst>
          </p:cNvPr>
          <p:cNvSpPr txBox="1"/>
          <p:nvPr/>
        </p:nvSpPr>
        <p:spPr>
          <a:xfrm>
            <a:off x="821051" y="1222338"/>
            <a:ext cx="10549898" cy="40164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二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資訊安全防護規劃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14400" lvl="1" indent="-457200">
              <a:spcAft>
                <a:spcPts val="600"/>
              </a:spcAft>
              <a:buFont typeface="+mj-lt"/>
              <a:buAutoNum type="arabicPeriod"/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資安機制 </a:t>
            </a:r>
            <a:r>
              <a:rPr kumimoji="0" lang="en-US" altLang="zh-TW" sz="14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14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說明資安管理項目、相關資安檢測與驗證、如何配合健保署資安要求等</a:t>
            </a:r>
            <a:r>
              <a:rPr kumimoji="0" lang="en-US" altLang="zh-TW" sz="14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14400" lvl="1" indent="-457200">
              <a:spcAft>
                <a:spcPts val="600"/>
              </a:spcAft>
              <a:buFont typeface="+mj-lt"/>
              <a:buAutoNum type="arabicPeriod"/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個資保護機制 </a:t>
            </a:r>
            <a:r>
              <a:rPr kumimoji="0" lang="en-US" altLang="zh-TW" sz="14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14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說明處理個資及機敏資料的保護機制，例如權限管理等</a:t>
            </a:r>
            <a:r>
              <a:rPr kumimoji="0" lang="en-US" altLang="zh-TW" sz="14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14400" lvl="1" indent="-457200">
              <a:spcAft>
                <a:spcPts val="600"/>
              </a:spcAft>
              <a:buFont typeface="+mj-lt"/>
              <a:buAutoNum type="arabicPeriod"/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客戶端資安規劃 </a:t>
            </a:r>
            <a:r>
              <a:rPr lang="en-US" altLang="zh-TW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說明客戶端資訊設備的資安風險管理及個資保護措施，以及儲存於客戶端的檔案例如電子病歷之管理規劃。</a:t>
            </a:r>
            <a:r>
              <a:rPr lang="en-US" altLang="zh-TW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pPr lvl="1">
              <a:spcAft>
                <a:spcPts val="600"/>
              </a:spcAft>
            </a:pPr>
            <a:endParaRPr lang="en-US" altLang="zh-TW" sz="1400" b="1" kern="100" dirty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1">
              <a:spcAft>
                <a:spcPts val="600"/>
              </a:spcAft>
            </a:pPr>
            <a:endParaRPr lang="en-US" altLang="zh-TW" sz="1400" b="1" kern="100" dirty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 algn="just" eaLnBrk="0" fontAlgn="auto">
              <a:spcAft>
                <a:spcPts val="600"/>
              </a:spcAft>
              <a:buSzPts val="1200"/>
            </a:pP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三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資料可攜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</a:p>
          <a:p>
            <a:pPr lvl="0" algn="just" eaLnBrk="0" fontAlgn="auto">
              <a:spcAft>
                <a:spcPts val="600"/>
              </a:spcAft>
              <a:buSzPts val="1200"/>
            </a:pPr>
            <a:r>
              <a:rPr lang="en-US" altLang="zh-TW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資訊服務系統須能提供基層院所隨時、免費、自行完整下載雲端</a:t>
            </a:r>
            <a:r>
              <a:rPr lang="en-US" altLang="zh-TW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HIS</a:t>
            </a:r>
            <a:r>
              <a:rPr lang="zh-TW" altLang="en-US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的資料與紀錄，且應有資料下載的權限管理機制</a:t>
            </a:r>
            <a:r>
              <a:rPr lang="en-US" altLang="zh-TW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pPr lvl="0" algn="just" eaLnBrk="0" fontAlgn="auto">
              <a:spcAft>
                <a:spcPts val="600"/>
              </a:spcAft>
              <a:buSzPts val="1200"/>
            </a:pPr>
            <a:endParaRPr lang="en-US" altLang="zh-TW" sz="1400" b="1" kern="100" dirty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 algn="just" eaLnBrk="0" fontAlgn="auto">
              <a:spcAft>
                <a:spcPts val="600"/>
              </a:spcAft>
              <a:buSzPts val="1200"/>
            </a:pP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四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系統離線備援機制</a:t>
            </a:r>
          </a:p>
          <a:p>
            <a:pPr lvl="0" algn="just" eaLnBrk="0" fontAlgn="auto">
              <a:spcAft>
                <a:spcPts val="600"/>
              </a:spcAft>
              <a:buSzPts val="1200"/>
            </a:pPr>
            <a:r>
              <a:rPr lang="zh-TW" altLang="en-US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（說明系統離線備援及資料備份機制，當網路斷線基層院所不至於中斷醫療服務）</a:t>
            </a:r>
            <a:endParaRPr lang="en-US" altLang="zh-TW" sz="1400" b="1" kern="100" dirty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1279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1C01E9-0D69-B365-7302-DB7D62316D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4A628B6-457E-F3D4-F3FE-FC1927ADA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13</a:t>
            </a:fld>
            <a:endParaRPr lang="zh-TW" altLang="en-US"/>
          </a:p>
        </p:txBody>
      </p:sp>
      <p:sp>
        <p:nvSpPr>
          <p:cNvPr id="7" name="文字版面配置區 2">
            <a:extLst>
              <a:ext uri="{FF2B5EF4-FFF2-40B4-BE49-F238E27FC236}">
                <a16:creationId xmlns:a16="http://schemas.microsoft.com/office/drawing/2014/main" id="{9CB9663C-33B6-9015-BEBD-53D80DD550DA}"/>
              </a:ext>
            </a:extLst>
          </p:cNvPr>
          <p:cNvSpPr txBox="1">
            <a:spLocks/>
          </p:cNvSpPr>
          <p:nvPr/>
        </p:nvSpPr>
        <p:spPr>
          <a:xfrm>
            <a:off x="849344" y="572316"/>
            <a:ext cx="10822703" cy="4670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肆、計畫內容與實施方法</a:t>
            </a:r>
            <a:endParaRPr lang="en-US" altLang="zh-TW" sz="3200" b="1" dirty="0">
              <a:latin typeface="Arial" panose="020B0604020202020204" pitchFamily="34" charset="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29706BDB-E87B-8C4E-ED1C-6AD2EA2A72D1}"/>
              </a:ext>
            </a:extLst>
          </p:cNvPr>
          <p:cNvSpPr txBox="1"/>
          <p:nvPr/>
        </p:nvSpPr>
        <p:spPr>
          <a:xfrm>
            <a:off x="821051" y="1307383"/>
            <a:ext cx="10549898" cy="3142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四、實施方法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行銷推廣規劃</a:t>
            </a:r>
            <a:endParaRPr lang="en-US" altLang="zh-TW" sz="1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zh-TW" altLang="en-US" sz="1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　</a:t>
            </a:r>
            <a:r>
              <a:rPr lang="en-US" altLang="zh-TW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說明推廣作法，是否有合作單位，活動辦理地點、方式及參加對象。</a:t>
            </a:r>
            <a:r>
              <a:rPr lang="en-US" altLang="zh-TW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pPr lvl="0">
              <a:lnSpc>
                <a:spcPct val="115000"/>
              </a:lnSpc>
            </a:pP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二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雲端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HIS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導入規劃</a:t>
            </a:r>
            <a:endParaRPr lang="en-US" altLang="zh-TW" sz="1400" b="1" kern="100" dirty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14400" lvl="1" indent="-457200">
              <a:lnSpc>
                <a:spcPct val="115000"/>
              </a:lnSpc>
              <a:buFont typeface="+mj-lt"/>
              <a:buAutoNum type="arabicPeriod"/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推廣及接單</a:t>
            </a:r>
            <a:r>
              <a:rPr lang="en-US" altLang="zh-TW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包括服務推廣說明、簽約等</a:t>
            </a:r>
            <a:r>
              <a:rPr lang="en-US" altLang="zh-TW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pPr marL="914400" lvl="1" indent="-457200">
              <a:lnSpc>
                <a:spcPct val="115000"/>
              </a:lnSpc>
              <a:buFont typeface="+mj-lt"/>
              <a:buAutoNum type="arabicPeriod"/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方案導入</a:t>
            </a:r>
            <a:r>
              <a:rPr lang="en-US" altLang="zh-TW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包括輔導、教育訓練、開通等，如客戶有地端轉雲端系統，如何轉換、是否有申報總表檔差異比對</a:t>
            </a:r>
            <a:r>
              <a:rPr lang="en-US" altLang="zh-TW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pPr marL="914400" lvl="1" indent="-457200">
              <a:lnSpc>
                <a:spcPct val="115000"/>
              </a:lnSpc>
              <a:buFont typeface="+mj-lt"/>
              <a:buAutoNum type="arabicPeriod"/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客戶服務</a:t>
            </a:r>
            <a:r>
              <a:rPr lang="en-US" altLang="zh-TW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包括關懷、諮詢、客訴處理、現場服務等</a:t>
            </a:r>
            <a:r>
              <a:rPr lang="en-US" altLang="zh-TW" sz="1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pPr marL="914400" lvl="1" indent="-457200">
              <a:lnSpc>
                <a:spcPct val="115000"/>
              </a:lnSpc>
              <a:buFont typeface="+mj-lt"/>
              <a:buAutoNum type="arabicPeriod"/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解約處理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39307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CE49EA-9445-06CF-B08A-4491123B1F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A98806C-62ED-2F5F-B248-F50509276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14</a:t>
            </a:fld>
            <a:endParaRPr lang="zh-TW" altLang="en-US"/>
          </a:p>
        </p:txBody>
      </p:sp>
      <p:sp>
        <p:nvSpPr>
          <p:cNvPr id="7" name="文字版面配置區 2">
            <a:extLst>
              <a:ext uri="{FF2B5EF4-FFF2-40B4-BE49-F238E27FC236}">
                <a16:creationId xmlns:a16="http://schemas.microsoft.com/office/drawing/2014/main" id="{4F956880-E672-DE92-B008-B54AD1D92798}"/>
              </a:ext>
            </a:extLst>
          </p:cNvPr>
          <p:cNvSpPr txBox="1">
            <a:spLocks/>
          </p:cNvSpPr>
          <p:nvPr/>
        </p:nvSpPr>
        <p:spPr>
          <a:xfrm>
            <a:off x="849344" y="572316"/>
            <a:ext cx="10822703" cy="4670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肆、計畫內容與實施方法</a:t>
            </a:r>
            <a:endParaRPr lang="en-US" altLang="zh-TW" sz="3200" b="1" dirty="0">
              <a:latin typeface="Arial" panose="020B0604020202020204" pitchFamily="34" charset="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08362779-4E8B-95A2-9FA6-ABCBC6F2CAD9}"/>
              </a:ext>
            </a:extLst>
          </p:cNvPr>
          <p:cNvSpPr txBox="1"/>
          <p:nvPr/>
        </p:nvSpPr>
        <p:spPr>
          <a:xfrm>
            <a:off x="821051" y="1307383"/>
            <a:ext cx="10549898" cy="8797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zh-TW" altLang="en-US" sz="28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  <a:r>
              <a:rPr lang="en-US" altLang="zh-TW" sz="28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三</a:t>
            </a:r>
            <a:r>
              <a:rPr lang="en-US" altLang="zh-TW" sz="28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8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執行時程</a:t>
            </a:r>
            <a:endParaRPr lang="en-US" altLang="zh-TW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zh-TW" altLang="en-US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　</a:t>
            </a:r>
            <a:r>
              <a:rPr lang="en-US" altLang="zh-TW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可自訂計畫工作項目，須列入二項必要工作項目：配合健保署資安要求、推動診所</a:t>
            </a:r>
            <a:r>
              <a:rPr lang="en-US" altLang="zh-TW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/</a:t>
            </a:r>
            <a:r>
              <a:rPr lang="zh-TW" altLang="en-US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藥局導入方案</a:t>
            </a:r>
            <a:r>
              <a:rPr lang="en-US" altLang="zh-TW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394671D0-A84F-EA2C-C6B6-AFABE643E1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6516726"/>
              </p:ext>
            </p:extLst>
          </p:nvPr>
        </p:nvGraphicFramePr>
        <p:xfrm>
          <a:off x="366848" y="2370258"/>
          <a:ext cx="11458303" cy="28651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311843">
                  <a:extLst>
                    <a:ext uri="{9D8B030D-6E8A-4147-A177-3AD203B41FA5}">
                      <a16:colId xmlns:a16="http://schemas.microsoft.com/office/drawing/2014/main" val="3989324387"/>
                    </a:ext>
                  </a:extLst>
                </a:gridCol>
                <a:gridCol w="2036615">
                  <a:extLst>
                    <a:ext uri="{9D8B030D-6E8A-4147-A177-3AD203B41FA5}">
                      <a16:colId xmlns:a16="http://schemas.microsoft.com/office/drawing/2014/main" val="4270580677"/>
                    </a:ext>
                  </a:extLst>
                </a:gridCol>
                <a:gridCol w="2036615">
                  <a:extLst>
                    <a:ext uri="{9D8B030D-6E8A-4147-A177-3AD203B41FA5}">
                      <a16:colId xmlns:a16="http://schemas.microsoft.com/office/drawing/2014/main" val="3914423093"/>
                    </a:ext>
                  </a:extLst>
                </a:gridCol>
                <a:gridCol w="2036615">
                  <a:extLst>
                    <a:ext uri="{9D8B030D-6E8A-4147-A177-3AD203B41FA5}">
                      <a16:colId xmlns:a16="http://schemas.microsoft.com/office/drawing/2014/main" val="3485820047"/>
                    </a:ext>
                  </a:extLst>
                </a:gridCol>
                <a:gridCol w="2036615">
                  <a:extLst>
                    <a:ext uri="{9D8B030D-6E8A-4147-A177-3AD203B41FA5}">
                      <a16:colId xmlns:a16="http://schemas.microsoft.com/office/drawing/2014/main" val="679642647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r"/>
                      <a:r>
                        <a:rPr lang="zh-TW" altLang="en-US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季進度</a:t>
                      </a:r>
                      <a:endParaRPr lang="en-US" altLang="zh-TW" baseline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  <a:p>
                      <a:pPr algn="l"/>
                      <a:r>
                        <a:rPr lang="zh-TW" altLang="en-US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工作項目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6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114</a:t>
                      </a:r>
                      <a:r>
                        <a:rPr lang="zh-TW" altLang="en-US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年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133824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Q1</a:t>
                      </a:r>
                      <a:endParaRPr lang="zh-TW" altLang="en-US" baseline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Q2</a:t>
                      </a:r>
                      <a:endParaRPr lang="zh-TW" altLang="en-US" baseline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Q3</a:t>
                      </a:r>
                      <a:endParaRPr lang="zh-TW" altLang="en-US" baseline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Q4</a:t>
                      </a:r>
                      <a:endParaRPr lang="zh-TW" altLang="en-US" baseline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29759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1.</a:t>
                      </a:r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工作項目</a:t>
                      </a:r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X</a:t>
                      </a:r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05402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工作項目</a:t>
                      </a:r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Y</a:t>
                      </a:r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8329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3.</a:t>
                      </a:r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資訊安全相關工作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86550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4.</a:t>
                      </a:r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推動診所</a:t>
                      </a:r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藥局導入方案</a:t>
                      </a:r>
                      <a:r>
                        <a:rPr lang="zh-TW" altLang="en-US" baseline="3000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註</a:t>
                      </a:r>
                      <a:r>
                        <a:rPr lang="en-US" altLang="zh-TW" baseline="3000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1</a:t>
                      </a:r>
                      <a:endParaRPr lang="zh-TW" altLang="en-US" baseline="3000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0556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累計達成進度百分比</a:t>
                      </a:r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%</a:t>
                      </a:r>
                    </a:p>
                    <a:p>
                      <a:pPr algn="l"/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已達成家數／總推動</a:t>
                      </a:r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KPI</a:t>
                      </a:r>
                      <a:r>
                        <a:rPr lang="zh-TW" altLang="en-US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家數</a:t>
                      </a:r>
                      <a:r>
                        <a:rPr lang="en-US" altLang="zh-TW" baseline="0" dirty="0"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baseline="0" dirty="0">
                        <a:latin typeface="Arial" panose="020B0604020202020204" pitchFamily="34" charset="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7054042"/>
                  </a:ext>
                </a:extLst>
              </a:tr>
            </a:tbl>
          </a:graphicData>
        </a:graphic>
      </p:graphicFrame>
      <p:sp>
        <p:nvSpPr>
          <p:cNvPr id="5" name="文字方塊 4">
            <a:extLst>
              <a:ext uri="{FF2B5EF4-FFF2-40B4-BE49-F238E27FC236}">
                <a16:creationId xmlns:a16="http://schemas.microsoft.com/office/drawing/2014/main" id="{BE0C6364-7E25-80CD-AE68-B52E59046970}"/>
              </a:ext>
            </a:extLst>
          </p:cNvPr>
          <p:cNvSpPr txBox="1"/>
          <p:nvPr/>
        </p:nvSpPr>
        <p:spPr>
          <a:xfrm>
            <a:off x="366848" y="5335578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200" dirty="0">
                <a:solidFill>
                  <a:schemeClr val="dk1"/>
                </a:solidFill>
                <a:latin typeface="Arial" panose="020B0604020202020204" pitchFamily="34" charset="0"/>
                <a:ea typeface="微軟正黑體" panose="020B0604030504040204" pitchFamily="34" charset="-120"/>
              </a:rPr>
              <a:t>註</a:t>
            </a:r>
            <a:r>
              <a:rPr lang="en-US" altLang="zh-TW" sz="1200" dirty="0">
                <a:solidFill>
                  <a:schemeClr val="dk1"/>
                </a:solidFill>
                <a:latin typeface="Arial" panose="020B0604020202020204" pitchFamily="34" charset="0"/>
                <a:ea typeface="微軟正黑體" panose="020B0604030504040204" pitchFamily="34" charset="-120"/>
              </a:rPr>
              <a:t>1.</a:t>
            </a:r>
            <a:r>
              <a:rPr lang="zh-TW" altLang="zh-TW" sz="1200" dirty="0">
                <a:solidFill>
                  <a:schemeClr val="dk1"/>
                </a:solidFill>
                <a:latin typeface="Arial" panose="020B0604020202020204" pitchFamily="34" charset="0"/>
                <a:ea typeface="微軟正黑體" panose="020B0604030504040204" pitchFamily="34" charset="-120"/>
              </a:rPr>
              <a:t>請依承諾推動家數按季分配進度</a:t>
            </a:r>
          </a:p>
        </p:txBody>
      </p:sp>
    </p:spTree>
    <p:extLst>
      <p:ext uri="{BB962C8B-B14F-4D97-AF65-F5344CB8AC3E}">
        <p14:creationId xmlns:p14="http://schemas.microsoft.com/office/powerpoint/2010/main" val="39128065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331C2D-32DA-A4CE-85A1-7AF5909FBB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4C3DAFE-5098-EBF8-DFCA-48D0578E4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15</a:t>
            </a:fld>
            <a:endParaRPr lang="zh-TW" altLang="en-US"/>
          </a:p>
        </p:txBody>
      </p:sp>
      <p:sp>
        <p:nvSpPr>
          <p:cNvPr id="7" name="文字版面配置區 2">
            <a:extLst>
              <a:ext uri="{FF2B5EF4-FFF2-40B4-BE49-F238E27FC236}">
                <a16:creationId xmlns:a16="http://schemas.microsoft.com/office/drawing/2014/main" id="{EDB7F253-094A-9FC8-5191-563A4671E0AC}"/>
              </a:ext>
            </a:extLst>
          </p:cNvPr>
          <p:cNvSpPr txBox="1">
            <a:spLocks/>
          </p:cNvSpPr>
          <p:nvPr/>
        </p:nvSpPr>
        <p:spPr>
          <a:xfrm>
            <a:off x="849344" y="572316"/>
            <a:ext cx="10822703" cy="4670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肆、計畫內容與實施方法</a:t>
            </a:r>
            <a:endParaRPr lang="en-US" altLang="zh-TW" sz="3200" b="1" dirty="0">
              <a:latin typeface="Arial" panose="020B0604020202020204" pitchFamily="34" charset="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77E1EF90-ADBF-AFAC-7163-A15691CAA8EA}"/>
              </a:ext>
            </a:extLst>
          </p:cNvPr>
          <p:cNvSpPr txBox="1"/>
          <p:nvPr/>
        </p:nvSpPr>
        <p:spPr>
          <a:xfrm>
            <a:off x="821051" y="1307383"/>
            <a:ext cx="10549898" cy="2888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五、預期效益</a:t>
            </a: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  <a:r>
              <a:rPr lang="en-US" altLang="zh-TW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</a:t>
            </a:r>
            <a:r>
              <a:rPr lang="en-US" altLang="zh-TW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量化效益</a:t>
            </a: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371600" lvl="2" indent="-457200">
              <a:lnSpc>
                <a:spcPct val="115000"/>
              </a:lnSpc>
              <a:buFont typeface="+mj-lt"/>
              <a:buAutoNum type="arabicPeriod"/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推動客戶家數</a:t>
            </a: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371600" lvl="2" indent="-457200">
              <a:lnSpc>
                <a:spcPct val="115000"/>
              </a:lnSpc>
              <a:buFont typeface="+mj-lt"/>
              <a:buAutoNum type="arabicPeriod"/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示範案例效益</a:t>
            </a: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zh-TW" altLang="en-US" sz="16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　　</a:t>
            </a: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  <a:r>
              <a:rPr lang="en-US" altLang="zh-TW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二</a:t>
            </a:r>
            <a:r>
              <a:rPr lang="en-US" altLang="zh-TW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質化效益</a:t>
            </a:r>
            <a:endParaRPr lang="en-US" altLang="zh-TW" sz="24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371600" lvl="2" indent="-457200">
              <a:lnSpc>
                <a:spcPct val="115000"/>
              </a:lnSpc>
              <a:buFont typeface="+mj-lt"/>
              <a:buAutoNum type="arabicPeriod"/>
            </a:pPr>
            <a:r>
              <a:rPr lang="zh-TW" altLang="en-US" sz="2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  <a:endParaRPr lang="en-US" altLang="zh-TW" sz="16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8785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2B3A19-DC12-CAE9-7AEC-6AE4D9C7D3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D42E5956-A3D2-6CB8-CCE0-D62AB52AC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16</a:t>
            </a:fld>
            <a:endParaRPr lang="zh-TW" altLang="en-US"/>
          </a:p>
        </p:txBody>
      </p:sp>
      <p:sp>
        <p:nvSpPr>
          <p:cNvPr id="7" name="文字版面配置區 2">
            <a:extLst>
              <a:ext uri="{FF2B5EF4-FFF2-40B4-BE49-F238E27FC236}">
                <a16:creationId xmlns:a16="http://schemas.microsoft.com/office/drawing/2014/main" id="{C0E00E08-3D74-CD2A-BFE4-1878DC9E605F}"/>
              </a:ext>
            </a:extLst>
          </p:cNvPr>
          <p:cNvSpPr txBox="1">
            <a:spLocks/>
          </p:cNvSpPr>
          <p:nvPr/>
        </p:nvSpPr>
        <p:spPr>
          <a:xfrm>
            <a:off x="849344" y="572316"/>
            <a:ext cx="10822703" cy="4670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伍、計畫執行能力說明</a:t>
            </a:r>
            <a:endParaRPr lang="en-US" altLang="zh-TW" sz="3200" b="1" dirty="0">
              <a:latin typeface="Arial" panose="020B0604020202020204" pitchFamily="34" charset="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79BA1A76-3896-2077-2A62-C2AE40F4697A}"/>
              </a:ext>
            </a:extLst>
          </p:cNvPr>
          <p:cNvSpPr txBox="1"/>
          <p:nvPr/>
        </p:nvSpPr>
        <p:spPr>
          <a:xfrm>
            <a:off x="821051" y="1307383"/>
            <a:ext cx="10549898" cy="384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en-US" altLang="zh-TW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請說明公司執行本計畫之優勢與能量</a:t>
            </a:r>
            <a:r>
              <a:rPr lang="en-US" altLang="zh-TW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239838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77AB84-0464-8039-D1D4-910F5F6343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09823FC0-41D3-9E92-C92A-4199BFA7C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17</a:t>
            </a:fld>
            <a:endParaRPr lang="zh-TW" altLang="en-US"/>
          </a:p>
        </p:txBody>
      </p:sp>
      <p:sp>
        <p:nvSpPr>
          <p:cNvPr id="7" name="文字版面配置區 2">
            <a:extLst>
              <a:ext uri="{FF2B5EF4-FFF2-40B4-BE49-F238E27FC236}">
                <a16:creationId xmlns:a16="http://schemas.microsoft.com/office/drawing/2014/main" id="{B409F1CA-97E1-49B8-1C0E-08CCD8E15E78}"/>
              </a:ext>
            </a:extLst>
          </p:cNvPr>
          <p:cNvSpPr txBox="1">
            <a:spLocks/>
          </p:cNvSpPr>
          <p:nvPr/>
        </p:nvSpPr>
        <p:spPr>
          <a:xfrm>
            <a:off x="849344" y="572316"/>
            <a:ext cx="10822703" cy="4670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附件：計畫重點摘要</a:t>
            </a:r>
            <a:endParaRPr lang="en-US" altLang="zh-TW" sz="3200" b="1" dirty="0">
              <a:latin typeface="Arial" panose="020B0604020202020204" pitchFamily="34" charset="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11918F93-54F8-5C9A-7109-42E797F0C954}"/>
              </a:ext>
            </a:extLst>
          </p:cNvPr>
          <p:cNvSpPr txBox="1"/>
          <p:nvPr/>
        </p:nvSpPr>
        <p:spPr>
          <a:xfrm>
            <a:off x="821051" y="1307383"/>
            <a:ext cx="10549898" cy="1832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公司名稱：○○○○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計畫名稱：○○○○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推動基層院所類別：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計畫期間：自○○○年○○月○○日至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114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17</a:t>
            </a: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zh-TW" altLang="en-US" sz="20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預計補助款：</a:t>
            </a:r>
            <a:endParaRPr lang="en-US" altLang="zh-TW" sz="2000" b="1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DBE231D8-927B-7666-BFF2-49D274BBC8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3846401"/>
              </p:ext>
            </p:extLst>
          </p:nvPr>
        </p:nvGraphicFramePr>
        <p:xfrm>
          <a:off x="849344" y="3279053"/>
          <a:ext cx="10549900" cy="315155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15316">
                  <a:extLst>
                    <a:ext uri="{9D8B030D-6E8A-4147-A177-3AD203B41FA5}">
                      <a16:colId xmlns:a16="http://schemas.microsoft.com/office/drawing/2014/main" val="1153601160"/>
                    </a:ext>
                  </a:extLst>
                </a:gridCol>
                <a:gridCol w="1473862">
                  <a:extLst>
                    <a:ext uri="{9D8B030D-6E8A-4147-A177-3AD203B41FA5}">
                      <a16:colId xmlns:a16="http://schemas.microsoft.com/office/drawing/2014/main" val="1645136906"/>
                    </a:ext>
                  </a:extLst>
                </a:gridCol>
                <a:gridCol w="1473862">
                  <a:extLst>
                    <a:ext uri="{9D8B030D-6E8A-4147-A177-3AD203B41FA5}">
                      <a16:colId xmlns:a16="http://schemas.microsoft.com/office/drawing/2014/main" val="4048177008"/>
                    </a:ext>
                  </a:extLst>
                </a:gridCol>
                <a:gridCol w="1297372">
                  <a:extLst>
                    <a:ext uri="{9D8B030D-6E8A-4147-A177-3AD203B41FA5}">
                      <a16:colId xmlns:a16="http://schemas.microsoft.com/office/drawing/2014/main" val="443728367"/>
                    </a:ext>
                  </a:extLst>
                </a:gridCol>
                <a:gridCol w="1297372">
                  <a:extLst>
                    <a:ext uri="{9D8B030D-6E8A-4147-A177-3AD203B41FA5}">
                      <a16:colId xmlns:a16="http://schemas.microsoft.com/office/drawing/2014/main" val="3698097887"/>
                    </a:ext>
                  </a:extLst>
                </a:gridCol>
                <a:gridCol w="1297372">
                  <a:extLst>
                    <a:ext uri="{9D8B030D-6E8A-4147-A177-3AD203B41FA5}">
                      <a16:colId xmlns:a16="http://schemas.microsoft.com/office/drawing/2014/main" val="3835325064"/>
                    </a:ext>
                  </a:extLst>
                </a:gridCol>
                <a:gridCol w="1297372">
                  <a:extLst>
                    <a:ext uri="{9D8B030D-6E8A-4147-A177-3AD203B41FA5}">
                      <a16:colId xmlns:a16="http://schemas.microsoft.com/office/drawing/2014/main" val="2467333089"/>
                    </a:ext>
                  </a:extLst>
                </a:gridCol>
                <a:gridCol w="1297372">
                  <a:extLst>
                    <a:ext uri="{9D8B030D-6E8A-4147-A177-3AD203B41FA5}">
                      <a16:colId xmlns:a16="http://schemas.microsoft.com/office/drawing/2014/main" val="1307829997"/>
                    </a:ext>
                  </a:extLst>
                </a:gridCol>
              </a:tblGrid>
              <a:tr h="450222">
                <a:tc rowSpan="2">
                  <a:txBody>
                    <a:bodyPr/>
                    <a:lstStyle/>
                    <a:p>
                      <a:pPr algn="ctr" fontAlgn="auto" hangingPunct="0"/>
                      <a:r>
                        <a:rPr lang="zh-TW" altLang="en-US" sz="1600" b="1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基層院所身分類別</a:t>
                      </a:r>
                      <a:endParaRPr lang="zh-TW" altLang="en-US" sz="1600" b="1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auto" hangingPunct="0"/>
                      <a:r>
                        <a:rPr lang="zh-TW" altLang="en-US" sz="1600" b="1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地端轉雲端</a:t>
                      </a:r>
                      <a:endParaRPr lang="zh-TW" sz="1600" b="1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 fontAlgn="auto" hangingPunct="0"/>
                      <a:r>
                        <a:rPr lang="zh-TW" altLang="en-US" sz="1600" b="1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直接導入雲端</a:t>
                      </a:r>
                      <a:endParaRPr lang="zh-TW" sz="1600" b="1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 eaLnBrk="0" hangingPunct="0"/>
                      <a:r>
                        <a:rPr lang="zh-TW" altLang="en-US" sz="1600" b="1" kern="100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Arial" panose="020B0604020202020204" pitchFamily="34" charset="0"/>
                        </a:rPr>
                        <a:t>合計</a:t>
                      </a:r>
                    </a:p>
                  </a:txBody>
                  <a:tcPr marL="17780" marR="17780" marT="17780" marB="1778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eaLnBrk="0" hangingPunct="0"/>
                      <a:endParaRPr lang="zh-TW" altLang="en-US" sz="1600" kern="100" baseline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17780" marB="17780" anchor="ctr"/>
                </a:tc>
                <a:tc rowSpan="2">
                  <a:txBody>
                    <a:bodyPr/>
                    <a:lstStyle/>
                    <a:p>
                      <a:pPr algn="ctr" eaLnBrk="0" hangingPunct="0"/>
                      <a:r>
                        <a:rPr lang="zh-TW" altLang="en-US" sz="1600" b="1" kern="100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Arial" panose="020B0604020202020204" pitchFamily="34" charset="0"/>
                        </a:rPr>
                        <a:t>占比</a:t>
                      </a:r>
                      <a:r>
                        <a:rPr lang="en-US" altLang="zh-TW" sz="1600" b="1" kern="100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Arial" panose="020B0604020202020204" pitchFamily="34" charset="0"/>
                        </a:rPr>
                        <a:t>(%)</a:t>
                      </a:r>
                      <a:endParaRPr lang="zh-TW" altLang="en-US" sz="1600" b="1" kern="100" baseline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17780" marR="17780" marT="17780" marB="1778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3576836"/>
                  </a:ext>
                </a:extLst>
              </a:tr>
              <a:tr h="450222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r>
                        <a:rPr lang="zh-TW" sz="1600" b="1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補助金額</a:t>
                      </a:r>
                      <a:endParaRPr lang="zh-TW" sz="1600" b="1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0"/>
                      <a:r>
                        <a:rPr lang="zh-TW" altLang="en-US" sz="1600" b="1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Arial" panose="020B0604020202020204" pitchFamily="34" charset="0"/>
                        </a:rPr>
                        <a:t>家數</a:t>
                      </a:r>
                      <a:endParaRPr lang="zh-TW" sz="1600" b="1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0"/>
                      <a:r>
                        <a:rPr lang="zh-TW" altLang="en-US" sz="1600" b="1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補助金額</a:t>
                      </a:r>
                      <a:endParaRPr lang="zh-TW" sz="1600" b="1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0"/>
                      <a:r>
                        <a:rPr lang="zh-TW" altLang="en-US" sz="1600" b="1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Arial" panose="020B0604020202020204" pitchFamily="34" charset="0"/>
                        </a:rPr>
                        <a:t>家數</a:t>
                      </a:r>
                      <a:endParaRPr lang="zh-TW" sz="1600" b="1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/>
                      <a:r>
                        <a:rPr lang="zh-TW" altLang="en-US" sz="1600" b="1" kern="100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Arial" panose="020B0604020202020204" pitchFamily="34" charset="0"/>
                        </a:rPr>
                        <a:t>總補助金額</a:t>
                      </a:r>
                    </a:p>
                  </a:txBody>
                  <a:tcPr marL="17780" marR="17780" marT="17780" marB="1778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/>
                      <a:r>
                        <a:rPr lang="zh-TW" altLang="en-US" sz="1600" b="1" kern="100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Arial" panose="020B0604020202020204" pitchFamily="34" charset="0"/>
                        </a:rPr>
                        <a:t>總家數</a:t>
                      </a:r>
                    </a:p>
                  </a:txBody>
                  <a:tcPr marL="17780" marR="17780" marT="17780" marB="1778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17780" marR="17780" marT="17780" marB="17780"/>
                </a:tc>
                <a:extLst>
                  <a:ext uri="{0D108BD9-81ED-4DB2-BD59-A6C34878D82A}">
                    <a16:rowId xmlns:a16="http://schemas.microsoft.com/office/drawing/2014/main" val="3241925974"/>
                  </a:ext>
                </a:extLst>
              </a:tr>
              <a:tr h="450222">
                <a:tc>
                  <a:txBody>
                    <a:bodyPr/>
                    <a:lstStyle/>
                    <a:p>
                      <a:pPr algn="ctr" fontAlgn="auto" hangingPunct="0"/>
                      <a:r>
                        <a:rPr lang="en-US" sz="1600" b="1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A</a:t>
                      </a:r>
                      <a:r>
                        <a:rPr lang="zh-TW" altLang="en-US" sz="1600" b="1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類</a:t>
                      </a:r>
                      <a:endParaRPr lang="zh-TW" sz="1600" b="1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0"/>
                      <a:r>
                        <a:rPr lang="en-US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萬元</a:t>
                      </a:r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r>
                        <a:rPr lang="en-US" altLang="zh-TW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8</a:t>
                      </a:r>
                      <a:r>
                        <a:rPr lang="zh-TW" altLang="en-US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萬元</a:t>
                      </a:r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57248273"/>
                  </a:ext>
                </a:extLst>
              </a:tr>
              <a:tr h="450222">
                <a:tc>
                  <a:txBody>
                    <a:bodyPr/>
                    <a:lstStyle/>
                    <a:p>
                      <a:pPr algn="ctr" fontAlgn="auto" hangingPunct="0"/>
                      <a:r>
                        <a:rPr lang="en-US" sz="1600" b="1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B</a:t>
                      </a:r>
                      <a:r>
                        <a:rPr lang="zh-TW" altLang="en-US" sz="1600" b="1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類</a:t>
                      </a:r>
                      <a:endParaRPr lang="zh-TW" sz="1600" b="1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0"/>
                      <a:r>
                        <a:rPr lang="en-US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8</a:t>
                      </a:r>
                      <a:r>
                        <a:rPr lang="zh-TW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萬元</a:t>
                      </a:r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r>
                        <a:rPr lang="en-US" altLang="zh-TW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7</a:t>
                      </a:r>
                      <a:r>
                        <a:rPr lang="zh-TW" altLang="en-US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萬元</a:t>
                      </a:r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39742058"/>
                  </a:ext>
                </a:extLst>
              </a:tr>
              <a:tr h="450222">
                <a:tc>
                  <a:txBody>
                    <a:bodyPr/>
                    <a:lstStyle/>
                    <a:p>
                      <a:pPr algn="ctr" fontAlgn="auto" hangingPunct="0"/>
                      <a:r>
                        <a:rPr lang="en-US" sz="1600" b="1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C</a:t>
                      </a:r>
                      <a:r>
                        <a:rPr lang="zh-TW" altLang="en-US" sz="1600" b="1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類</a:t>
                      </a:r>
                      <a:endParaRPr lang="zh-TW" sz="1600" b="1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0"/>
                      <a:r>
                        <a:rPr lang="en-US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7</a:t>
                      </a:r>
                      <a:r>
                        <a:rPr lang="zh-TW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萬元</a:t>
                      </a:r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r>
                        <a:rPr lang="en-US" altLang="zh-TW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6</a:t>
                      </a:r>
                      <a:r>
                        <a:rPr lang="zh-TW" altLang="en-US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萬元</a:t>
                      </a:r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21236174"/>
                  </a:ext>
                </a:extLst>
              </a:tr>
              <a:tr h="450222">
                <a:tc>
                  <a:txBody>
                    <a:bodyPr/>
                    <a:lstStyle/>
                    <a:p>
                      <a:pPr algn="ctr" fontAlgn="auto" hangingPunct="0"/>
                      <a:r>
                        <a:rPr lang="en-US" sz="1600" b="1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D</a:t>
                      </a:r>
                      <a:r>
                        <a:rPr lang="zh-TW" altLang="en-US" sz="1600" b="1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類</a:t>
                      </a:r>
                      <a:endParaRPr lang="zh-TW" sz="1600" b="1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0"/>
                      <a:r>
                        <a:rPr lang="en-US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4.5</a:t>
                      </a:r>
                      <a:r>
                        <a:rPr lang="zh-TW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萬元</a:t>
                      </a:r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r>
                        <a:rPr lang="en-US" altLang="zh-TW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3.5</a:t>
                      </a:r>
                      <a:r>
                        <a:rPr lang="zh-TW" altLang="en-US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</a:rPr>
                        <a:t>萬元</a:t>
                      </a:r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85655690"/>
                  </a:ext>
                </a:extLst>
              </a:tr>
              <a:tr h="450222">
                <a:tc>
                  <a:txBody>
                    <a:bodyPr/>
                    <a:lstStyle/>
                    <a:p>
                      <a:pPr algn="ctr" fontAlgn="auto" hangingPunct="0"/>
                      <a:r>
                        <a:rPr lang="zh-TW" altLang="en-US" sz="1600" b="1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Arial" panose="020B0604020202020204" pitchFamily="34" charset="0"/>
                        </a:rPr>
                        <a:t>總計</a:t>
                      </a:r>
                      <a:endParaRPr lang="zh-TW" sz="1600" b="1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TlToB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r" fontAlgn="auto" hangingPunct="0"/>
                      <a:r>
                        <a:rPr lang="zh-TW" altLang="en-US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Arial" panose="020B0604020202020204" pitchFamily="34" charset="0"/>
                        </a:rPr>
                        <a:t>家</a:t>
                      </a:r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TlToB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r" fontAlgn="auto" hangingPunct="0"/>
                      <a:r>
                        <a:rPr lang="zh-TW" altLang="en-US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Arial" panose="020B0604020202020204" pitchFamily="34" charset="0"/>
                        </a:rPr>
                        <a:t>家</a:t>
                      </a:r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 fontAlgn="auto" hangingPunct="0"/>
                      <a:r>
                        <a:rPr lang="zh-TW" altLang="en-US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Arial" panose="020B0604020202020204" pitchFamily="34" charset="0"/>
                        </a:rPr>
                        <a:t>元</a:t>
                      </a:r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 fontAlgn="auto" hangingPunct="0"/>
                      <a:r>
                        <a:rPr lang="zh-TW" altLang="en-US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Arial" panose="020B0604020202020204" pitchFamily="34" charset="0"/>
                        </a:rPr>
                        <a:t>家</a:t>
                      </a:r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auto" hangingPunct="0"/>
                      <a:r>
                        <a:rPr lang="en-US" altLang="zh-TW" sz="1600" kern="100" baseline="0" dirty="0">
                          <a:effectLst/>
                          <a:latin typeface="Arial" panose="020B0604020202020204" pitchFamily="34" charset="0"/>
                          <a:ea typeface="微軟正黑體" panose="020B0604030504040204" pitchFamily="34" charset="-120"/>
                          <a:cs typeface="Arial" panose="020B0604020202020204" pitchFamily="34" charset="0"/>
                        </a:rPr>
                        <a:t>100%</a:t>
                      </a:r>
                      <a:endParaRPr lang="zh-TW" sz="1600" kern="100" baseline="0" dirty="0">
                        <a:effectLst/>
                        <a:latin typeface="Arial" panose="020B0604020202020204" pitchFamily="34" charset="0"/>
                        <a:ea typeface="微軟正黑體" panose="020B0604030504040204" pitchFamily="34" charset="-12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91927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65156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420BB1-8EC6-836D-AC55-D30BB8975A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984E8A63-BD3A-99BD-8082-114248999F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A71F1-542B-4DA1-B067-ACD30A730A77}" type="slidenum">
              <a:rPr lang="zh-TW" altLang="en-US" smtClean="0"/>
              <a:t>18</a:t>
            </a:fld>
            <a:endParaRPr lang="zh-TW" altLang="en-US"/>
          </a:p>
        </p:txBody>
      </p:sp>
      <p:sp>
        <p:nvSpPr>
          <p:cNvPr id="7" name="文字版面配置區 2">
            <a:extLst>
              <a:ext uri="{FF2B5EF4-FFF2-40B4-BE49-F238E27FC236}">
                <a16:creationId xmlns:a16="http://schemas.microsoft.com/office/drawing/2014/main" id="{DE795638-E430-67D2-11F0-3E1DDF32C204}"/>
              </a:ext>
            </a:extLst>
          </p:cNvPr>
          <p:cNvSpPr txBox="1">
            <a:spLocks/>
          </p:cNvSpPr>
          <p:nvPr/>
        </p:nvSpPr>
        <p:spPr>
          <a:xfrm>
            <a:off x="849344" y="572316"/>
            <a:ext cx="10822703" cy="4670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  <a:defRPr/>
            </a:pP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附件：近</a:t>
            </a:r>
            <a:r>
              <a:rPr lang="en-US" altLang="zh-TW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3</a:t>
            </a: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年執行政府專案計畫成效</a:t>
            </a:r>
            <a:r>
              <a:rPr lang="en-US" altLang="zh-TW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(</a:t>
            </a:r>
            <a:r>
              <a:rPr lang="zh-TW" altLang="en-US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若無則免填</a:t>
            </a:r>
            <a:r>
              <a:rPr lang="en-US" altLang="zh-TW" sz="3200" b="1" dirty="0">
                <a:latin typeface="Arial" panose="020B0604020202020204" pitchFamily="34" charset="0"/>
                <a:ea typeface="微軟正黑體" panose="020B0604030504040204" pitchFamily="34" charset="-120"/>
                <a:cs typeface="Arial" pitchFamily="34" charset="0"/>
              </a:rPr>
              <a:t>)</a:t>
            </a: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FB7200B5-DEB7-1B58-5FB1-31ACB9F870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196843"/>
              </p:ext>
            </p:extLst>
          </p:nvPr>
        </p:nvGraphicFramePr>
        <p:xfrm>
          <a:off x="301187" y="2256118"/>
          <a:ext cx="11589625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932">
                  <a:extLst>
                    <a:ext uri="{9D8B030D-6E8A-4147-A177-3AD203B41FA5}">
                      <a16:colId xmlns:a16="http://schemas.microsoft.com/office/drawing/2014/main" val="3989324387"/>
                    </a:ext>
                  </a:extLst>
                </a:gridCol>
                <a:gridCol w="731574">
                  <a:extLst>
                    <a:ext uri="{9D8B030D-6E8A-4147-A177-3AD203B41FA5}">
                      <a16:colId xmlns:a16="http://schemas.microsoft.com/office/drawing/2014/main" val="4270580677"/>
                    </a:ext>
                  </a:extLst>
                </a:gridCol>
                <a:gridCol w="1534396">
                  <a:extLst>
                    <a:ext uri="{9D8B030D-6E8A-4147-A177-3AD203B41FA5}">
                      <a16:colId xmlns:a16="http://schemas.microsoft.com/office/drawing/2014/main" val="3605514127"/>
                    </a:ext>
                  </a:extLst>
                </a:gridCol>
                <a:gridCol w="1280777">
                  <a:extLst>
                    <a:ext uri="{9D8B030D-6E8A-4147-A177-3AD203B41FA5}">
                      <a16:colId xmlns:a16="http://schemas.microsoft.com/office/drawing/2014/main" val="3344774904"/>
                    </a:ext>
                  </a:extLst>
                </a:gridCol>
                <a:gridCol w="3216324">
                  <a:extLst>
                    <a:ext uri="{9D8B030D-6E8A-4147-A177-3AD203B41FA5}">
                      <a16:colId xmlns:a16="http://schemas.microsoft.com/office/drawing/2014/main" val="3958197437"/>
                    </a:ext>
                  </a:extLst>
                </a:gridCol>
                <a:gridCol w="4159622">
                  <a:extLst>
                    <a:ext uri="{9D8B030D-6E8A-4147-A177-3AD203B41FA5}">
                      <a16:colId xmlns:a16="http://schemas.microsoft.com/office/drawing/2014/main" val="3357539098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計畫名稱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執行期間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核定計畫經費</a:t>
                      </a: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</a:t>
                      </a: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參與計畫身分別</a:t>
                      </a:r>
                      <a:endParaRPr lang="en-US" altLang="zh-TW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(A.</a:t>
                      </a:r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主導廠商 </a:t>
                      </a: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B.</a:t>
                      </a:r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聯合執行廠商</a:t>
                      </a: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計畫執行效益</a:t>
                      </a:r>
                      <a:endParaRPr lang="en-US" altLang="zh-TW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請具體說明計畫執行前後之差異與效益</a:t>
                      </a: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133824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l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計畫總經費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補助經費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799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90566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17351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9408280"/>
                  </a:ext>
                </a:extLst>
              </a:tr>
            </a:tbl>
          </a:graphicData>
        </a:graphic>
      </p:graphicFrame>
      <p:sp>
        <p:nvSpPr>
          <p:cNvPr id="8" name="文字方塊 7">
            <a:extLst>
              <a:ext uri="{FF2B5EF4-FFF2-40B4-BE49-F238E27FC236}">
                <a16:creationId xmlns:a16="http://schemas.microsoft.com/office/drawing/2014/main" id="{A8D45CF4-42CD-BC85-51D8-9D3D68ECA8E8}"/>
              </a:ext>
            </a:extLst>
          </p:cNvPr>
          <p:cNvSpPr txBox="1"/>
          <p:nvPr/>
        </p:nvSpPr>
        <p:spPr>
          <a:xfrm>
            <a:off x="301187" y="4110318"/>
            <a:ext cx="11589625" cy="702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zh-TW" altLang="en-US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如：診所雲端資訊服務系統研發補助計畫、小型企業創新研發計畫</a:t>
            </a:r>
            <a:r>
              <a:rPr lang="en-US" altLang="zh-TW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(SBIR)</a:t>
            </a:r>
            <a:r>
              <a:rPr lang="zh-TW" altLang="en-US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、衛福部、數位部或其他政府單位補助計畫</a:t>
            </a:r>
            <a:r>
              <a:rPr lang="en-US" altLang="zh-TW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7409691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9726</TotalTime>
  <Words>1415</Words>
  <Application>Microsoft Office PowerPoint</Application>
  <PresentationFormat>寬螢幕</PresentationFormat>
  <Paragraphs>233</Paragraphs>
  <Slides>18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3</vt:i4>
      </vt:variant>
      <vt:variant>
        <vt:lpstr>投影片標題</vt:lpstr>
      </vt:variant>
      <vt:variant>
        <vt:i4>18</vt:i4>
      </vt:variant>
    </vt:vector>
  </HeadingPairs>
  <TitlesOfParts>
    <vt:vector size="25" baseType="lpstr">
      <vt:lpstr>微軟正黑體</vt:lpstr>
      <vt:lpstr>Aptos</vt:lpstr>
      <vt:lpstr>Aptos Display</vt:lpstr>
      <vt:lpstr>Arial</vt:lpstr>
      <vt:lpstr>Office 佈景主題</vt:lpstr>
      <vt:lpstr>自訂設計</vt:lpstr>
      <vt:lpstr>1_自訂設計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中華軟協-李羿辰</dc:creator>
  <cp:lastModifiedBy>中華軟協-張純嫻</cp:lastModifiedBy>
  <cp:revision>675</cp:revision>
  <dcterms:created xsi:type="dcterms:W3CDTF">2024-07-11T02:14:37Z</dcterms:created>
  <dcterms:modified xsi:type="dcterms:W3CDTF">2025-01-08T11:12:51Z</dcterms:modified>
</cp:coreProperties>
</file>